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334" r:id="rId4"/>
    <p:sldId id="260" r:id="rId5"/>
    <p:sldId id="261" r:id="rId6"/>
    <p:sldId id="287" r:id="rId7"/>
    <p:sldId id="332" r:id="rId8"/>
    <p:sldId id="328" r:id="rId9"/>
    <p:sldId id="262" r:id="rId10"/>
    <p:sldId id="326" r:id="rId11"/>
    <p:sldId id="293" r:id="rId12"/>
    <p:sldId id="291" r:id="rId13"/>
    <p:sldId id="295" r:id="rId14"/>
    <p:sldId id="306" r:id="rId15"/>
    <p:sldId id="307" r:id="rId16"/>
    <p:sldId id="273" r:id="rId17"/>
    <p:sldId id="314" r:id="rId18"/>
    <p:sldId id="299" r:id="rId19"/>
    <p:sldId id="312" r:id="rId20"/>
    <p:sldId id="277" r:id="rId21"/>
    <p:sldId id="319" r:id="rId22"/>
    <p:sldId id="274" r:id="rId23"/>
    <p:sldId id="324" r:id="rId24"/>
    <p:sldId id="275" r:id="rId25"/>
    <p:sldId id="316" r:id="rId26"/>
    <p:sldId id="301" r:id="rId27"/>
    <p:sldId id="313" r:id="rId28"/>
    <p:sldId id="335" r:id="rId29"/>
    <p:sldId id="309" r:id="rId30"/>
    <p:sldId id="276" r:id="rId31"/>
    <p:sldId id="297" r:id="rId32"/>
    <p:sldId id="302" r:id="rId33"/>
    <p:sldId id="327" r:id="rId34"/>
    <p:sldId id="317" r:id="rId35"/>
    <p:sldId id="304" r:id="rId36"/>
    <p:sldId id="320" r:id="rId37"/>
    <p:sldId id="330" r:id="rId38"/>
    <p:sldId id="331" r:id="rId39"/>
  </p:sldIdLst>
  <p:sldSz cx="14630400" cy="8229600"/>
  <p:notesSz cx="6858000" cy="9144000"/>
  <p:defaultTextStyle>
    <a:defPPr>
      <a:defRPr lang="en-US"/>
    </a:defPPr>
    <a:lvl1pPr marL="0" algn="l" defTabSz="6530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045" algn="l" defTabSz="6530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090" algn="l" defTabSz="6530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134" algn="l" defTabSz="6530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181" algn="l" defTabSz="6530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226" algn="l" defTabSz="6530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270" algn="l" defTabSz="6530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314" algn="l" defTabSz="6530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358" algn="l" defTabSz="65304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D0D0D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25" autoAdjust="0"/>
  </p:normalViewPr>
  <p:slideViewPr>
    <p:cSldViewPr snapToGrid="0" snapToObjects="1">
      <p:cViewPr varScale="1">
        <p:scale>
          <a:sx n="82" d="100"/>
          <a:sy n="82" d="100"/>
        </p:scale>
        <p:origin x="-688" y="-104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lkw:Desktop:__Desktop_temp:RECG_Projects:MSR_2013:matthai_pre-internship:mobisys%20presentations:asd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lkw:Desktop:__Desktop_temp:RECG_Projects:MSR_2013:matthai_pre-internship:mobisys%20presentations:asdf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lkw:Desktop:__Desktop_temp:RECG_Projects:MSR_2013:matthai_pre-internship:mobisys%20presentations:asdf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lkw:Desktop:__Desktop_temp:RECG_Projects:MSR_2013:matthai_pre-internship:mobisys%20presentations:asdf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lkw:Desktop:__Desktop_temp:RECG_Projects:MSR_2013:matthai_pre-internship:mobisys%20presentations:asdf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blkw:Desktop:__Desktop_temp:RECG_Projects:MSR_2013:matthai_pre-internship:mobisys%20presentations:asdf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roblkw:Desktop:__Desktop_temp:RECG_Projects:MSR_2013:matthai_pre-internship:mobisys%20presentations:asdf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roblkw:Desktop:__Desktop_temp:RECG_Projects:MSR_2013:matthai_pre-internship:mobisys%20presentations:asdf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roblkw:Desktop:__Desktop_temp:RECG_Projects:MSR_2013:matthai_pre-internship:mobisys%20presentations:asd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3"/>
          <c:order val="0"/>
          <c:spPr>
            <a:solidFill>
              <a:schemeClr val="bg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49000"/>
                </a:schemeClr>
              </a:solidFill>
            </c:spPr>
          </c:dPt>
          <c:val>
            <c:numRef>
              <c:f>Sheet1!$E$4</c:f>
              <c:numCache>
                <c:formatCode>General</c:formatCode>
                <c:ptCount val="1"/>
                <c:pt idx="0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088448568"/>
        <c:axId val="-2088454088"/>
        <c:axId val="0"/>
      </c:bar3DChart>
      <c:catAx>
        <c:axId val="-2088448568"/>
        <c:scaling>
          <c:orientation val="minMax"/>
        </c:scaling>
        <c:delete val="1"/>
        <c:axPos val="b"/>
        <c:majorTickMark val="out"/>
        <c:minorTickMark val="none"/>
        <c:tickLblPos val="nextTo"/>
        <c:crossAx val="-2088454088"/>
        <c:crosses val="autoZero"/>
        <c:auto val="1"/>
        <c:lblAlgn val="ctr"/>
        <c:lblOffset val="100"/>
        <c:noMultiLvlLbl val="0"/>
      </c:catAx>
      <c:valAx>
        <c:axId val="-208845408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-2088448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3"/>
          <c:order val="0"/>
          <c:spPr>
            <a:solidFill>
              <a:schemeClr val="bg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48000"/>
                </a:schemeClr>
              </a:solidFill>
            </c:spPr>
          </c:dPt>
          <c:val>
            <c:numRef>
              <c:f>Sheet1!$E$4</c:f>
              <c:numCache>
                <c:formatCode>General</c:formatCode>
                <c:ptCount val="1"/>
                <c:pt idx="0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108787400"/>
        <c:axId val="-2108784296"/>
        <c:axId val="0"/>
      </c:bar3DChart>
      <c:catAx>
        <c:axId val="-2108787400"/>
        <c:scaling>
          <c:orientation val="minMax"/>
        </c:scaling>
        <c:delete val="1"/>
        <c:axPos val="b"/>
        <c:majorTickMark val="out"/>
        <c:minorTickMark val="none"/>
        <c:tickLblPos val="nextTo"/>
        <c:crossAx val="-2108784296"/>
        <c:crosses val="autoZero"/>
        <c:auto val="1"/>
        <c:lblAlgn val="ctr"/>
        <c:lblOffset val="100"/>
        <c:noMultiLvlLbl val="0"/>
      </c:catAx>
      <c:valAx>
        <c:axId val="-2108784296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-2108787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invertIfNegative val="0"/>
          <c:val>
            <c:numRef>
              <c:f>Sheet1!$E$1</c:f>
              <c:numCache>
                <c:formatCode>General</c:formatCode>
                <c:ptCount val="1"/>
                <c:pt idx="0">
                  <c:v>150.0</c:v>
                </c:pt>
              </c:numCache>
            </c:numRef>
          </c:val>
        </c:ser>
        <c:ser>
          <c:idx val="1"/>
          <c:order val="1"/>
          <c:spPr>
            <a:noFill/>
          </c:spPr>
          <c:invertIfNegative val="0"/>
          <c:val>
            <c:numRef>
              <c:f>Sheet1!$E$2</c:f>
              <c:numCache>
                <c:formatCode>General</c:formatCode>
                <c:ptCount val="1"/>
                <c:pt idx="0">
                  <c:v>20.0</c:v>
                </c:pt>
              </c:numCache>
            </c:numRef>
          </c:val>
        </c:ser>
        <c:ser>
          <c:idx val="2"/>
          <c:order val="2"/>
          <c:spPr>
            <a:noFill/>
          </c:spPr>
          <c:invertIfNegative val="0"/>
          <c:val>
            <c:numRef>
              <c:f>Sheet1!$E$3</c:f>
              <c:numCache>
                <c:formatCode>General</c:formatCode>
                <c:ptCount val="1"/>
                <c:pt idx="0">
                  <c:v>5.0</c:v>
                </c:pt>
              </c:numCache>
            </c:numRef>
          </c:val>
        </c:ser>
        <c:ser>
          <c:idx val="3"/>
          <c:order val="3"/>
          <c:spPr>
            <a:noFill/>
          </c:spPr>
          <c:invertIfNegative val="0"/>
          <c:val>
            <c:numRef>
              <c:f>Sheet1!$E$4</c:f>
              <c:numCache>
                <c:formatCode>General</c:formatCode>
                <c:ptCount val="1"/>
                <c:pt idx="0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108742888"/>
        <c:axId val="-2108737992"/>
        <c:axId val="0"/>
      </c:bar3DChart>
      <c:catAx>
        <c:axId val="-2108742888"/>
        <c:scaling>
          <c:orientation val="minMax"/>
        </c:scaling>
        <c:delete val="1"/>
        <c:axPos val="b"/>
        <c:majorTickMark val="out"/>
        <c:minorTickMark val="none"/>
        <c:tickLblPos val="nextTo"/>
        <c:crossAx val="-2108737992"/>
        <c:crosses val="autoZero"/>
        <c:auto val="1"/>
        <c:lblAlgn val="ctr"/>
        <c:lblOffset val="100"/>
        <c:noMultiLvlLbl val="0"/>
      </c:catAx>
      <c:valAx>
        <c:axId val="-210873799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-2108742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invertIfNegative val="0"/>
          <c:val>
            <c:numRef>
              <c:f>Sheet1!$E$1</c:f>
              <c:numCache>
                <c:formatCode>General</c:formatCode>
                <c:ptCount val="1"/>
                <c:pt idx="0">
                  <c:v>150.0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Sheet1!$E$2</c:f>
              <c:numCache>
                <c:formatCode>General</c:formatCode>
                <c:ptCount val="1"/>
                <c:pt idx="0">
                  <c:v>20.0</c:v>
                </c:pt>
              </c:numCache>
            </c:numRef>
          </c:val>
        </c:ser>
        <c:ser>
          <c:idx val="2"/>
          <c:order val="2"/>
          <c:spPr>
            <a:noFill/>
          </c:spPr>
          <c:invertIfNegative val="0"/>
          <c:val>
            <c:numRef>
              <c:f>Sheet1!$E$3</c:f>
              <c:numCache>
                <c:formatCode>General</c:formatCode>
                <c:ptCount val="1"/>
                <c:pt idx="0">
                  <c:v>5.0</c:v>
                </c:pt>
              </c:numCache>
            </c:numRef>
          </c:val>
        </c:ser>
        <c:ser>
          <c:idx val="3"/>
          <c:order val="3"/>
          <c:spPr>
            <a:noFill/>
          </c:spPr>
          <c:invertIfNegative val="0"/>
          <c:val>
            <c:numRef>
              <c:f>Sheet1!$E$4</c:f>
              <c:numCache>
                <c:formatCode>General</c:formatCode>
                <c:ptCount val="1"/>
                <c:pt idx="0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088337912"/>
        <c:axId val="-2088334792"/>
        <c:axId val="0"/>
      </c:bar3DChart>
      <c:catAx>
        <c:axId val="-2088337912"/>
        <c:scaling>
          <c:orientation val="minMax"/>
        </c:scaling>
        <c:delete val="1"/>
        <c:axPos val="b"/>
        <c:majorTickMark val="out"/>
        <c:minorTickMark val="none"/>
        <c:tickLblPos val="nextTo"/>
        <c:crossAx val="-2088334792"/>
        <c:crosses val="autoZero"/>
        <c:auto val="1"/>
        <c:lblAlgn val="ctr"/>
        <c:lblOffset val="100"/>
        <c:noMultiLvlLbl val="0"/>
      </c:catAx>
      <c:valAx>
        <c:axId val="-208833479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-2088337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invertIfNegative val="0"/>
          <c:val>
            <c:numRef>
              <c:f>Sheet1!$E$1</c:f>
              <c:numCache>
                <c:formatCode>General</c:formatCode>
                <c:ptCount val="1"/>
                <c:pt idx="0">
                  <c:v>150.0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Sheet1!$E$2</c:f>
              <c:numCache>
                <c:formatCode>General</c:formatCode>
                <c:ptCount val="1"/>
                <c:pt idx="0">
                  <c:v>20.0</c:v>
                </c:pt>
              </c:numCache>
            </c:numRef>
          </c:val>
        </c:ser>
        <c:ser>
          <c:idx val="2"/>
          <c:order val="2"/>
          <c:invertIfNegative val="0"/>
          <c:val>
            <c:numRef>
              <c:f>Sheet1!$E$3</c:f>
              <c:numCache>
                <c:formatCode>General</c:formatCode>
                <c:ptCount val="1"/>
                <c:pt idx="0">
                  <c:v>5.0</c:v>
                </c:pt>
              </c:numCache>
            </c:numRef>
          </c:val>
        </c:ser>
        <c:ser>
          <c:idx val="3"/>
          <c:order val="3"/>
          <c:spPr>
            <a:noFill/>
          </c:spPr>
          <c:invertIfNegative val="0"/>
          <c:val>
            <c:numRef>
              <c:f>Sheet1!$E$4</c:f>
              <c:numCache>
                <c:formatCode>General</c:formatCode>
                <c:ptCount val="1"/>
                <c:pt idx="0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088307720"/>
        <c:axId val="-2088304600"/>
        <c:axId val="0"/>
      </c:bar3DChart>
      <c:catAx>
        <c:axId val="-2088307720"/>
        <c:scaling>
          <c:orientation val="minMax"/>
        </c:scaling>
        <c:delete val="1"/>
        <c:axPos val="b"/>
        <c:majorTickMark val="out"/>
        <c:minorTickMark val="none"/>
        <c:tickLblPos val="nextTo"/>
        <c:crossAx val="-2088304600"/>
        <c:crosses val="autoZero"/>
        <c:auto val="1"/>
        <c:lblAlgn val="ctr"/>
        <c:lblOffset val="100"/>
        <c:noMultiLvlLbl val="0"/>
      </c:catAx>
      <c:valAx>
        <c:axId val="-2088304600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-2088307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invertIfNegative val="0"/>
          <c:val>
            <c:numRef>
              <c:f>Sheet1!$E$1</c:f>
              <c:numCache>
                <c:formatCode>General</c:formatCode>
                <c:ptCount val="1"/>
                <c:pt idx="0">
                  <c:v>150.0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Sheet1!$E$2</c:f>
              <c:numCache>
                <c:formatCode>General</c:formatCode>
                <c:ptCount val="1"/>
                <c:pt idx="0">
                  <c:v>20.0</c:v>
                </c:pt>
              </c:numCache>
            </c:numRef>
          </c:val>
        </c:ser>
        <c:ser>
          <c:idx val="2"/>
          <c:order val="2"/>
          <c:invertIfNegative val="0"/>
          <c:val>
            <c:numRef>
              <c:f>Sheet1!$E$3</c:f>
              <c:numCache>
                <c:formatCode>General</c:formatCode>
                <c:ptCount val="1"/>
                <c:pt idx="0">
                  <c:v>5.0</c:v>
                </c:pt>
              </c:numCache>
            </c:numRef>
          </c:val>
        </c:ser>
        <c:ser>
          <c:idx val="3"/>
          <c:order val="3"/>
          <c:invertIfNegative val="0"/>
          <c:val>
            <c:numRef>
              <c:f>Sheet1!$E$4</c:f>
              <c:numCache>
                <c:formatCode>General</c:formatCode>
                <c:ptCount val="1"/>
                <c:pt idx="0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088278072"/>
        <c:axId val="-2088274952"/>
        <c:axId val="0"/>
      </c:bar3DChart>
      <c:catAx>
        <c:axId val="-2088278072"/>
        <c:scaling>
          <c:orientation val="minMax"/>
        </c:scaling>
        <c:delete val="1"/>
        <c:axPos val="b"/>
        <c:majorTickMark val="out"/>
        <c:minorTickMark val="none"/>
        <c:tickLblPos val="nextTo"/>
        <c:crossAx val="-2088274952"/>
        <c:crosses val="autoZero"/>
        <c:auto val="1"/>
        <c:lblAlgn val="ctr"/>
        <c:lblOffset val="100"/>
        <c:noMultiLvlLbl val="0"/>
      </c:catAx>
      <c:valAx>
        <c:axId val="-208827495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-2088278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3"/>
          <c:order val="0"/>
          <c:spPr>
            <a:solidFill>
              <a:schemeClr val="bg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48000"/>
                </a:schemeClr>
              </a:solidFill>
            </c:spPr>
          </c:dPt>
          <c:val>
            <c:numRef>
              <c:f>Sheet1!$E$4</c:f>
              <c:numCache>
                <c:formatCode>General</c:formatCode>
                <c:ptCount val="1"/>
                <c:pt idx="0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088164936"/>
        <c:axId val="-2088161960"/>
        <c:axId val="0"/>
      </c:bar3DChart>
      <c:catAx>
        <c:axId val="-2088164936"/>
        <c:scaling>
          <c:orientation val="minMax"/>
        </c:scaling>
        <c:delete val="1"/>
        <c:axPos val="b"/>
        <c:majorTickMark val="out"/>
        <c:minorTickMark val="none"/>
        <c:tickLblPos val="nextTo"/>
        <c:crossAx val="-2088161960"/>
        <c:crosses val="autoZero"/>
        <c:auto val="1"/>
        <c:lblAlgn val="ctr"/>
        <c:lblOffset val="100"/>
        <c:noMultiLvlLbl val="0"/>
      </c:catAx>
      <c:valAx>
        <c:axId val="-2088161960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-20881649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spPr>
            <a:noFill/>
          </c:spPr>
          <c:invertIfNegative val="0"/>
          <c:val>
            <c:numRef>
              <c:f>Sheet1!$E$1</c:f>
              <c:numCache>
                <c:formatCode>General</c:formatCode>
                <c:ptCount val="1"/>
                <c:pt idx="0">
                  <c:v>150.0</c:v>
                </c:pt>
              </c:numCache>
            </c:numRef>
          </c:val>
        </c:ser>
        <c:ser>
          <c:idx val="1"/>
          <c:order val="1"/>
          <c:spPr>
            <a:noFill/>
          </c:spPr>
          <c:invertIfNegative val="0"/>
          <c:val>
            <c:numRef>
              <c:f>Sheet1!$E$2</c:f>
              <c:numCache>
                <c:formatCode>General</c:formatCode>
                <c:ptCount val="1"/>
                <c:pt idx="0">
                  <c:v>20.0</c:v>
                </c:pt>
              </c:numCache>
            </c:numRef>
          </c:val>
        </c:ser>
        <c:ser>
          <c:idx val="2"/>
          <c:order val="2"/>
          <c:spPr>
            <a:noFill/>
          </c:spPr>
          <c:invertIfNegative val="0"/>
          <c:val>
            <c:numRef>
              <c:f>Sheet1!$E$3</c:f>
              <c:numCache>
                <c:formatCode>General</c:formatCode>
                <c:ptCount val="1"/>
                <c:pt idx="0">
                  <c:v>5.0</c:v>
                </c:pt>
              </c:numCache>
            </c:numRef>
          </c:val>
        </c:ser>
        <c:ser>
          <c:idx val="3"/>
          <c:order val="3"/>
          <c:invertIfNegative val="0"/>
          <c:val>
            <c:numRef>
              <c:f>Sheet1!$E$4</c:f>
              <c:numCache>
                <c:formatCode>General</c:formatCode>
                <c:ptCount val="1"/>
                <c:pt idx="0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088122984"/>
        <c:axId val="-2088119864"/>
        <c:axId val="0"/>
      </c:bar3DChart>
      <c:catAx>
        <c:axId val="-2088122984"/>
        <c:scaling>
          <c:orientation val="minMax"/>
        </c:scaling>
        <c:delete val="1"/>
        <c:axPos val="b"/>
        <c:majorTickMark val="out"/>
        <c:minorTickMark val="none"/>
        <c:tickLblPos val="nextTo"/>
        <c:crossAx val="-2088119864"/>
        <c:crosses val="autoZero"/>
        <c:auto val="1"/>
        <c:lblAlgn val="ctr"/>
        <c:lblOffset val="100"/>
        <c:noMultiLvlLbl val="0"/>
      </c:catAx>
      <c:valAx>
        <c:axId val="-208811986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-20881229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3"/>
          <c:order val="0"/>
          <c:spPr>
            <a:solidFill>
              <a:schemeClr val="bg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8064A2"/>
              </a:solidFill>
            </c:spPr>
          </c:dPt>
          <c:val>
            <c:numRef>
              <c:f>Sheet1!$E$4</c:f>
              <c:numCache>
                <c:formatCode>General</c:formatCode>
                <c:ptCount val="1"/>
                <c:pt idx="0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088090072"/>
        <c:axId val="-2088087096"/>
        <c:axId val="0"/>
      </c:bar3DChart>
      <c:catAx>
        <c:axId val="-2088090072"/>
        <c:scaling>
          <c:orientation val="minMax"/>
        </c:scaling>
        <c:delete val="1"/>
        <c:axPos val="b"/>
        <c:majorTickMark val="out"/>
        <c:minorTickMark val="none"/>
        <c:tickLblPos val="nextTo"/>
        <c:crossAx val="-2088087096"/>
        <c:crosses val="autoZero"/>
        <c:auto val="1"/>
        <c:lblAlgn val="ctr"/>
        <c:lblOffset val="100"/>
        <c:noMultiLvlLbl val="0"/>
      </c:catAx>
      <c:valAx>
        <c:axId val="-2088087096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-20880900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1C9BD-29A2-6941-91C7-75B8190F53E4}" type="datetime1">
              <a:t>9/4/13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E8AB6-05B2-5940-A034-B80CE3116B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13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F0C97-B41F-824B-882C-271BE0F1EE75}" type="datetime1">
              <a:t>9/4/13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B413A-68BB-0A4E-829C-30E438FF7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871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530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53045" algn="l" defTabSz="6530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06090" algn="l" defTabSz="6530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959134" algn="l" defTabSz="6530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612181" algn="l" defTabSz="6530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265226" algn="l" defTabSz="6530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3918270" algn="l" defTabSz="6530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571314" algn="l" defTabSz="6530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224358" algn="l" defTabSz="6530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413A-68BB-0A4E-829C-30E438FF74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7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413A-68BB-0A4E-829C-30E438FF74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99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413A-68BB-0A4E-829C-30E438FF74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53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413A-68BB-0A4E-829C-30E438FF74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53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413A-68BB-0A4E-829C-30E438FF74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53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413A-68BB-0A4E-829C-30E438FF74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62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Tradeoff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413A-68BB-0A4E-829C-30E438FF74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62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413A-68BB-0A4E-829C-30E438FF74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44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Driver-level tweaks so far. What about Clean-slate design?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413A-68BB-0A4E-829C-30E438FF74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8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413A-68BB-0A4E-829C-30E438FF74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44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413A-68BB-0A4E-829C-30E438FF74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45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413A-68BB-0A4E-829C-30E438FF74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81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Actual numbers in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413A-68BB-0A4E-829C-30E438FF74A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30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413A-68BB-0A4E-829C-30E438FF74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75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More detailed analysis in the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413A-68BB-0A4E-829C-30E438FF74A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0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413A-68BB-0A4E-829C-30E438FF74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81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413A-68BB-0A4E-829C-30E438FF74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8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Ballpark</a:t>
            </a:r>
            <a:r>
              <a:rPr lang="en-US" baseline="0"/>
              <a:t> estimates with heterogeneous processing, duty-cycling the network stack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413A-68BB-0A4E-829C-30E438FF74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59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413A-68BB-0A4E-829C-30E438FF74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59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Don’t need 4K 60 frame per second video</a:t>
            </a:r>
          </a:p>
          <a:p>
            <a:r>
              <a:rPr lang="en-US"/>
              <a:t>High resolution, don’t mind spending high power</a:t>
            </a:r>
          </a:p>
          <a:p>
            <a:r>
              <a:rPr lang="en-US"/>
              <a:t>At</a:t>
            </a:r>
            <a:r>
              <a:rPr lang="en-US" baseline="0"/>
              <a:t> low resolution, we really don’t want to spend power.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413A-68BB-0A4E-829C-30E438FF74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73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413A-68BB-0A4E-829C-30E438FF74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33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image sensors</a:t>
            </a:r>
            <a:r>
              <a:rPr lang="en-US" baseline="0"/>
              <a:t> look something like this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B413A-68BB-0A4E-829C-30E438FF74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6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81AE-FC86-584A-8C2A-B1AFBED5B75B}" type="datetime1"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 of 38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‹#›</a:t>
            </a:fld>
            <a:r>
              <a:rPr lang="en-US" smtClean="0"/>
              <a:t> of 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9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CCC3A-A3CC-8541-A39F-3D41D8E85B29}" type="datetime1"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 of 38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6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8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8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A55F3-11D2-5146-98D8-26ABDDE777E5}" type="datetime1"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 of 38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1993E-69A3-5041-8E85-9DA64AD23890}" type="datetime1"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 of 38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‹#›</a:t>
            </a:fld>
            <a:r>
              <a:rPr lang="en-US" smtClean="0"/>
              <a:t> of 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6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6"/>
            <a:ext cx="12435840" cy="1634490"/>
          </a:xfrm>
        </p:spPr>
        <p:txBody>
          <a:bodyPr anchor="t"/>
          <a:lstStyle>
            <a:lvl1pPr algn="l">
              <a:defRPr sz="5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01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0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5903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6120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2650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91807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5710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2240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C81A-5FC1-BB46-94AA-D1BCE38EA04B}" type="datetime1"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 of 38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‹#›</a:t>
            </a:fld>
            <a:r>
              <a:rPr lang="en-US" smtClean="0"/>
              <a:t> of 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9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2"/>
            <a:ext cx="6461760" cy="543115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2"/>
            <a:ext cx="6461760" cy="5431157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79E4-40B6-5840-B6F5-503AE24184E4}" type="datetime1"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 of 38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‹#›</a:t>
            </a:fld>
            <a:r>
              <a:rPr lang="en-US" smtClean="0"/>
              <a:t> of 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8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8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13" indent="0">
              <a:buNone/>
              <a:defRPr sz="2900" b="1"/>
            </a:lvl2pPr>
            <a:lvl3pPr marL="1306026" indent="0">
              <a:buNone/>
              <a:defRPr sz="2600" b="1"/>
            </a:lvl3pPr>
            <a:lvl4pPr marL="1959038" indent="0">
              <a:buNone/>
              <a:defRPr sz="2200" b="1"/>
            </a:lvl4pPr>
            <a:lvl5pPr marL="2612051" indent="0">
              <a:buNone/>
              <a:defRPr sz="2200" b="1"/>
            </a:lvl5pPr>
            <a:lvl6pPr marL="3265062" indent="0">
              <a:buNone/>
              <a:defRPr sz="2200" b="1"/>
            </a:lvl6pPr>
            <a:lvl7pPr marL="3918074" indent="0">
              <a:buNone/>
              <a:defRPr sz="2200" b="1"/>
            </a:lvl7pPr>
            <a:lvl8pPr marL="4571086" indent="0">
              <a:buNone/>
              <a:defRPr sz="2200" b="1"/>
            </a:lvl8pPr>
            <a:lvl9pPr marL="5224098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6" y="1842138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013" indent="0">
              <a:buNone/>
              <a:defRPr sz="2900" b="1"/>
            </a:lvl2pPr>
            <a:lvl3pPr marL="1306026" indent="0">
              <a:buNone/>
              <a:defRPr sz="2600" b="1"/>
            </a:lvl3pPr>
            <a:lvl4pPr marL="1959038" indent="0">
              <a:buNone/>
              <a:defRPr sz="2200" b="1"/>
            </a:lvl4pPr>
            <a:lvl5pPr marL="2612051" indent="0">
              <a:buNone/>
              <a:defRPr sz="2200" b="1"/>
            </a:lvl5pPr>
            <a:lvl6pPr marL="3265062" indent="0">
              <a:buNone/>
              <a:defRPr sz="2200" b="1"/>
            </a:lvl6pPr>
            <a:lvl7pPr marL="3918074" indent="0">
              <a:buNone/>
              <a:defRPr sz="2200" b="1"/>
            </a:lvl7pPr>
            <a:lvl8pPr marL="4571086" indent="0">
              <a:buNone/>
              <a:defRPr sz="2200" b="1"/>
            </a:lvl8pPr>
            <a:lvl9pPr marL="5224098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6" y="2609849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5F1F-90CC-F744-AF93-32EE7B8F3592}" type="datetime1">
              <a:t>9/4/13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 of 38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‹#›</a:t>
            </a:fld>
            <a:r>
              <a:rPr lang="en-US" smtClean="0"/>
              <a:t> of 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5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F56A-3665-624C-8E4C-9E2CE068AD3C}" type="datetime1">
              <a:t>9/4/13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 of 38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5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03DE9-8B1A-3A49-9602-EA8D9C75E787}" type="datetime1">
              <a:t>9/4/13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 of 38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2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30" y="327659"/>
            <a:ext cx="4813301" cy="139446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3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30" y="1722120"/>
            <a:ext cx="4813301" cy="5629277"/>
          </a:xfrm>
        </p:spPr>
        <p:txBody>
          <a:bodyPr/>
          <a:lstStyle>
            <a:lvl1pPr marL="0" indent="0">
              <a:buNone/>
              <a:defRPr sz="2100"/>
            </a:lvl1pPr>
            <a:lvl2pPr marL="653013" indent="0">
              <a:buNone/>
              <a:defRPr sz="1800"/>
            </a:lvl2pPr>
            <a:lvl3pPr marL="1306026" indent="0">
              <a:buNone/>
              <a:defRPr sz="1400"/>
            </a:lvl3pPr>
            <a:lvl4pPr marL="1959038" indent="0">
              <a:buNone/>
              <a:defRPr sz="1300"/>
            </a:lvl4pPr>
            <a:lvl5pPr marL="2612051" indent="0">
              <a:buNone/>
              <a:defRPr sz="1300"/>
            </a:lvl5pPr>
            <a:lvl6pPr marL="3265062" indent="0">
              <a:buNone/>
              <a:defRPr sz="1300"/>
            </a:lvl6pPr>
            <a:lvl7pPr marL="3918074" indent="0">
              <a:buNone/>
              <a:defRPr sz="1300"/>
            </a:lvl7pPr>
            <a:lvl8pPr marL="4571086" indent="0">
              <a:buNone/>
              <a:defRPr sz="1300"/>
            </a:lvl8pPr>
            <a:lvl9pPr marL="522409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8DF0-CC8D-B540-A668-02EC7D00748C}" type="datetime1"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 of 38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6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2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013" indent="0">
              <a:buNone/>
              <a:defRPr sz="4000"/>
            </a:lvl2pPr>
            <a:lvl3pPr marL="1306026" indent="0">
              <a:buNone/>
              <a:defRPr sz="3400"/>
            </a:lvl3pPr>
            <a:lvl4pPr marL="1959038" indent="0">
              <a:buNone/>
              <a:defRPr sz="2900"/>
            </a:lvl4pPr>
            <a:lvl5pPr marL="2612051" indent="0">
              <a:buNone/>
              <a:defRPr sz="2900"/>
            </a:lvl5pPr>
            <a:lvl6pPr marL="3265062" indent="0">
              <a:buNone/>
              <a:defRPr sz="2900"/>
            </a:lvl6pPr>
            <a:lvl7pPr marL="3918074" indent="0">
              <a:buNone/>
              <a:defRPr sz="2900"/>
            </a:lvl7pPr>
            <a:lvl8pPr marL="4571086" indent="0">
              <a:buNone/>
              <a:defRPr sz="2900"/>
            </a:lvl8pPr>
            <a:lvl9pPr marL="5224098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8"/>
            <a:ext cx="8778240" cy="965834"/>
          </a:xfrm>
        </p:spPr>
        <p:txBody>
          <a:bodyPr/>
          <a:lstStyle>
            <a:lvl1pPr marL="0" indent="0">
              <a:buNone/>
              <a:defRPr sz="2100"/>
            </a:lvl1pPr>
            <a:lvl2pPr marL="653013" indent="0">
              <a:buNone/>
              <a:defRPr sz="1800"/>
            </a:lvl2pPr>
            <a:lvl3pPr marL="1306026" indent="0">
              <a:buNone/>
              <a:defRPr sz="1400"/>
            </a:lvl3pPr>
            <a:lvl4pPr marL="1959038" indent="0">
              <a:buNone/>
              <a:defRPr sz="1300"/>
            </a:lvl4pPr>
            <a:lvl5pPr marL="2612051" indent="0">
              <a:buNone/>
              <a:defRPr sz="1300"/>
            </a:lvl5pPr>
            <a:lvl6pPr marL="3265062" indent="0">
              <a:buNone/>
              <a:defRPr sz="1300"/>
            </a:lvl6pPr>
            <a:lvl7pPr marL="3918074" indent="0">
              <a:buNone/>
              <a:defRPr sz="1300"/>
            </a:lvl7pPr>
            <a:lvl8pPr marL="4571086" indent="0">
              <a:buNone/>
              <a:defRPr sz="1300"/>
            </a:lvl8pPr>
            <a:lvl9pPr marL="5224098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20DA2-C3DA-8C49-8F40-59E838EAB8AA}" type="datetime1"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&lt;#&gt; of 38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3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02" tIns="65302" rIns="130602" bIns="6530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2"/>
            <a:ext cx="13167360" cy="5431157"/>
          </a:xfrm>
          <a:prstGeom prst="rect">
            <a:avLst/>
          </a:prstGeom>
        </p:spPr>
        <p:txBody>
          <a:bodyPr vert="horz" lIns="130602" tIns="65302" rIns="130602" bIns="6530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6"/>
            <a:ext cx="3413760" cy="438150"/>
          </a:xfrm>
          <a:prstGeom prst="rect">
            <a:avLst/>
          </a:prstGeom>
        </p:spPr>
        <p:txBody>
          <a:bodyPr vert="horz" lIns="130602" tIns="65302" rIns="130602" bIns="65302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5CFD7-C138-AB45-82D6-A07A536BBBE5}" type="datetime1"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6"/>
            <a:ext cx="4632960" cy="438150"/>
          </a:xfrm>
          <a:prstGeom prst="rect">
            <a:avLst/>
          </a:prstGeom>
        </p:spPr>
        <p:txBody>
          <a:bodyPr vert="horz" lIns="130602" tIns="65302" rIns="130602" bIns="65302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&lt;#&gt; of 38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6"/>
            <a:ext cx="3413760" cy="438150"/>
          </a:xfrm>
          <a:prstGeom prst="rect">
            <a:avLst/>
          </a:prstGeom>
        </p:spPr>
        <p:txBody>
          <a:bodyPr vert="horz" lIns="130602" tIns="65302" rIns="130602" bIns="65302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BED30-FF52-B341-A398-5D89FE757697}" type="slidenum">
              <a:rPr lang="en-US" smtClean="0"/>
              <a:pPr/>
              <a:t>‹#›</a:t>
            </a:fld>
            <a:r>
              <a:rPr lang="en-US" smtClean="0"/>
              <a:t> of 37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8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653013" rtl="0" eaLnBrk="1" latinLnBrk="0" hangingPunct="1">
        <a:spcBef>
          <a:spcPct val="0"/>
        </a:spcBef>
        <a:buNone/>
        <a:defRPr sz="6200" b="1" kern="1200">
          <a:solidFill>
            <a:schemeClr val="tx1"/>
          </a:solidFill>
          <a:latin typeface="Corbel"/>
          <a:ea typeface="+mj-ea"/>
          <a:cs typeface="Corbel"/>
        </a:defRPr>
      </a:lvl1pPr>
    </p:titleStyle>
    <p:bodyStyle>
      <a:lvl1pPr marL="489760" indent="-489760" algn="l" defTabSz="653013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TradeGothic"/>
          <a:ea typeface="+mn-ea"/>
          <a:cs typeface="TradeGothic"/>
        </a:defRPr>
      </a:lvl1pPr>
      <a:lvl2pPr marL="1061146" indent="-408134" algn="l" defTabSz="653013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TradeGothic"/>
          <a:ea typeface="+mn-ea"/>
          <a:cs typeface="TradeGothic"/>
        </a:defRPr>
      </a:lvl2pPr>
      <a:lvl3pPr marL="1632531" indent="-326506" algn="l" defTabSz="653013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TradeGothic"/>
          <a:ea typeface="+mn-ea"/>
          <a:cs typeface="TradeGothic"/>
        </a:defRPr>
      </a:lvl3pPr>
      <a:lvl4pPr marL="2285542" indent="-326506" algn="l" defTabSz="653013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TradeGothic"/>
          <a:ea typeface="+mn-ea"/>
          <a:cs typeface="TradeGothic"/>
        </a:defRPr>
      </a:lvl4pPr>
      <a:lvl5pPr marL="2938554" indent="-326506" algn="l" defTabSz="653013" rtl="0" eaLnBrk="1" latinLnBrk="0" hangingPunct="1">
        <a:spcBef>
          <a:spcPct val="20000"/>
        </a:spcBef>
        <a:buFont typeface="Arial"/>
        <a:buChar char="»"/>
        <a:defRPr sz="2900" kern="1200">
          <a:solidFill>
            <a:schemeClr val="tx1"/>
          </a:solidFill>
          <a:latin typeface="TradeGothic"/>
          <a:ea typeface="+mn-ea"/>
          <a:cs typeface="TradeGothic"/>
        </a:defRPr>
      </a:lvl5pPr>
      <a:lvl6pPr marL="3591566" indent="-326506" algn="l" defTabSz="653013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579" indent="-326506" algn="l" defTabSz="653013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592" indent="-326506" algn="l" defTabSz="653013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0605" indent="-326506" algn="l" defTabSz="653013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01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13" algn="l" defTabSz="65301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026" algn="l" defTabSz="65301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038" algn="l" defTabSz="65301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051" algn="l" defTabSz="65301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062" algn="l" defTabSz="65301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074" algn="l" defTabSz="65301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algn="l" defTabSz="65301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098" algn="l" defTabSz="65301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microsoft.com/office/2007/relationships/hdphoto" Target="../media/hdphoto1.wdp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microsoft.com/office/2007/relationships/hdphoto" Target="../media/hdphoto3.wdp"/><Relationship Id="rId5" Type="http://schemas.microsoft.com/office/2007/relationships/hdphoto" Target="../media/hdphoto4.wdp"/><Relationship Id="rId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33.png"/><Relationship Id="rId5" Type="http://schemas.microsoft.com/office/2007/relationships/hdphoto" Target="../media/hdphoto6.wdp"/><Relationship Id="rId6" Type="http://schemas.microsoft.com/office/2007/relationships/hdphoto" Target="../media/hdphoto7.wdp"/><Relationship Id="rId7" Type="http://schemas.microsoft.com/office/2007/relationships/hdphoto" Target="../media/hdphoto8.wdp"/><Relationship Id="rId8" Type="http://schemas.microsoft.com/office/2007/relationships/hdphoto" Target="../media/hdphoto9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6" Type="http://schemas.openxmlformats.org/officeDocument/2006/relationships/chart" Target="../charts/chart5.xml"/><Relationship Id="rId7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824" y="230901"/>
            <a:ext cx="13880755" cy="3743542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6600" dirty="0">
                <a:solidFill>
                  <a:srgbClr val="4F81BD"/>
                </a:solidFill>
              </a:rPr>
              <a:t>ENERGY-PROPORTIONAL </a:t>
            </a:r>
            <a:br>
              <a:rPr lang="en-US" sz="6600" dirty="0">
                <a:solidFill>
                  <a:srgbClr val="4F81BD"/>
                </a:solidFill>
              </a:rPr>
            </a:br>
            <a:r>
              <a:rPr lang="en-US" sz="6600" dirty="0">
                <a:solidFill>
                  <a:srgbClr val="4F81BD"/>
                </a:solidFill>
              </a:rPr>
              <a:t>IMAGE  SENSING</a:t>
            </a:r>
            <a:r>
              <a:rPr lang="en-US" sz="2400" dirty="0">
                <a:solidFill>
                  <a:srgbClr val="4F81BD"/>
                </a:solidFill>
              </a:rPr>
              <a:t/>
            </a:r>
            <a:br>
              <a:rPr lang="en-US" sz="2400" dirty="0">
                <a:solidFill>
                  <a:srgbClr val="4F81BD"/>
                </a:solidFill>
              </a:rPr>
            </a:br>
            <a:r>
              <a:rPr lang="en-US" sz="2400" dirty="0">
                <a:solidFill>
                  <a:srgbClr val="4F81BD"/>
                </a:solidFill>
              </a:rPr>
              <a:t/>
            </a:r>
            <a:br>
              <a:rPr lang="en-US" sz="2400" dirty="0">
                <a:solidFill>
                  <a:srgbClr val="4F81BD"/>
                </a:solidFill>
              </a:rPr>
            </a:br>
            <a:r>
              <a:rPr lang="en-US" sz="5000" dirty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/>
              <a:t> </a:t>
            </a:r>
            <a:endParaRPr lang="en-US" sz="66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9103" y="4857017"/>
            <a:ext cx="3832998" cy="2337610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Robert LiKamWa</a:t>
            </a:r>
          </a:p>
          <a:p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Bodhi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Priyantha</a:t>
            </a:r>
            <a:endParaRPr lang="en-US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Matthai</a:t>
            </a:r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Philipose</a:t>
            </a:r>
            <a:endParaRPr lang="en-US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Victor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Bahl</a:t>
            </a:r>
            <a:endParaRPr lang="en-US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 </a:t>
            </a:r>
            <a:r>
              <a:rPr lang="en-US" sz="3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Zhong</a:t>
            </a:r>
            <a:endParaRPr lang="en-US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3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4222" y="3233752"/>
            <a:ext cx="12006624" cy="1101834"/>
          </a:xfrm>
          <a:prstGeom prst="rect">
            <a:avLst/>
          </a:prstGeom>
        </p:spPr>
        <p:txBody>
          <a:bodyPr wrap="square" lIns="91430" tIns="45717" rIns="91430" bIns="45717">
            <a:spAutoFit/>
          </a:bodyPr>
          <a:lstStyle/>
          <a:p>
            <a:pPr algn="ctr"/>
            <a:r>
              <a:rPr lang="en-US" sz="6600" b="1" spc="-150" dirty="0">
                <a:solidFill>
                  <a:schemeClr val="accent1"/>
                </a:solidFill>
                <a:latin typeface="Corbel"/>
                <a:cs typeface="Corbel"/>
              </a:rPr>
              <a:t>CONTINUOUS  MOBILE  VISION</a:t>
            </a:r>
            <a:endParaRPr lang="en-US" sz="6600" spc="-1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155" t="-16929" r="-5155" b="-16929"/>
          <a:stretch/>
        </p:blipFill>
        <p:spPr>
          <a:xfrm>
            <a:off x="1399558" y="5576783"/>
            <a:ext cx="2804392" cy="949413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 w="3175" cmpd="sng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126" t="15508" r="-14126" b="15508"/>
          <a:stretch/>
        </p:blipFill>
        <p:spPr>
          <a:xfrm>
            <a:off x="10426458" y="5570010"/>
            <a:ext cx="2804392" cy="930888"/>
          </a:xfrm>
          <a:prstGeom prst="roundRect">
            <a:avLst>
              <a:gd name="adj" fmla="val 8594"/>
            </a:avLst>
          </a:prstGeom>
          <a:solidFill>
            <a:srgbClr val="FFFFFF"/>
          </a:solidFill>
          <a:ln w="3175" cmpd="sng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02177" y="7010542"/>
            <a:ext cx="2964554" cy="535525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ctr"/>
            <a:r>
              <a:rPr lang="en-US" sz="2900" dirty="0"/>
              <a:t>http://roblkw.com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432" y="7489932"/>
            <a:ext cx="4746291" cy="535525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ctr"/>
            <a:r>
              <a:rPr lang="en-US" sz="2900" dirty="0"/>
              <a:t>http://research.microsoft.com</a:t>
            </a:r>
          </a:p>
        </p:txBody>
      </p:sp>
    </p:spTree>
    <p:extLst>
      <p:ext uri="{BB962C8B-B14F-4D97-AF65-F5344CB8AC3E}">
        <p14:creationId xmlns:p14="http://schemas.microsoft.com/office/powerpoint/2010/main" val="1113450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713539"/>
            <a:ext cx="1316736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ENERGY-EFFICIENT</a:t>
            </a:r>
            <a:br>
              <a:rPr lang="en-US" dirty="0" smtClean="0"/>
            </a:br>
            <a:r>
              <a:rPr lang="en-US" dirty="0" smtClean="0"/>
              <a:t>IMAGE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115" y="3282398"/>
            <a:ext cx="8022170" cy="342680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50000"/>
              </a:lnSpc>
              <a:buNone/>
            </a:pPr>
            <a:r>
              <a:rPr lang="en-US" dirty="0" smtClean="0"/>
              <a:t>Image Sensor Characterization</a:t>
            </a:r>
          </a:p>
          <a:p>
            <a:pPr marL="653013" lvl="1" indent="0" algn="ctr">
              <a:lnSpc>
                <a:spcPct val="50000"/>
              </a:lnSpc>
              <a:buNone/>
            </a:pPr>
            <a:endParaRPr lang="en-US" dirty="0" smtClean="0"/>
          </a:p>
          <a:p>
            <a:pPr marL="653013" lvl="1" indent="0" algn="ctr">
              <a:lnSpc>
                <a:spcPct val="50000"/>
              </a:lnSpc>
              <a:buNone/>
            </a:pPr>
            <a:endParaRPr lang="en-US" b="1" dirty="0" smtClean="0">
              <a:solidFill>
                <a:schemeClr val="accent4"/>
              </a:solidFill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 smtClean="0">
                <a:solidFill>
                  <a:srgbClr val="000000"/>
                </a:solidFill>
              </a:rPr>
              <a:t>Energy Reduction Techniques  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dirty="0" smtClean="0"/>
          </a:p>
          <a:p>
            <a:pPr marL="0" indent="0" algn="ctr">
              <a:lnSpc>
                <a:spcPct val="50000"/>
              </a:lnSpc>
              <a:buNone/>
            </a:pPr>
            <a:endParaRPr lang="en-US" dirty="0" smtClean="0"/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 smtClean="0"/>
              <a:t>Energy vs. Vision Performance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014258" y="4164672"/>
            <a:ext cx="47338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014258" y="5488082"/>
            <a:ext cx="47338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10</a:t>
            </a:fld>
            <a:r>
              <a:rPr lang="en-US" smtClean="0"/>
              <a:t> of 38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0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7F7F7F"/>
                </a:solidFill>
              </a:rPr>
              <a:t>IMAGE SENSOR </a:t>
            </a:r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93493" y="2500990"/>
            <a:ext cx="3316178" cy="95139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radeGothic"/>
                <a:cs typeface="TradeGothic"/>
              </a:rPr>
              <a:t>Camera </a:t>
            </a:r>
            <a:br>
              <a:rPr lang="en-US" sz="2400" b="1" dirty="0">
                <a:solidFill>
                  <a:schemeClr val="bg1"/>
                </a:solidFill>
                <a:latin typeface="TradeGothic"/>
                <a:cs typeface="TradeGothic"/>
              </a:rPr>
            </a:br>
            <a:r>
              <a:rPr lang="en-US" sz="2400" b="1" dirty="0">
                <a:solidFill>
                  <a:schemeClr val="bg1"/>
                </a:solidFill>
                <a:latin typeface="TradeGothic"/>
                <a:cs typeface="TradeGothic"/>
              </a:rPr>
              <a:t>Module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00208" y="4041427"/>
            <a:ext cx="3309456" cy="9513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400" b="1" dirty="0">
                <a:latin typeface="TradeGothic"/>
                <a:cs typeface="TradeGothic"/>
              </a:rPr>
              <a:t>Programmable Clock (I2C)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79435" y="6619068"/>
            <a:ext cx="2848477" cy="9513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400" b="1" dirty="0">
                <a:latin typeface="TradeGothic"/>
                <a:cs typeface="TradeGothic"/>
              </a:rPr>
              <a:t>NI DAQ Device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79435" y="2534841"/>
            <a:ext cx="2848477" cy="9500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400" b="1" dirty="0">
                <a:latin typeface="TradeGothic"/>
                <a:cs typeface="TradeGothic"/>
              </a:rPr>
              <a:t>Power Rail</a:t>
            </a:r>
          </a:p>
          <a:p>
            <a:pPr algn="ctr"/>
            <a:r>
              <a:rPr lang="en-US" sz="2400" b="1" dirty="0">
                <a:latin typeface="TradeGothic"/>
                <a:cs typeface="TradeGothic"/>
              </a:rPr>
              <a:t>Resistors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73495" y="2508347"/>
            <a:ext cx="902792" cy="412414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r>
              <a:rPr lang="en-US" sz="2100" dirty="0">
                <a:solidFill>
                  <a:schemeClr val="bg1">
                    <a:lumMod val="85000"/>
                  </a:schemeClr>
                </a:solidFill>
                <a:latin typeface="TradeGothic"/>
                <a:cs typeface="TradeGothic"/>
              </a:rPr>
              <a:t>Power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727912" y="2716077"/>
            <a:ext cx="186557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573490" y="2992465"/>
            <a:ext cx="697608" cy="412414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r>
              <a:rPr lang="en-US" sz="2100" dirty="0">
                <a:solidFill>
                  <a:schemeClr val="bg1">
                    <a:lumMod val="85000"/>
                  </a:schemeClr>
                </a:solidFill>
                <a:latin typeface="TradeGothic"/>
                <a:cs typeface="TradeGothic"/>
              </a:rPr>
              <a:t>VDD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5727910" y="3253374"/>
            <a:ext cx="186557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233821" y="2992465"/>
            <a:ext cx="677090" cy="412414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r>
              <a:rPr lang="en-US" sz="2100" dirty="0">
                <a:solidFill>
                  <a:schemeClr val="bg1">
                    <a:lumMod val="85000"/>
                  </a:schemeClr>
                </a:solidFill>
                <a:latin typeface="TradeGothic"/>
                <a:cs typeface="TradeGothic"/>
              </a:rPr>
              <a:t>CLK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555882" y="3484911"/>
            <a:ext cx="0" cy="556518"/>
          </a:xfrm>
          <a:prstGeom prst="line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60269" y="3503585"/>
            <a:ext cx="0" cy="311548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185571" y="3503585"/>
            <a:ext cx="0" cy="311548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399763" y="6706615"/>
            <a:ext cx="5499098" cy="892546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r>
              <a:rPr lang="en-US" dirty="0" smtClean="0">
                <a:latin typeface="TradeGothic"/>
                <a:cs typeface="TradeGothic"/>
              </a:rPr>
              <a:t>* Profiled 5 state-of-the-art</a:t>
            </a:r>
          </a:p>
          <a:p>
            <a:r>
              <a:rPr lang="en-US" dirty="0" smtClean="0">
                <a:latin typeface="TradeGothic"/>
                <a:cs typeface="TradeGothic"/>
              </a:rPr>
              <a:t>image sensors </a:t>
            </a:r>
            <a:r>
              <a:rPr lang="en-US" dirty="0">
                <a:latin typeface="TradeGothic"/>
                <a:cs typeface="TradeGothic"/>
              </a:rPr>
              <a:t>from 2 manufacturers</a:t>
            </a:r>
            <a:endParaRPr lang="en-US" dirty="0" smtClean="0">
              <a:latin typeface="TradeGothic"/>
              <a:cs typeface="Trade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35732" y="2251471"/>
            <a:ext cx="351358" cy="492436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ctr"/>
            <a:r>
              <a:rPr lang="en-US" dirty="0">
                <a:latin typeface="TradeGothic"/>
                <a:cs typeface="TradeGothic"/>
              </a:rPr>
              <a:t>*</a:t>
            </a:r>
            <a:endParaRPr lang="en-US" dirty="0" smtClean="0">
              <a:latin typeface="TradeGothic"/>
              <a:cs typeface="Trade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11</a:t>
            </a:fld>
            <a:r>
              <a:rPr lang="en-US" smtClean="0"/>
              <a:t> of 38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1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112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7593493" y="2500990"/>
            <a:ext cx="3316178" cy="95139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radeGothic"/>
                <a:cs typeface="TradeGothic"/>
              </a:rPr>
              <a:t>Camera </a:t>
            </a:r>
            <a:br>
              <a:rPr lang="en-US" sz="2400" b="1" dirty="0">
                <a:solidFill>
                  <a:schemeClr val="bg1"/>
                </a:solidFill>
                <a:latin typeface="TradeGothic"/>
                <a:cs typeface="TradeGothic"/>
              </a:rPr>
            </a:br>
            <a:r>
              <a:rPr lang="en-US" sz="2400" b="1" dirty="0">
                <a:solidFill>
                  <a:schemeClr val="bg1"/>
                </a:solidFill>
                <a:latin typeface="TradeGothic"/>
                <a:cs typeface="TradeGothic"/>
              </a:rPr>
              <a:t>Module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00208" y="4041427"/>
            <a:ext cx="3309456" cy="9513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400" b="1" dirty="0">
                <a:latin typeface="TradeGothic"/>
                <a:cs typeface="TradeGothic"/>
              </a:rPr>
              <a:t>Programmable Clock (I2C)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79435" y="6619068"/>
            <a:ext cx="2848477" cy="9513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400" b="1" dirty="0">
                <a:latin typeface="TradeGothic"/>
                <a:cs typeface="TradeGothic"/>
              </a:rPr>
              <a:t>NI DAQ Device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79435" y="2534841"/>
            <a:ext cx="2848477" cy="9500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400" b="1" dirty="0">
                <a:latin typeface="TradeGothic"/>
                <a:cs typeface="TradeGothic"/>
              </a:rPr>
              <a:t>Power Rail</a:t>
            </a:r>
          </a:p>
          <a:p>
            <a:pPr algn="ctr"/>
            <a:r>
              <a:rPr lang="en-US" sz="2400" b="1" dirty="0">
                <a:latin typeface="TradeGothic"/>
                <a:cs typeface="TradeGothic"/>
              </a:rPr>
              <a:t>Resistors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329566"/>
            <a:ext cx="14630400" cy="1371600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7" rIns="91430" bIns="45717"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7F7F7F"/>
                </a:solidFill>
              </a:rPr>
              <a:t>IMAGE SENSOR </a:t>
            </a:r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12</a:t>
            </a:fld>
            <a:r>
              <a:rPr lang="en-US" smtClean="0"/>
              <a:t> of 38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1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920" y="2285207"/>
            <a:ext cx="6451600" cy="466090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7F7F7F"/>
                </a:solidFill>
              </a:rPr>
              <a:t>IMAGE </a:t>
            </a:r>
            <a:r>
              <a:rPr lang="en-US" smtClean="0">
                <a:solidFill>
                  <a:srgbClr val="7F7F7F"/>
                </a:solidFill>
              </a:rPr>
              <a:t>SENSOR </a:t>
            </a:r>
            <a:r>
              <a:rPr lang="en-US" smtClean="0"/>
              <a:t>WAVEFORMS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115420" y="1846536"/>
            <a:ext cx="1954053" cy="461658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r>
              <a:rPr lang="en-US" sz="2400" dirty="0">
                <a:latin typeface="TradeGothic"/>
                <a:cs typeface="TradeGothic"/>
              </a:rPr>
              <a:t>Active Period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15420" y="4613077"/>
            <a:ext cx="1646584" cy="461658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r>
              <a:rPr lang="en-US" sz="2400" dirty="0">
                <a:latin typeface="TradeGothic"/>
                <a:cs typeface="TradeGothic"/>
              </a:rPr>
              <a:t>Idle Period</a:t>
            </a:r>
          </a:p>
        </p:txBody>
      </p:sp>
      <p:cxnSp>
        <p:nvCxnSpPr>
          <p:cNvPr id="15" name="Elbow Connector 14"/>
          <p:cNvCxnSpPr>
            <a:endCxn id="12" idx="1"/>
          </p:cNvCxnSpPr>
          <p:nvPr/>
        </p:nvCxnSpPr>
        <p:spPr>
          <a:xfrm flipV="1">
            <a:off x="7326465" y="2077366"/>
            <a:ext cx="3788955" cy="63359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endCxn id="13" idx="1"/>
          </p:cNvCxnSpPr>
          <p:nvPr/>
        </p:nvCxnSpPr>
        <p:spPr>
          <a:xfrm>
            <a:off x="8229265" y="4323610"/>
            <a:ext cx="2886155" cy="520296"/>
          </a:xfrm>
          <a:prstGeom prst="bentConnector3">
            <a:avLst>
              <a:gd name="adj1" fmla="val 5403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34059" y="2710952"/>
            <a:ext cx="442542" cy="0"/>
          </a:xfrm>
          <a:prstGeom prst="line">
            <a:avLst/>
          </a:prstGeom>
          <a:ln w="38100" cmpd="sng">
            <a:solidFill>
              <a:srgbClr val="FF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557355" y="4325963"/>
            <a:ext cx="1616246" cy="0"/>
          </a:xfrm>
          <a:prstGeom prst="line">
            <a:avLst/>
          </a:prstGeom>
          <a:ln w="38100" cmpd="sng">
            <a:solidFill>
              <a:srgbClr val="FF00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70443" y="2627086"/>
            <a:ext cx="1184920" cy="492436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  <a:latin typeface="TradeGothic"/>
                <a:cs typeface="TradeGothic"/>
              </a:rPr>
              <a:t>Analog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5796" y="4826052"/>
            <a:ext cx="1129571" cy="492436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r"/>
            <a:r>
              <a:rPr lang="en-US" dirty="0">
                <a:solidFill>
                  <a:srgbClr val="008000"/>
                </a:solidFill>
                <a:latin typeface="TradeGothic"/>
                <a:cs typeface="TradeGothic"/>
              </a:rPr>
              <a:t>Digital</a:t>
            </a:r>
            <a:endParaRPr lang="en-US" dirty="0" smtClean="0">
              <a:solidFill>
                <a:srgbClr val="008000"/>
              </a:solidFill>
              <a:latin typeface="TradeGothic"/>
              <a:cs typeface="Trade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96231" y="5373591"/>
            <a:ext cx="759136" cy="492436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r"/>
            <a:r>
              <a:rPr lang="en-US" dirty="0">
                <a:solidFill>
                  <a:srgbClr val="FF00FF"/>
                </a:solidFill>
                <a:latin typeface="TradeGothic"/>
                <a:cs typeface="TradeGothic"/>
              </a:rPr>
              <a:t>PLL</a:t>
            </a:r>
            <a:endParaRPr lang="en-US" dirty="0" smtClean="0">
              <a:solidFill>
                <a:srgbClr val="FF00FF"/>
              </a:solidFill>
              <a:latin typeface="TradeGothic"/>
              <a:cs typeface="Trade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13</a:t>
            </a:fld>
            <a:r>
              <a:rPr lang="en-US" smtClean="0"/>
              <a:t> of 38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7F7F7F"/>
                </a:solidFill>
              </a:rPr>
              <a:t>IMAGE </a:t>
            </a:r>
            <a:r>
              <a:rPr lang="en-US" smtClean="0">
                <a:solidFill>
                  <a:srgbClr val="7F7F7F"/>
                </a:solidFill>
              </a:rPr>
              <a:t>SENSOR </a:t>
            </a:r>
            <a:r>
              <a:rPr lang="en-US" smtClean="0"/>
              <a:t>WAVEFORMS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901924" y="1846535"/>
            <a:ext cx="9167570" cy="5099573"/>
            <a:chOff x="3901920" y="1846534"/>
            <a:chExt cx="9167570" cy="50995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1920" y="2285206"/>
              <a:ext cx="6451600" cy="46609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1115418" y="1846534"/>
              <a:ext cx="19540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radeGothic"/>
                  <a:cs typeface="TradeGothic"/>
                </a:rPr>
                <a:t>Active Period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115418" y="4613074"/>
              <a:ext cx="1646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radeGothic"/>
                  <a:cs typeface="TradeGothic"/>
                </a:rPr>
                <a:t>Idle Period</a:t>
              </a:r>
            </a:p>
          </p:txBody>
        </p:sp>
        <p:cxnSp>
          <p:nvCxnSpPr>
            <p:cNvPr id="15" name="Elbow Connector 14"/>
            <p:cNvCxnSpPr>
              <a:endCxn id="12" idx="1"/>
            </p:cNvCxnSpPr>
            <p:nvPr/>
          </p:nvCxnSpPr>
          <p:spPr>
            <a:xfrm flipV="1">
              <a:off x="7326463" y="2077367"/>
              <a:ext cx="3788955" cy="63359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/>
            <p:cNvCxnSpPr>
              <a:endCxn id="13" idx="1"/>
            </p:cNvCxnSpPr>
            <p:nvPr/>
          </p:nvCxnSpPr>
          <p:spPr>
            <a:xfrm>
              <a:off x="8229263" y="4323607"/>
              <a:ext cx="2886155" cy="520301"/>
            </a:xfrm>
            <a:prstGeom prst="bentConnector3">
              <a:avLst>
                <a:gd name="adj1" fmla="val 6593"/>
              </a:avLst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134053" y="2710952"/>
              <a:ext cx="442543" cy="0"/>
            </a:xfrm>
            <a:prstGeom prst="line">
              <a:avLst/>
            </a:prstGeom>
            <a:ln w="38100" cmpd="sng">
              <a:solidFill>
                <a:srgbClr val="FF000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557355" y="4325963"/>
              <a:ext cx="1616247" cy="0"/>
            </a:xfrm>
            <a:prstGeom prst="line">
              <a:avLst/>
            </a:prstGeom>
            <a:ln w="38100" cmpd="sng">
              <a:solidFill>
                <a:srgbClr val="FF000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14</a:t>
            </a:fld>
            <a:r>
              <a:rPr lang="en-US" smtClean="0"/>
              <a:t> of 38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xmlns:p14="http://schemas.microsoft.com/office/powerpoint/2010/main" advClick="0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7F7F7F"/>
                </a:solidFill>
              </a:rPr>
              <a:t>IMAGE </a:t>
            </a:r>
            <a:r>
              <a:rPr lang="en-US" smtClean="0">
                <a:solidFill>
                  <a:srgbClr val="7F7F7F"/>
                </a:solidFill>
              </a:rPr>
              <a:t>SENSOR </a:t>
            </a:r>
            <a:r>
              <a:rPr lang="en-US" smtClean="0"/>
              <a:t>WAVEFORMS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42885" y="1847658"/>
            <a:ext cx="9167570" cy="5099573"/>
            <a:chOff x="3901920" y="1846534"/>
            <a:chExt cx="9167570" cy="50995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1920" y="2285206"/>
              <a:ext cx="6451600" cy="46609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11115418" y="1846534"/>
              <a:ext cx="19540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radeGothic"/>
                  <a:cs typeface="TradeGothic"/>
                </a:rPr>
                <a:t>Active Period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115418" y="4613074"/>
              <a:ext cx="1646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radeGothic"/>
                  <a:cs typeface="TradeGothic"/>
                </a:rPr>
                <a:t>Idle Period</a:t>
              </a:r>
            </a:p>
          </p:txBody>
        </p:sp>
        <p:cxnSp>
          <p:nvCxnSpPr>
            <p:cNvPr id="22" name="Elbow Connector 21"/>
            <p:cNvCxnSpPr>
              <a:endCxn id="20" idx="1"/>
            </p:cNvCxnSpPr>
            <p:nvPr/>
          </p:nvCxnSpPr>
          <p:spPr>
            <a:xfrm flipV="1">
              <a:off x="7326463" y="2077367"/>
              <a:ext cx="3788955" cy="63359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>
              <a:off x="8229263" y="4323606"/>
              <a:ext cx="2886155" cy="520303"/>
            </a:xfrm>
            <a:prstGeom prst="bentConnector3">
              <a:avLst>
                <a:gd name="adj1" fmla="val 4667"/>
              </a:avLst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134053" y="2710952"/>
              <a:ext cx="442543" cy="0"/>
            </a:xfrm>
            <a:prstGeom prst="line">
              <a:avLst/>
            </a:prstGeom>
            <a:ln w="38100" cmpd="sng">
              <a:solidFill>
                <a:srgbClr val="FF000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557355" y="4325963"/>
              <a:ext cx="1616247" cy="0"/>
            </a:xfrm>
            <a:prstGeom prst="line">
              <a:avLst/>
            </a:prstGeom>
            <a:ln w="38100" cmpd="sng">
              <a:solidFill>
                <a:srgbClr val="FF0000"/>
              </a:solidFill>
              <a:headEnd type="oval"/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11248941" y="2309320"/>
            <a:ext cx="2989586" cy="143002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>
              <a:lnSpc>
                <a:spcPct val="110000"/>
              </a:lnSpc>
            </a:pPr>
            <a:r>
              <a:rPr lang="en-US">
                <a:solidFill>
                  <a:schemeClr val="accent3">
                    <a:lumMod val="50000"/>
                  </a:schemeClr>
                </a:solidFill>
                <a:latin typeface="TradeGothic"/>
                <a:cs typeface="TradeGothic"/>
              </a:rPr>
              <a:t>Pixel Count</a:t>
            </a:r>
            <a:r>
              <a:rPr lang="en-US" sz="1900">
                <a:solidFill>
                  <a:schemeClr val="accent3">
                    <a:lumMod val="50000"/>
                  </a:schemeClr>
                </a:solidFill>
                <a:latin typeface="TradeGothic"/>
                <a:cs typeface="TradeGothic"/>
              </a:rPr>
              <a:t> </a:t>
            </a:r>
            <a:br>
              <a:rPr lang="en-US" sz="1900">
                <a:solidFill>
                  <a:schemeClr val="accent3">
                    <a:lumMod val="50000"/>
                  </a:schemeClr>
                </a:solidFill>
                <a:latin typeface="TradeGothic"/>
                <a:cs typeface="TradeGothic"/>
              </a:rPr>
            </a:br>
            <a:r>
              <a:rPr lang="en-US" sz="1900">
                <a:solidFill>
                  <a:schemeClr val="accent3">
                    <a:lumMod val="50000"/>
                  </a:schemeClr>
                </a:solidFill>
                <a:latin typeface="TradeGothic"/>
                <a:cs typeface="TradeGothic"/>
              </a:rPr>
              <a:t>divided by </a:t>
            </a:r>
            <a:br>
              <a:rPr lang="en-US" sz="1900">
                <a:solidFill>
                  <a:schemeClr val="accent3">
                    <a:lumMod val="50000"/>
                  </a:schemeClr>
                </a:solidFill>
                <a:latin typeface="TradeGothic"/>
                <a:cs typeface="TradeGothic"/>
              </a:rPr>
            </a:br>
            <a:r>
              <a:rPr lang="en-US">
                <a:solidFill>
                  <a:schemeClr val="accent3">
                    <a:lumMod val="50000"/>
                  </a:schemeClr>
                </a:solidFill>
                <a:latin typeface="TradeGothic"/>
                <a:cs typeface="TradeGothic"/>
              </a:rPr>
              <a:t>Clock Frequency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248941" y="5075864"/>
            <a:ext cx="2989586" cy="140897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>
              <a:lnSpc>
                <a:spcPct val="110000"/>
              </a:lnSpc>
            </a:pPr>
            <a:r>
              <a:rPr lang="en-US">
                <a:solidFill>
                  <a:schemeClr val="accent4">
                    <a:lumMod val="75000"/>
                  </a:schemeClr>
                </a:solidFill>
                <a:latin typeface="TradeGothic"/>
                <a:cs typeface="TradeGothic"/>
              </a:rPr>
              <a:t>Frame Time</a:t>
            </a:r>
            <a:endParaRPr lang="en-US" sz="1900">
              <a:solidFill>
                <a:schemeClr val="accent4">
                  <a:lumMod val="75000"/>
                </a:schemeClr>
              </a:solidFill>
              <a:latin typeface="TradeGothic"/>
              <a:cs typeface="TradeGothic"/>
            </a:endParaRPr>
          </a:p>
          <a:p>
            <a:pPr algn="ctr">
              <a:lnSpc>
                <a:spcPct val="110000"/>
              </a:lnSpc>
            </a:pPr>
            <a:r>
              <a:rPr lang="en-US" sz="1900">
                <a:solidFill>
                  <a:schemeClr val="accent4">
                    <a:lumMod val="75000"/>
                  </a:schemeClr>
                </a:solidFill>
                <a:latin typeface="TradeGothic"/>
                <a:cs typeface="TradeGothic"/>
              </a:rPr>
              <a:t>minus </a:t>
            </a:r>
            <a:br>
              <a:rPr lang="en-US" sz="1900">
                <a:solidFill>
                  <a:schemeClr val="accent4">
                    <a:lumMod val="75000"/>
                  </a:schemeClr>
                </a:solidFill>
                <a:latin typeface="TradeGothic"/>
                <a:cs typeface="TradeGothic"/>
              </a:rPr>
            </a:br>
            <a:r>
              <a:rPr lang="en-US">
                <a:solidFill>
                  <a:schemeClr val="accent4">
                    <a:lumMod val="75000"/>
                  </a:schemeClr>
                </a:solidFill>
                <a:latin typeface="TradeGothic"/>
                <a:cs typeface="TradeGothic"/>
              </a:rPr>
              <a:t>Active 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8508182" y="2483286"/>
            <a:ext cx="2401114" cy="10585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6921402" y="5277578"/>
            <a:ext cx="3987894" cy="99361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475026" y="2811433"/>
            <a:ext cx="423301" cy="3154938"/>
          </a:xfrm>
          <a:prstGeom prst="rect">
            <a:avLst/>
          </a:prstGeom>
          <a:solidFill>
            <a:schemeClr val="accent3">
              <a:alpha val="4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endParaRPr lang="en-US" sz="2100" dirty="0">
              <a:latin typeface="TradeGothic"/>
              <a:cs typeface="TradeGothic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02794" y="4112286"/>
            <a:ext cx="1569574" cy="1854085"/>
          </a:xfrm>
          <a:prstGeom prst="rect">
            <a:avLst/>
          </a:prstGeom>
          <a:solidFill>
            <a:schemeClr val="accent4">
              <a:alpha val="47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endParaRPr lang="en-US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90" t="-39569" r="-2290" b="-39569"/>
          <a:stretch/>
        </p:blipFill>
        <p:spPr>
          <a:xfrm>
            <a:off x="6921405" y="6853593"/>
            <a:ext cx="7317122" cy="820389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4403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>
        <p:cut/>
      </p:transition>
    </mc:Choice>
    <mc:Fallback xmlns="">
      <p:transition xmlns:p14="http://schemas.microsoft.com/office/powerpoint/2010/main" advClick="0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7F7F7F"/>
                </a:solidFill>
              </a:rPr>
              <a:t>IMAGE SENSOR </a:t>
            </a:r>
            <a:r>
              <a:rPr lang="en-US" dirty="0" smtClean="0"/>
              <a:t>PIXEL COUNT (N)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584950" y="2834623"/>
            <a:ext cx="2800747" cy="2784891"/>
            <a:chOff x="10584950" y="2834623"/>
            <a:chExt cx="2800747" cy="2784891"/>
          </a:xfrm>
        </p:grpSpPr>
        <p:pic>
          <p:nvPicPr>
            <p:cNvPr id="42" name="Picture 41" descr="DSCF0063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66125" y="3795392"/>
              <a:ext cx="2432162" cy="18241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584950" y="2834623"/>
              <a:ext cx="2800747" cy="892546"/>
            </a:xfrm>
            <a:prstGeom prst="rect">
              <a:avLst/>
            </a:prstGeom>
            <a:noFill/>
          </p:spPr>
          <p:txBody>
            <a:bodyPr wrap="none" lIns="91430" tIns="45717" rIns="91430" bIns="45717" rtlCol="0">
              <a:spAutoFit/>
            </a:bodyPr>
            <a:lstStyle/>
            <a:p>
              <a:pPr algn="ctr"/>
              <a:r>
                <a:rPr lang="en-US">
                  <a:latin typeface="TradeGothic"/>
                  <a:cs typeface="TradeGothic"/>
                </a:rPr>
                <a:t>Region-of-Interest</a:t>
              </a:r>
            </a:p>
            <a:p>
              <a:pPr algn="ctr"/>
              <a:r>
                <a:rPr lang="en-US">
                  <a:latin typeface="TradeGothic"/>
                  <a:cs typeface="TradeGothic"/>
                </a:rPr>
                <a:t>(Windowing)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358153" y="6141448"/>
            <a:ext cx="1741178" cy="1276822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100" dirty="0">
                <a:latin typeface="TradeGothic"/>
                <a:cs typeface="TradeGothic"/>
              </a:rPr>
              <a:t>Active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99339" y="6381852"/>
            <a:ext cx="325307" cy="103641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endParaRPr lang="en-US" sz="2100" dirty="0"/>
          </a:p>
        </p:txBody>
      </p:sp>
      <p:sp>
        <p:nvSpPr>
          <p:cNvPr id="22" name="Rectangle 21"/>
          <p:cNvSpPr/>
          <p:nvPr/>
        </p:nvSpPr>
        <p:spPr>
          <a:xfrm>
            <a:off x="4424637" y="6152839"/>
            <a:ext cx="1741178" cy="1276822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100" dirty="0">
                <a:latin typeface="TradeGothic"/>
                <a:cs typeface="TradeGothic"/>
              </a:rPr>
              <a:t>Active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65822" y="6393242"/>
            <a:ext cx="325307" cy="103641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endParaRPr lang="en-US" sz="2100" dirty="0"/>
          </a:p>
        </p:txBody>
      </p:sp>
      <p:sp>
        <p:nvSpPr>
          <p:cNvPr id="29" name="Rectangle 28"/>
          <p:cNvSpPr/>
          <p:nvPr/>
        </p:nvSpPr>
        <p:spPr>
          <a:xfrm>
            <a:off x="8660011" y="6143784"/>
            <a:ext cx="451774" cy="1276822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endParaRPr lang="en-US" sz="2100" dirty="0">
              <a:latin typeface="TradeGothic"/>
              <a:cs typeface="TradeGothic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75448" y="5876502"/>
            <a:ext cx="2137313" cy="2143842"/>
            <a:chOff x="7956478" y="5876492"/>
            <a:chExt cx="2137314" cy="2143840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8352615" y="5876492"/>
              <a:ext cx="0" cy="1741177"/>
            </a:xfrm>
            <a:prstGeom prst="line">
              <a:avLst/>
            </a:prstGeom>
            <a:ln w="381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16200000">
              <a:off x="7719234" y="6687595"/>
              <a:ext cx="88998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TradeGothic"/>
                  <a:cs typeface="TradeGothic"/>
                </a:rPr>
                <a:t>Power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701946" y="7604834"/>
              <a:ext cx="74892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TradeGothic"/>
                  <a:cs typeface="TradeGothic"/>
                </a:rPr>
                <a:t>Time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8352615" y="7601750"/>
              <a:ext cx="1741177" cy="0"/>
            </a:xfrm>
            <a:prstGeom prst="line">
              <a:avLst/>
            </a:prstGeom>
            <a:ln w="381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9111781" y="6384188"/>
            <a:ext cx="1654339" cy="103641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endParaRPr lang="en-US" sz="2100" dirty="0"/>
          </a:p>
        </p:txBody>
      </p:sp>
      <p:sp>
        <p:nvSpPr>
          <p:cNvPr id="26" name="Rectangle 25"/>
          <p:cNvSpPr/>
          <p:nvPr/>
        </p:nvSpPr>
        <p:spPr>
          <a:xfrm>
            <a:off x="10766123" y="6143784"/>
            <a:ext cx="451774" cy="1276822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endParaRPr lang="en-US" sz="2100" dirty="0">
              <a:latin typeface="TradeGothic"/>
              <a:cs typeface="TradeGothic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17893" y="6384188"/>
            <a:ext cx="1654339" cy="103641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endParaRPr lang="en-US" sz="21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8067602" y="5876502"/>
            <a:ext cx="2137313" cy="2143842"/>
            <a:chOff x="7956478" y="5876492"/>
            <a:chExt cx="2137314" cy="2143840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8352615" y="5876492"/>
              <a:ext cx="0" cy="1741177"/>
            </a:xfrm>
            <a:prstGeom prst="line">
              <a:avLst/>
            </a:prstGeom>
            <a:ln w="381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 rot="16200000">
              <a:off x="7719234" y="6687595"/>
              <a:ext cx="88998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TradeGothic"/>
                  <a:cs typeface="TradeGothic"/>
                </a:rPr>
                <a:t>Power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701946" y="7604834"/>
              <a:ext cx="74892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TradeGothic"/>
                  <a:cs typeface="TradeGothic"/>
                </a:rPr>
                <a:t>Time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8352615" y="7601750"/>
              <a:ext cx="1741177" cy="0"/>
            </a:xfrm>
            <a:prstGeom prst="line">
              <a:avLst/>
            </a:prstGeom>
            <a:ln w="381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16</a:t>
            </a:fld>
            <a:r>
              <a:rPr lang="en-US" smtClean="0"/>
              <a:t> of 38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542155" y="2834623"/>
            <a:ext cx="2806029" cy="2780211"/>
            <a:chOff x="7542155" y="2834623"/>
            <a:chExt cx="2806029" cy="2780211"/>
          </a:xfrm>
        </p:grpSpPr>
        <p:sp>
          <p:nvSpPr>
            <p:cNvPr id="10" name="TextBox 9"/>
            <p:cNvSpPr txBox="1"/>
            <p:nvPr/>
          </p:nvSpPr>
          <p:spPr>
            <a:xfrm>
              <a:off x="7542155" y="2834623"/>
              <a:ext cx="2806029" cy="892546"/>
            </a:xfrm>
            <a:prstGeom prst="rect">
              <a:avLst/>
            </a:prstGeom>
            <a:noFill/>
          </p:spPr>
          <p:txBody>
            <a:bodyPr wrap="none" lIns="91430" tIns="45717" rIns="91430" bIns="45717" rtlCol="0">
              <a:spAutoFit/>
            </a:bodyPr>
            <a:lstStyle/>
            <a:p>
              <a:pPr algn="ctr"/>
              <a:r>
                <a:rPr lang="en-US">
                  <a:latin typeface="TradeGothic"/>
                  <a:cs typeface="TradeGothic"/>
                </a:rPr>
                <a:t>Scaled Resolution</a:t>
              </a:r>
            </a:p>
            <a:p>
              <a:pPr algn="ctr"/>
              <a:r>
                <a:rPr lang="en-US">
                  <a:latin typeface="TradeGothic"/>
                  <a:cs typeface="TradeGothic"/>
                </a:rPr>
                <a:t>(Pixel Skipping)</a:t>
              </a:r>
            </a:p>
          </p:txBody>
        </p:sp>
        <p:pic>
          <p:nvPicPr>
            <p:cNvPr id="6" name="Picture 5" descr="DSCF0063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2549" y="3790712"/>
              <a:ext cx="2432162" cy="1824122"/>
            </a:xfrm>
            <a:prstGeom prst="rect">
              <a:avLst/>
            </a:prstGeom>
          </p:spPr>
        </p:pic>
      </p:grpSp>
      <p:pic>
        <p:nvPicPr>
          <p:cNvPr id="37" name="Picture 36" descr="DSCF006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069" y="1972161"/>
            <a:ext cx="4863136" cy="36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1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2" grpId="0" animBg="1"/>
      <p:bldP spid="25" grpId="0" animBg="1"/>
      <p:bldP spid="29" grpId="0" animBg="1"/>
      <p:bldP spid="34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7F7F7F"/>
                </a:solidFill>
              </a:rPr>
              <a:t>IMAGE SENSOR </a:t>
            </a:r>
            <a:r>
              <a:rPr lang="en-US" dirty="0" smtClean="0"/>
              <a:t>PIXEL COUNT (N)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58153" y="6141448"/>
            <a:ext cx="1741178" cy="1276822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100" dirty="0">
                <a:latin typeface="TradeGothic"/>
                <a:cs typeface="TradeGothic"/>
              </a:rPr>
              <a:t>Active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99339" y="6381852"/>
            <a:ext cx="325307" cy="103641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endParaRPr lang="en-US" sz="2100" dirty="0"/>
          </a:p>
        </p:txBody>
      </p:sp>
      <p:sp>
        <p:nvSpPr>
          <p:cNvPr id="22" name="Rectangle 21"/>
          <p:cNvSpPr/>
          <p:nvPr/>
        </p:nvSpPr>
        <p:spPr>
          <a:xfrm>
            <a:off x="4424637" y="6152839"/>
            <a:ext cx="1741178" cy="1276822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100" dirty="0">
                <a:latin typeface="TradeGothic"/>
                <a:cs typeface="TradeGothic"/>
              </a:rPr>
              <a:t>Active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65822" y="6393242"/>
            <a:ext cx="325307" cy="103641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endParaRPr lang="en-US" sz="2100" dirty="0"/>
          </a:p>
        </p:txBody>
      </p:sp>
      <p:sp>
        <p:nvSpPr>
          <p:cNvPr id="29" name="Rectangle 28"/>
          <p:cNvSpPr/>
          <p:nvPr/>
        </p:nvSpPr>
        <p:spPr>
          <a:xfrm>
            <a:off x="8660011" y="6143784"/>
            <a:ext cx="451774" cy="1276822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endParaRPr lang="en-US" sz="2100" dirty="0">
              <a:latin typeface="TradeGothic"/>
              <a:cs typeface="TradeGothic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75448" y="5876502"/>
            <a:ext cx="2137313" cy="2143842"/>
            <a:chOff x="7956478" y="5876492"/>
            <a:chExt cx="2137314" cy="2143840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8352615" y="5876492"/>
              <a:ext cx="0" cy="1741177"/>
            </a:xfrm>
            <a:prstGeom prst="line">
              <a:avLst/>
            </a:prstGeom>
            <a:ln w="381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16200000">
              <a:off x="7719234" y="6687595"/>
              <a:ext cx="88998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TradeGothic"/>
                  <a:cs typeface="TradeGothic"/>
                </a:rPr>
                <a:t>Power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701946" y="7604834"/>
              <a:ext cx="74892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TradeGothic"/>
                  <a:cs typeface="TradeGothic"/>
                </a:rPr>
                <a:t>Time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8352615" y="7601750"/>
              <a:ext cx="1741177" cy="0"/>
            </a:xfrm>
            <a:prstGeom prst="line">
              <a:avLst/>
            </a:prstGeom>
            <a:ln w="381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9111781" y="6384188"/>
            <a:ext cx="1654339" cy="103641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endParaRPr lang="en-US" sz="2100" dirty="0"/>
          </a:p>
        </p:txBody>
      </p:sp>
      <p:sp>
        <p:nvSpPr>
          <p:cNvPr id="26" name="Rectangle 25"/>
          <p:cNvSpPr/>
          <p:nvPr/>
        </p:nvSpPr>
        <p:spPr>
          <a:xfrm>
            <a:off x="10766123" y="6143784"/>
            <a:ext cx="451774" cy="1276822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endParaRPr lang="en-US" sz="2100" dirty="0">
              <a:latin typeface="TradeGothic"/>
              <a:cs typeface="TradeGothic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17893" y="6384188"/>
            <a:ext cx="1654339" cy="103641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endParaRPr lang="en-US" sz="21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8067602" y="5876502"/>
            <a:ext cx="2137313" cy="2143842"/>
            <a:chOff x="7956478" y="5876492"/>
            <a:chExt cx="2137314" cy="2143840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8352615" y="5876492"/>
              <a:ext cx="0" cy="1741177"/>
            </a:xfrm>
            <a:prstGeom prst="line">
              <a:avLst/>
            </a:prstGeom>
            <a:ln w="381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 rot="16200000">
              <a:off x="7719234" y="6687595"/>
              <a:ext cx="88998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TradeGothic"/>
                  <a:cs typeface="TradeGothic"/>
                </a:rPr>
                <a:t>Power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701946" y="7604834"/>
              <a:ext cx="74892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TradeGothic"/>
                  <a:cs typeface="TradeGothic"/>
                </a:rPr>
                <a:t>Time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8352615" y="7601750"/>
              <a:ext cx="1741177" cy="0"/>
            </a:xfrm>
            <a:prstGeom prst="line">
              <a:avLst/>
            </a:prstGeom>
            <a:ln w="381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681583" y="1657393"/>
            <a:ext cx="4804030" cy="3969306"/>
            <a:chOff x="4923185" y="1539248"/>
            <a:chExt cx="4804031" cy="3969305"/>
          </a:xfrm>
          <a:solidFill>
            <a:srgbClr val="FFFFFF"/>
          </a:solidFill>
        </p:grpSpPr>
        <p:pic>
          <p:nvPicPr>
            <p:cNvPr id="37" name="Picture 36" descr="prop_Npixels2.eps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983" t="-35100" r="-7983" b="-4207"/>
            <a:stretch/>
          </p:blipFill>
          <p:spPr>
            <a:xfrm>
              <a:off x="4923185" y="1539248"/>
              <a:ext cx="4804031" cy="396930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5153655" y="1554016"/>
              <a:ext cx="4331977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radeGothic"/>
                  <a:cs typeface="TradeGothic"/>
                </a:rPr>
                <a:t>Video (30 FPS) </a:t>
              </a:r>
            </a:p>
            <a:p>
              <a:pPr algn="ctr"/>
              <a:r>
                <a:rPr lang="en-US" sz="2400" dirty="0">
                  <a:latin typeface="TradeGothic"/>
                  <a:cs typeface="TradeGothic"/>
                </a:rPr>
                <a:t>Power vs. Resolution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17</a:t>
            </a:fld>
            <a:r>
              <a:rPr lang="en-US" smtClean="0"/>
              <a:t> of 38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3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727926" y="1793137"/>
            <a:ext cx="10799133" cy="2143842"/>
            <a:chOff x="1727926" y="1771349"/>
            <a:chExt cx="10799135" cy="2143840"/>
          </a:xfrm>
        </p:grpSpPr>
        <p:sp>
          <p:nvSpPr>
            <p:cNvPr id="4" name="Rectangle 3"/>
            <p:cNvSpPr/>
            <p:nvPr/>
          </p:nvSpPr>
          <p:spPr>
            <a:xfrm>
              <a:off x="2440635" y="1966119"/>
              <a:ext cx="1741177" cy="127682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/>
                <a:t>Active</a:t>
              </a:r>
            </a:p>
            <a:p>
              <a:pPr algn="ctr"/>
              <a:r>
                <a:rPr lang="en-US" sz="2100" dirty="0"/>
                <a:t>Frame</a:t>
              </a:r>
            </a:p>
            <a:p>
              <a:pPr algn="ctr"/>
              <a:r>
                <a:rPr lang="en-US" sz="2100" dirty="0"/>
                <a:t>Readout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469937" y="1966119"/>
              <a:ext cx="1741177" cy="1276821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latin typeface="TradeGothic"/>
                  <a:cs typeface="TradeGothic"/>
                </a:rPr>
                <a:t>Active</a:t>
              </a:r>
            </a:p>
            <a:p>
              <a:pPr algn="ctr"/>
              <a:endParaRPr lang="en-US" sz="2100" dirty="0">
                <a:latin typeface="TradeGothic"/>
                <a:cs typeface="TradeGothic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162546" y="1771349"/>
              <a:ext cx="0" cy="1741177"/>
            </a:xfrm>
            <a:prstGeom prst="line">
              <a:avLst/>
            </a:prstGeom>
            <a:ln w="381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16200000">
              <a:off x="1490682" y="2505470"/>
              <a:ext cx="88998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TradeGothic"/>
                  <a:cs typeface="TradeGothic"/>
                </a:rPr>
                <a:t>Power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11877" y="3499691"/>
              <a:ext cx="74892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latin typeface="TradeGothic"/>
                  <a:cs typeface="TradeGothic"/>
                </a:rPr>
                <a:t>Time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162546" y="3496607"/>
              <a:ext cx="10364515" cy="0"/>
            </a:xfrm>
            <a:prstGeom prst="line">
              <a:avLst/>
            </a:prstGeom>
            <a:ln w="3810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4228738" y="2206524"/>
              <a:ext cx="3145212" cy="103641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73949" y="1966121"/>
              <a:ext cx="1741177" cy="1276821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latin typeface="TradeGothic"/>
                  <a:cs typeface="TradeGothic"/>
                </a:rPr>
                <a:t>Active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115126" y="2206524"/>
              <a:ext cx="3411935" cy="103641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800" dirty="0">
                <a:solidFill>
                  <a:srgbClr val="7F7F7F"/>
                </a:solidFill>
              </a:rPr>
              <a:t>IMAGE SENSOR </a:t>
            </a:r>
            <a:r>
              <a:rPr lang="en-US" sz="5800" dirty="0"/>
              <a:t>FRAME RATE (R)</a:t>
            </a:r>
            <a:endParaRPr lang="en-US" sz="5800"/>
          </a:p>
        </p:txBody>
      </p:sp>
      <p:grpSp>
        <p:nvGrpSpPr>
          <p:cNvPr id="12" name="Group 11"/>
          <p:cNvGrpSpPr/>
          <p:nvPr/>
        </p:nvGrpSpPr>
        <p:grpSpPr>
          <a:xfrm>
            <a:off x="4833337" y="3921585"/>
            <a:ext cx="4876018" cy="4040885"/>
            <a:chOff x="4762500" y="5464676"/>
            <a:chExt cx="4876017" cy="4040884"/>
          </a:xfrm>
        </p:grpSpPr>
        <p:pic>
          <p:nvPicPr>
            <p:cNvPr id="37" name="Picture 36" descr="prop_FPS.eps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011" t="-26928" r="-3748" b="-5317"/>
            <a:stretch/>
          </p:blipFill>
          <p:spPr>
            <a:xfrm>
              <a:off x="4762500" y="5464676"/>
              <a:ext cx="4876017" cy="40408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4880636" y="5495822"/>
              <a:ext cx="460897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adeGothic"/>
                  <a:cs typeface="TradeGothic"/>
                </a:rPr>
                <a:t>Video (0.1 MP) </a:t>
              </a:r>
            </a:p>
            <a:p>
              <a:pPr algn="ctr"/>
              <a:r>
                <a:rPr lang="en-US" dirty="0" smtClean="0">
                  <a:latin typeface="TradeGothic"/>
                  <a:cs typeface="TradeGothic"/>
                </a:rPr>
                <a:t>Power vs. FPS</a:t>
              </a:r>
              <a:endParaRPr lang="en-US" dirty="0">
                <a:latin typeface="TradeGothic"/>
                <a:cs typeface="TradeGothic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6557859" y="1964191"/>
            <a:ext cx="1741178" cy="1276822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100" dirty="0">
                <a:latin typeface="TradeGothic"/>
                <a:cs typeface="TradeGothic"/>
              </a:rPr>
              <a:t>Active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299037" y="2204597"/>
            <a:ext cx="266723" cy="103641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endParaRPr lang="en-US" sz="21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27926" y="1793137"/>
            <a:ext cx="10799132" cy="2143842"/>
            <a:chOff x="1727926" y="1774990"/>
            <a:chExt cx="10799133" cy="2143840"/>
          </a:xfrm>
        </p:grpSpPr>
        <p:grpSp>
          <p:nvGrpSpPr>
            <p:cNvPr id="3" name="Group 2"/>
            <p:cNvGrpSpPr/>
            <p:nvPr/>
          </p:nvGrpSpPr>
          <p:grpSpPr>
            <a:xfrm>
              <a:off x="1727926" y="1774990"/>
              <a:ext cx="10799132" cy="2143840"/>
              <a:chOff x="1727926" y="4604794"/>
              <a:chExt cx="10799132" cy="214384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440634" y="4799566"/>
                <a:ext cx="1741177" cy="127682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/>
                  <a:t>Active</a:t>
                </a:r>
              </a:p>
              <a:p>
                <a:pPr algn="ctr"/>
                <a:r>
                  <a:rPr lang="en-US" sz="2100" dirty="0"/>
                  <a:t>Frame</a:t>
                </a:r>
              </a:p>
              <a:p>
                <a:pPr algn="ctr"/>
                <a:r>
                  <a:rPr lang="en-US" sz="2100" dirty="0"/>
                  <a:t>Readout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469936" y="4799566"/>
                <a:ext cx="1741177" cy="1276821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latin typeface="TradeGothic"/>
                    <a:cs typeface="TradeGothic"/>
                  </a:rPr>
                  <a:t>Active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V="1">
                <a:off x="2162545" y="4604794"/>
                <a:ext cx="0" cy="1741177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 rot="16200000">
                <a:off x="1490682" y="5338915"/>
                <a:ext cx="889986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latin typeface="TradeGothic"/>
                    <a:cs typeface="TradeGothic"/>
                  </a:rPr>
                  <a:t>Power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511876" y="6333136"/>
                <a:ext cx="74892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dirty="0">
                    <a:latin typeface="TradeGothic"/>
                    <a:cs typeface="TradeGothic"/>
                  </a:rPr>
                  <a:t>Time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2162545" y="6330052"/>
                <a:ext cx="10364513" cy="0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4228736" y="5039969"/>
                <a:ext cx="266723" cy="1036418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1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495459" y="4799566"/>
                <a:ext cx="1741177" cy="1276821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latin typeface="TradeGothic"/>
                    <a:cs typeface="TradeGothic"/>
                  </a:rPr>
                  <a:t>Active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236636" y="5039969"/>
                <a:ext cx="266723" cy="1036418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100" dirty="0"/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10519159" y="1969762"/>
              <a:ext cx="1741177" cy="1276821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latin typeface="TradeGothic"/>
                  <a:cs typeface="TradeGothic"/>
                </a:rPr>
                <a:t>Active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260336" y="2210165"/>
              <a:ext cx="266723" cy="103641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503359" y="1969762"/>
              <a:ext cx="1741177" cy="1276821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latin typeface="TradeGothic"/>
                  <a:cs typeface="TradeGothic"/>
                </a:rPr>
                <a:t>Active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244536" y="2210165"/>
              <a:ext cx="266723" cy="103641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511259" y="1969762"/>
              <a:ext cx="1741177" cy="1276821"/>
            </a:xfrm>
            <a:prstGeom prst="rect">
              <a:avLst/>
            </a:prstGeom>
            <a:solidFill>
              <a:schemeClr val="accent3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latin typeface="TradeGothic"/>
                  <a:cs typeface="TradeGothic"/>
                </a:rPr>
                <a:t>Active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252436" y="2210165"/>
              <a:ext cx="266723" cy="103641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106148" y="3675364"/>
            <a:ext cx="841825" cy="492436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ctr"/>
            <a:r>
              <a:rPr lang="en-US" dirty="0">
                <a:latin typeface="TradeGothic"/>
                <a:cs typeface="TradeGothic"/>
              </a:rPr>
              <a:t>1.0</a:t>
            </a:r>
            <a:r>
              <a:rPr lang="en-US" dirty="0" smtClean="0">
                <a:latin typeface="TradeGothic"/>
                <a:cs typeface="TradeGothic"/>
              </a:rPr>
              <a:t>s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18</a:t>
            </a:fld>
            <a:r>
              <a:rPr lang="en-US" smtClean="0"/>
              <a:t> of 38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0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800" dirty="0">
                <a:solidFill>
                  <a:srgbClr val="7F7F7F"/>
                </a:solidFill>
              </a:rPr>
              <a:t>CHARACTERIZATION CONCLUSION:</a:t>
            </a:r>
            <a:br>
              <a:rPr lang="en-US" sz="5800" dirty="0">
                <a:solidFill>
                  <a:srgbClr val="7F7F7F"/>
                </a:solidFill>
              </a:rPr>
            </a:br>
            <a:r>
              <a:rPr lang="en-US" sz="7400" dirty="0">
                <a:solidFill>
                  <a:srgbClr val="FF0000"/>
                </a:solidFill>
              </a:rPr>
              <a:t>NO</a:t>
            </a:r>
            <a:r>
              <a:rPr lang="en-US" sz="7400" dirty="0">
                <a:solidFill>
                  <a:srgbClr val="7F7F7F"/>
                </a:solidFill>
              </a:rPr>
              <a:t> </a:t>
            </a:r>
            <a:r>
              <a:rPr lang="en-US" sz="5800" dirty="0"/>
              <a:t>ENERGY PROPORTIONALITY</a:t>
            </a:r>
            <a:endParaRPr lang="en-US" sz="5800"/>
          </a:p>
        </p:txBody>
      </p:sp>
      <p:grpSp>
        <p:nvGrpSpPr>
          <p:cNvPr id="3" name="Group 2"/>
          <p:cNvGrpSpPr/>
          <p:nvPr/>
        </p:nvGrpSpPr>
        <p:grpSpPr>
          <a:xfrm>
            <a:off x="8405927" y="2795604"/>
            <a:ext cx="4771822" cy="3954536"/>
            <a:chOff x="8365647" y="2965777"/>
            <a:chExt cx="4771823" cy="3954536"/>
          </a:xfrm>
        </p:grpSpPr>
        <p:sp>
          <p:nvSpPr>
            <p:cNvPr id="15" name="Rectangle 14"/>
            <p:cNvSpPr/>
            <p:nvPr/>
          </p:nvSpPr>
          <p:spPr>
            <a:xfrm>
              <a:off x="9363422" y="4699029"/>
              <a:ext cx="890360" cy="11148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390160" y="4485143"/>
              <a:ext cx="389157" cy="9772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prop_FPS.eps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011" t="-26928" r="-3748" b="-5317"/>
            <a:stretch/>
          </p:blipFill>
          <p:spPr>
            <a:xfrm>
              <a:off x="8365647" y="2965777"/>
              <a:ext cx="4771823" cy="39545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8409948" y="2965777"/>
              <a:ext cx="460897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radeGothic"/>
                  <a:cs typeface="TradeGothic"/>
                </a:rPr>
                <a:t>Video (0.1 MP) </a:t>
              </a:r>
            </a:p>
            <a:p>
              <a:pPr algn="ctr"/>
              <a:r>
                <a:rPr lang="en-US" dirty="0" smtClean="0">
                  <a:latin typeface="TradeGothic"/>
                  <a:cs typeface="TradeGothic"/>
                </a:rPr>
                <a:t>Power vs. FPS</a:t>
              </a:r>
              <a:endParaRPr lang="en-US" dirty="0">
                <a:latin typeface="TradeGothic"/>
                <a:cs typeface="TradeGothic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52662" y="2725777"/>
            <a:ext cx="4804030" cy="3969306"/>
            <a:chOff x="4923185" y="1539248"/>
            <a:chExt cx="4804031" cy="3969305"/>
          </a:xfrm>
          <a:solidFill>
            <a:srgbClr val="FFFFFF"/>
          </a:solidFill>
        </p:grpSpPr>
        <p:pic>
          <p:nvPicPr>
            <p:cNvPr id="20" name="Picture 19" descr="prop_Npixels2.eps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983" t="-35100" r="-7983" b="-4207"/>
            <a:stretch/>
          </p:blipFill>
          <p:spPr>
            <a:xfrm>
              <a:off x="4923185" y="1539248"/>
              <a:ext cx="4804031" cy="396930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5153655" y="1554016"/>
              <a:ext cx="4331977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radeGothic"/>
                  <a:cs typeface="TradeGothic"/>
                </a:rPr>
                <a:t>Video (30 FPS) </a:t>
              </a:r>
            </a:p>
            <a:p>
              <a:pPr algn="ctr"/>
              <a:r>
                <a:rPr lang="en-US" sz="2400" dirty="0">
                  <a:latin typeface="TradeGothic"/>
                  <a:cs typeface="TradeGothic"/>
                </a:rPr>
                <a:t>Power vs. Resolution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19</a:t>
            </a:fld>
            <a:r>
              <a:rPr lang="en-US" smtClean="0"/>
              <a:t> of 38</a:t>
            </a: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590101" y="3890542"/>
            <a:ext cx="2651242" cy="2004382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490913" y="3775075"/>
            <a:ext cx="3332917" cy="2160163"/>
          </a:xfrm>
          <a:prstGeom prst="line">
            <a:avLst/>
          </a:prstGeom>
          <a:ln>
            <a:solidFill>
              <a:srgbClr val="008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92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563582" y="809540"/>
            <a:ext cx="8817461" cy="6613096"/>
            <a:chOff x="2563574" y="809535"/>
            <a:chExt cx="8817460" cy="661309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3574" y="809535"/>
              <a:ext cx="8817460" cy="661309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5" name="TextBox 34"/>
            <p:cNvSpPr txBox="1"/>
            <p:nvPr/>
          </p:nvSpPr>
          <p:spPr>
            <a:xfrm>
              <a:off x="4883139" y="6761796"/>
              <a:ext cx="394223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radeGothic"/>
                  <a:cs typeface="TradeGothic"/>
                </a:rPr>
                <a:t>The Devil Wears Prada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224222" y="3233752"/>
            <a:ext cx="12006624" cy="1101834"/>
          </a:xfrm>
          <a:prstGeom prst="rect">
            <a:avLst/>
          </a:prstGeom>
        </p:spPr>
        <p:txBody>
          <a:bodyPr wrap="square" lIns="91430" tIns="45717" rIns="91430" bIns="45717">
            <a:spAutoFit/>
          </a:bodyPr>
          <a:lstStyle/>
          <a:p>
            <a:pPr algn="ctr"/>
            <a:r>
              <a:rPr lang="en-US" sz="6600" b="1" spc="-150" dirty="0">
                <a:solidFill>
                  <a:schemeClr val="accent1"/>
                </a:solidFill>
                <a:latin typeface="Corbel"/>
                <a:cs typeface="Corbel"/>
              </a:rPr>
              <a:t>CONTINUOUS  MOBILE  VISION</a:t>
            </a:r>
            <a:endParaRPr lang="en-US" sz="6600" spc="-150" dirty="0"/>
          </a:p>
        </p:txBody>
      </p:sp>
      <p:sp>
        <p:nvSpPr>
          <p:cNvPr id="9" name="Rectangle 8"/>
          <p:cNvSpPr/>
          <p:nvPr/>
        </p:nvSpPr>
        <p:spPr>
          <a:xfrm>
            <a:off x="1427424" y="3235520"/>
            <a:ext cx="5913178" cy="1101834"/>
          </a:xfrm>
          <a:prstGeom prst="rect">
            <a:avLst/>
          </a:prstGeom>
        </p:spPr>
        <p:txBody>
          <a:bodyPr wrap="square" lIns="91430" tIns="45717" rIns="91430" bIns="45717">
            <a:spAutoFit/>
          </a:bodyPr>
          <a:lstStyle/>
          <a:p>
            <a:r>
              <a:rPr lang="en-US" sz="6600" spc="-150" dirty="0">
                <a:solidFill>
                  <a:srgbClr val="C0504D"/>
                </a:solidFill>
                <a:latin typeface="Corbel"/>
                <a:cs typeface="Corbel"/>
              </a:rPr>
              <a:t> </a:t>
            </a:r>
            <a:r>
              <a:rPr lang="en-US" sz="6600" b="1" spc="-150" dirty="0">
                <a:solidFill>
                  <a:srgbClr val="C0504D"/>
                </a:solidFill>
                <a:latin typeface="Corbel"/>
                <a:cs typeface="Corbel"/>
              </a:rPr>
              <a:t>CONTINUOUS</a:t>
            </a:r>
            <a:endParaRPr lang="en-US" sz="6600" spc="-150" dirty="0">
              <a:solidFill>
                <a:srgbClr val="C0504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4254" y="3237622"/>
            <a:ext cx="3411277" cy="1101834"/>
          </a:xfrm>
          <a:prstGeom prst="rect">
            <a:avLst/>
          </a:prstGeom>
          <a:ln>
            <a:noFill/>
          </a:ln>
        </p:spPr>
        <p:txBody>
          <a:bodyPr wrap="square" lIns="91430" tIns="45717" rIns="91430" bIns="45717">
            <a:spAutoFit/>
          </a:bodyPr>
          <a:lstStyle/>
          <a:p>
            <a:r>
              <a:rPr lang="en-US" sz="6600" spc="-150" dirty="0">
                <a:solidFill>
                  <a:srgbClr val="C0504D"/>
                </a:solidFill>
                <a:latin typeface="Corbel"/>
                <a:cs typeface="Corbel"/>
              </a:rPr>
              <a:t> </a:t>
            </a:r>
            <a:r>
              <a:rPr lang="en-US" sz="6600" b="1" spc="-150" dirty="0">
                <a:solidFill>
                  <a:srgbClr val="C0504D"/>
                </a:solidFill>
                <a:latin typeface="Corbel"/>
                <a:cs typeface="Corbel"/>
              </a:rPr>
              <a:t>MOBILE</a:t>
            </a:r>
            <a:endParaRPr lang="en-US" sz="6600" spc="-150" dirty="0">
              <a:solidFill>
                <a:srgbClr val="C0504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19709" y="3235520"/>
            <a:ext cx="3246178" cy="1101834"/>
          </a:xfrm>
          <a:prstGeom prst="rect">
            <a:avLst/>
          </a:prstGeom>
        </p:spPr>
        <p:txBody>
          <a:bodyPr wrap="square" lIns="91430" tIns="45717" rIns="91430" bIns="45717">
            <a:spAutoFit/>
          </a:bodyPr>
          <a:lstStyle/>
          <a:p>
            <a:r>
              <a:rPr lang="en-US" sz="6600" spc="-150" dirty="0">
                <a:solidFill>
                  <a:schemeClr val="accent2"/>
                </a:solidFill>
                <a:latin typeface="Corbel"/>
                <a:cs typeface="Corbel"/>
              </a:rPr>
              <a:t>  </a:t>
            </a:r>
            <a:r>
              <a:rPr lang="en-US" sz="6600" b="1" spc="-150" dirty="0">
                <a:solidFill>
                  <a:schemeClr val="accent2"/>
                </a:solidFill>
                <a:latin typeface="Corbel"/>
                <a:cs typeface="Corbel"/>
              </a:rPr>
              <a:t>VISION</a:t>
            </a:r>
            <a:endParaRPr lang="en-US" sz="6600" spc="-150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198080" y="1320199"/>
            <a:ext cx="2361241" cy="892546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r"/>
            <a:r>
              <a:rPr lang="en-US" dirty="0" smtClean="0">
                <a:solidFill>
                  <a:srgbClr val="7F7F7F"/>
                </a:solidFill>
                <a:latin typeface="TradeGothic"/>
                <a:cs typeface="TradeGothic"/>
              </a:rPr>
              <a:t>Conversational</a:t>
            </a:r>
          </a:p>
          <a:p>
            <a:pPr algn="r"/>
            <a:r>
              <a:rPr lang="en-US" dirty="0" smtClean="0">
                <a:latin typeface="TradeGothic"/>
                <a:cs typeface="TradeGothic"/>
              </a:rPr>
              <a:t>Face Detection</a:t>
            </a:r>
            <a:endParaRPr lang="en-US" dirty="0">
              <a:latin typeface="TradeGothic"/>
              <a:cs typeface="TradeGothic"/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2</a:t>
            </a:fld>
            <a:r>
              <a:rPr lang="en-US" smtClean="0"/>
              <a:t> of 33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7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713539"/>
            <a:ext cx="1316736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ENERGY-EFFICIENT</a:t>
            </a:r>
            <a:br>
              <a:rPr lang="en-US" dirty="0" smtClean="0"/>
            </a:br>
            <a:r>
              <a:rPr lang="en-US" dirty="0" smtClean="0"/>
              <a:t>IMAGE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115" y="3282398"/>
            <a:ext cx="8022170" cy="342680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50000"/>
              </a:lnSpc>
              <a:buNone/>
            </a:pPr>
            <a:r>
              <a:rPr lang="en-US" dirty="0" smtClean="0"/>
              <a:t>Image Sensor Characterization</a:t>
            </a:r>
          </a:p>
          <a:p>
            <a:pPr marL="653013" lvl="1" indent="0" algn="ctr">
              <a:lnSpc>
                <a:spcPct val="50000"/>
              </a:lnSpc>
              <a:buNone/>
            </a:pPr>
            <a:endParaRPr lang="en-US" dirty="0" smtClean="0"/>
          </a:p>
          <a:p>
            <a:pPr marL="653013" lvl="1" indent="0" algn="ctr">
              <a:lnSpc>
                <a:spcPct val="50000"/>
              </a:lnSpc>
              <a:buNone/>
            </a:pPr>
            <a:endParaRPr lang="en-US" b="1" dirty="0" smtClean="0">
              <a:solidFill>
                <a:schemeClr val="accent4"/>
              </a:solidFill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Energy Reduction Techniques  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dirty="0" smtClean="0"/>
          </a:p>
          <a:p>
            <a:pPr marL="0" indent="0" algn="ctr">
              <a:lnSpc>
                <a:spcPct val="50000"/>
              </a:lnSpc>
              <a:buNone/>
            </a:pPr>
            <a:endParaRPr lang="en-US" dirty="0" smtClean="0"/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 smtClean="0"/>
              <a:t>Energy vs. Vision Performance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014258" y="4164672"/>
            <a:ext cx="47338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014258" y="5488082"/>
            <a:ext cx="47338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20</a:t>
            </a:fld>
            <a:r>
              <a:rPr lang="en-US" smtClean="0"/>
              <a:t> of 38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1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5800" dirty="0">
                <a:solidFill>
                  <a:srgbClr val="7F7F7F"/>
                </a:solidFill>
              </a:rPr>
              <a:t>TECHNIQUE #</a:t>
            </a:r>
            <a:r>
              <a:rPr lang="en-US" sz="5800" dirty="0">
                <a:solidFill>
                  <a:srgbClr val="7F7F7F"/>
                </a:solidFill>
                <a:latin typeface="Myriad Pro"/>
                <a:cs typeface="Myriad Pro"/>
              </a:rPr>
              <a:t>1</a:t>
            </a:r>
            <a:r>
              <a:rPr lang="en-US" sz="5800" dirty="0">
                <a:solidFill>
                  <a:srgbClr val="7F7F7F"/>
                </a:solidFill>
              </a:rPr>
              <a:t>: </a:t>
            </a:r>
            <a:r>
              <a:rPr lang="en-US" sz="5800" dirty="0"/>
              <a:t>AGGRESSIVE STANDBY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77452" y="1797667"/>
            <a:ext cx="7402722" cy="1276822"/>
            <a:chOff x="6794291" y="1797666"/>
            <a:chExt cx="7402722" cy="1276821"/>
          </a:xfrm>
        </p:grpSpPr>
        <p:sp>
          <p:nvSpPr>
            <p:cNvPr id="10" name="Rectangle 9"/>
            <p:cNvSpPr/>
            <p:nvPr/>
          </p:nvSpPr>
          <p:spPr>
            <a:xfrm>
              <a:off x="6794291" y="1797666"/>
              <a:ext cx="1741177" cy="1276821"/>
            </a:xfrm>
            <a:prstGeom prst="rect">
              <a:avLst/>
            </a:prstGeom>
            <a:solidFill>
              <a:schemeClr val="accent3"/>
            </a:solidFill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latin typeface="TradeGothic"/>
                  <a:cs typeface="TradeGothic"/>
                </a:rPr>
                <a:t>Active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53091" y="2038069"/>
              <a:ext cx="1942561" cy="103641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495652" y="1797666"/>
              <a:ext cx="1741177" cy="1276821"/>
            </a:xfrm>
            <a:prstGeom prst="rect">
              <a:avLst/>
            </a:prstGeom>
            <a:solidFill>
              <a:schemeClr val="accent3"/>
            </a:solidFill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latin typeface="TradeGothic"/>
                  <a:cs typeface="TradeGothic"/>
                </a:rPr>
                <a:t>Active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254452" y="2038069"/>
              <a:ext cx="1942561" cy="103641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77452" y="6210633"/>
            <a:ext cx="7402722" cy="1280626"/>
            <a:chOff x="6611659" y="6617100"/>
            <a:chExt cx="7402722" cy="1280626"/>
          </a:xfrm>
        </p:grpSpPr>
        <p:sp>
          <p:nvSpPr>
            <p:cNvPr id="35" name="Rectangle 34"/>
            <p:cNvSpPr/>
            <p:nvPr/>
          </p:nvSpPr>
          <p:spPr>
            <a:xfrm>
              <a:off x="12062543" y="7843969"/>
              <a:ext cx="1951838" cy="53757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330447" y="7839736"/>
              <a:ext cx="1982573" cy="54603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11659" y="6617100"/>
              <a:ext cx="1741177" cy="1276821"/>
            </a:xfrm>
            <a:prstGeom prst="rect">
              <a:avLst/>
            </a:prstGeom>
            <a:solidFill>
              <a:schemeClr val="accent3"/>
            </a:solidFill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latin typeface="TradeGothic"/>
                  <a:cs typeface="TradeGothic"/>
                </a:rPr>
                <a:t>Active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313020" y="6617100"/>
              <a:ext cx="1741177" cy="1276821"/>
            </a:xfrm>
            <a:prstGeom prst="rect">
              <a:avLst/>
            </a:prstGeom>
            <a:solidFill>
              <a:schemeClr val="accent3"/>
            </a:solidFill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latin typeface="TradeGothic"/>
                  <a:cs typeface="TradeGothic"/>
                </a:rPr>
                <a:t>Active</a:t>
              </a: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1029370" y="2080874"/>
            <a:ext cx="3987894" cy="993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1117971" y="6632910"/>
            <a:ext cx="3251200" cy="444501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>
            <a:off x="2275590" y="4040982"/>
            <a:ext cx="0" cy="1039294"/>
          </a:xfrm>
          <a:prstGeom prst="straightConnector1">
            <a:avLst/>
          </a:prstGeom>
          <a:ln w="1524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978806" y="4040982"/>
            <a:ext cx="0" cy="1039294"/>
          </a:xfrm>
          <a:prstGeom prst="straightConnector1">
            <a:avLst/>
          </a:prstGeom>
          <a:ln w="1524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036248" y="6451035"/>
            <a:ext cx="1619987" cy="990701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7" rIns="91430" bIns="45717"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747872" y="6451035"/>
            <a:ext cx="1619987" cy="990701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7" rIns="91430" bIns="45717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656236" y="6454842"/>
            <a:ext cx="4023934" cy="1036418"/>
            <a:chOff x="9656233" y="6454838"/>
            <a:chExt cx="4023935" cy="1036418"/>
          </a:xfrm>
        </p:grpSpPr>
        <p:sp>
          <p:nvSpPr>
            <p:cNvPr id="26" name="Rectangle 25"/>
            <p:cNvSpPr/>
            <p:nvPr/>
          </p:nvSpPr>
          <p:spPr>
            <a:xfrm>
              <a:off x="9656233" y="6454838"/>
              <a:ext cx="322574" cy="103641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3388329" y="6454838"/>
              <a:ext cx="291839" cy="103641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21</a:t>
            </a:fld>
            <a:r>
              <a:rPr lang="en-US" smtClean="0"/>
              <a:t> of 38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41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277452" y="1797667"/>
            <a:ext cx="7402722" cy="1276822"/>
            <a:chOff x="6794291" y="1797666"/>
            <a:chExt cx="7402722" cy="1276821"/>
          </a:xfrm>
        </p:grpSpPr>
        <p:sp>
          <p:nvSpPr>
            <p:cNvPr id="10" name="Rectangle 9"/>
            <p:cNvSpPr/>
            <p:nvPr/>
          </p:nvSpPr>
          <p:spPr>
            <a:xfrm>
              <a:off x="6794291" y="1797666"/>
              <a:ext cx="1741177" cy="1276821"/>
            </a:xfrm>
            <a:prstGeom prst="rect">
              <a:avLst/>
            </a:prstGeom>
            <a:solidFill>
              <a:schemeClr val="accent3"/>
            </a:solidFill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latin typeface="TradeGothic"/>
                  <a:cs typeface="TradeGothic"/>
                </a:rPr>
                <a:t>Active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53091" y="2038069"/>
              <a:ext cx="1942561" cy="103641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495652" y="1797666"/>
              <a:ext cx="1741177" cy="1276821"/>
            </a:xfrm>
            <a:prstGeom prst="rect">
              <a:avLst/>
            </a:prstGeom>
            <a:solidFill>
              <a:schemeClr val="accent3"/>
            </a:solidFill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latin typeface="TradeGothic"/>
                  <a:cs typeface="TradeGothic"/>
                </a:rPr>
                <a:t>Active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254452" y="2038069"/>
              <a:ext cx="1942561" cy="103641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77452" y="3861581"/>
            <a:ext cx="7402722" cy="1276822"/>
            <a:chOff x="6611659" y="6617100"/>
            <a:chExt cx="7402722" cy="1276821"/>
          </a:xfrm>
        </p:grpSpPr>
        <p:sp>
          <p:nvSpPr>
            <p:cNvPr id="35" name="Rectangle 34"/>
            <p:cNvSpPr/>
            <p:nvPr/>
          </p:nvSpPr>
          <p:spPr>
            <a:xfrm>
              <a:off x="12062543" y="7848202"/>
              <a:ext cx="1659999" cy="45719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330447" y="7848202"/>
              <a:ext cx="1659999" cy="45719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11659" y="6617100"/>
              <a:ext cx="1741177" cy="1276821"/>
            </a:xfrm>
            <a:prstGeom prst="rect">
              <a:avLst/>
            </a:prstGeom>
            <a:solidFill>
              <a:schemeClr val="accent3"/>
            </a:solidFill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latin typeface="TradeGothic"/>
                  <a:cs typeface="TradeGothic"/>
                </a:rPr>
                <a:t>Active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990446" y="6857503"/>
              <a:ext cx="322574" cy="103641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313020" y="6617100"/>
              <a:ext cx="1741177" cy="1276821"/>
            </a:xfrm>
            <a:prstGeom prst="rect">
              <a:avLst/>
            </a:prstGeom>
            <a:solidFill>
              <a:schemeClr val="accent3"/>
            </a:solidFill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latin typeface="TradeGothic"/>
                  <a:cs typeface="TradeGothic"/>
                </a:rPr>
                <a:t>Active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3722542" y="6857503"/>
              <a:ext cx="291839" cy="103641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00" dirty="0"/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1029370" y="2080874"/>
            <a:ext cx="3987894" cy="9936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lum contrast="40000"/>
          </a:blip>
          <a:stretch>
            <a:fillRect/>
          </a:stretch>
        </p:blipFill>
        <p:spPr>
          <a:xfrm>
            <a:off x="1117971" y="3986070"/>
            <a:ext cx="3251200" cy="444501"/>
          </a:xfrm>
          <a:prstGeom prst="rect">
            <a:avLst/>
          </a:prstGeom>
        </p:spPr>
      </p:pic>
      <p:cxnSp>
        <p:nvCxnSpPr>
          <p:cNvPr id="39" name="Straight Arrow Connector 38"/>
          <p:cNvCxnSpPr/>
          <p:nvPr/>
        </p:nvCxnSpPr>
        <p:spPr>
          <a:xfrm>
            <a:off x="9513942" y="3252278"/>
            <a:ext cx="0" cy="450629"/>
          </a:xfrm>
          <a:prstGeom prst="straightConnector1">
            <a:avLst/>
          </a:prstGeom>
          <a:ln w="1524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10571" y="539683"/>
            <a:ext cx="3867146" cy="978723"/>
          </a:xfrm>
          <a:prstGeom prst="rect">
            <a:avLst/>
          </a:prstGeom>
        </p:spPr>
        <p:txBody>
          <a:bodyPr wrap="none" lIns="91430" tIns="45717" rIns="91430" bIns="45717">
            <a:spAutoFit/>
          </a:bodyPr>
          <a:lstStyle/>
          <a:p>
            <a:r>
              <a:rPr lang="en-US" sz="5800" b="1" dirty="0">
                <a:solidFill>
                  <a:schemeClr val="accent1"/>
                </a:solidFill>
                <a:latin typeface="Corbel"/>
                <a:cs typeface="Corbel"/>
              </a:rPr>
              <a:t>CAVEAT </a:t>
            </a:r>
            <a:r>
              <a:rPr lang="en-US" sz="5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  <a:cs typeface="Corbel"/>
              </a:rPr>
              <a:t>TO </a:t>
            </a:r>
            <a:endParaRPr lang="en-US" sz="5800" b="1">
              <a:solidFill>
                <a:schemeClr val="tx1">
                  <a:lumMod val="50000"/>
                  <a:lumOff val="50000"/>
                </a:schemeClr>
              </a:solidFill>
              <a:latin typeface="Corbel"/>
              <a:cs typeface="Corbel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923459" y="329566"/>
            <a:ext cx="7874845" cy="1371600"/>
          </a:xfrm>
          <a:prstGeom prst="rect">
            <a:avLst/>
          </a:prstGeom>
        </p:spPr>
        <p:txBody>
          <a:bodyPr vert="horz" lIns="130602" tIns="65302" rIns="130602" bIns="65302" rtlCol="0" anchor="ctr">
            <a:normAutofit fontScale="92500"/>
          </a:bodyPr>
          <a:lstStyle>
            <a:lvl1pPr algn="ctr" defTabSz="653077" rtl="0" eaLnBrk="1" latinLnBrk="0" hangingPunct="1">
              <a:spcBef>
                <a:spcPct val="0"/>
              </a:spcBef>
              <a:buNone/>
              <a:defRPr sz="6300" b="1" kern="1200">
                <a:solidFill>
                  <a:schemeClr val="accent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l"/>
            <a:r>
              <a:rPr lang="en-US" sz="5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AGGRESSIVE STANDBY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30622" y="5547670"/>
            <a:ext cx="1296768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277450" y="6094111"/>
            <a:ext cx="3502472" cy="1276822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100" dirty="0">
                <a:latin typeface="TradeGothic"/>
                <a:cs typeface="TradeGothic"/>
              </a:rPr>
              <a:t>Active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779918" y="6334514"/>
            <a:ext cx="198890" cy="1036418"/>
          </a:xfrm>
          <a:prstGeom prst="rect">
            <a:avLst/>
          </a:prstGeom>
          <a:solidFill>
            <a:schemeClr val="accent4"/>
          </a:solidFill>
          <a:ln w="6350" cmpd="sng">
            <a:solidFill>
              <a:schemeClr val="accent4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endParaRPr lang="en-US" sz="2100" dirty="0"/>
          </a:p>
        </p:txBody>
      </p:sp>
      <p:sp>
        <p:nvSpPr>
          <p:cNvPr id="32" name="Rectangle 31"/>
          <p:cNvSpPr/>
          <p:nvPr/>
        </p:nvSpPr>
        <p:spPr>
          <a:xfrm>
            <a:off x="9986378" y="6094111"/>
            <a:ext cx="3502472" cy="1276822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100" dirty="0">
                <a:latin typeface="TradeGothic"/>
                <a:cs typeface="TradeGothic"/>
              </a:rPr>
              <a:t>Active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488843" y="6334514"/>
            <a:ext cx="198890" cy="103641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endParaRPr lang="en-US" sz="2100" dirty="0"/>
          </a:p>
        </p:txBody>
      </p:sp>
      <p:sp>
        <p:nvSpPr>
          <p:cNvPr id="34" name="Rectangle 33"/>
          <p:cNvSpPr/>
          <p:nvPr/>
        </p:nvSpPr>
        <p:spPr>
          <a:xfrm>
            <a:off x="9636999" y="6334514"/>
            <a:ext cx="322574" cy="1036418"/>
          </a:xfrm>
          <a:prstGeom prst="rect">
            <a:avLst/>
          </a:prstGeom>
          <a:noFill/>
          <a:ln w="38100" cmpd="sng">
            <a:solidFill>
              <a:schemeClr val="accent2"/>
            </a:solidFill>
            <a:prstDash val="dash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endParaRPr lang="en-US" sz="2100" dirty="0"/>
          </a:p>
        </p:txBody>
      </p:sp>
      <p:sp>
        <p:nvSpPr>
          <p:cNvPr id="5" name="TextBox 4"/>
          <p:cNvSpPr txBox="1"/>
          <p:nvPr/>
        </p:nvSpPr>
        <p:spPr>
          <a:xfrm>
            <a:off x="7940515" y="7480413"/>
            <a:ext cx="3713818" cy="461658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TradeGothic"/>
                <a:cs typeface="TradeGothic"/>
              </a:rPr>
              <a:t>Not enough exposure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370" y="6361827"/>
            <a:ext cx="5501173" cy="830990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radeGothic"/>
                <a:cs typeface="TradeGothic"/>
              </a:rPr>
              <a:t>This won’t work for long active periods,</a:t>
            </a:r>
          </a:p>
          <a:p>
            <a:r>
              <a:rPr lang="en-US" sz="2400" i="1" dirty="0">
                <a:solidFill>
                  <a:srgbClr val="FF0000"/>
                </a:solidFill>
                <a:latin typeface="TradeGothic"/>
                <a:cs typeface="TradeGothic"/>
              </a:rPr>
              <a:t>i.e., high resolution, high frame rate.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22</a:t>
            </a:fld>
            <a:r>
              <a:rPr lang="en-US" smtClean="0"/>
              <a:t> of 38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22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2" grpId="0" animBg="1"/>
      <p:bldP spid="33" grpId="0" animBg="1"/>
      <p:bldP spid="34" grpId="0" animBg="1"/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800" dirty="0">
                <a:solidFill>
                  <a:srgbClr val="7F7F7F"/>
                </a:solidFill>
              </a:rPr>
              <a:t> TECHNIQUE #</a:t>
            </a:r>
            <a:r>
              <a:rPr lang="en-US" sz="5800" dirty="0">
                <a:solidFill>
                  <a:srgbClr val="7F7F7F"/>
                </a:solidFill>
                <a:latin typeface="Myriad Pro"/>
                <a:cs typeface="Myriad Pro"/>
              </a:rPr>
              <a:t>2</a:t>
            </a:r>
            <a:r>
              <a:rPr lang="en-US" sz="5800" dirty="0">
                <a:solidFill>
                  <a:srgbClr val="7F7F7F"/>
                </a:solidFill>
              </a:rPr>
              <a:t>: </a:t>
            </a:r>
            <a:r>
              <a:rPr lang="en-US" sz="5800" dirty="0"/>
              <a:t>CLOCK SCALING (f)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01826" y="4015633"/>
            <a:ext cx="6026757" cy="707880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ctr"/>
            <a:r>
              <a:rPr lang="en-US" sz="4000" dirty="0">
                <a:latin typeface="TradeGothic"/>
                <a:cs typeface="TradeGothic"/>
              </a:rPr>
              <a:t>One pixel per clock period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23</a:t>
            </a:fld>
            <a:r>
              <a:rPr lang="en-US" smtClean="0"/>
              <a:t> of 38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3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800" dirty="0">
                <a:solidFill>
                  <a:srgbClr val="7F7F7F"/>
                </a:solidFill>
              </a:rPr>
              <a:t> TECHNIQUE #</a:t>
            </a:r>
            <a:r>
              <a:rPr lang="en-US" sz="5800" dirty="0">
                <a:solidFill>
                  <a:srgbClr val="7F7F7F"/>
                </a:solidFill>
                <a:latin typeface="Myriad Pro"/>
                <a:cs typeface="Myriad Pro"/>
              </a:rPr>
              <a:t>2</a:t>
            </a:r>
            <a:r>
              <a:rPr lang="en-US" sz="5800" dirty="0">
                <a:solidFill>
                  <a:srgbClr val="7F7F7F"/>
                </a:solidFill>
              </a:rPr>
              <a:t>: </a:t>
            </a:r>
            <a:r>
              <a:rPr lang="en-US" sz="5800" dirty="0"/>
              <a:t>CLOCK SCALING (f)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5456" y="3118116"/>
            <a:ext cx="1934791" cy="492436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ctr"/>
            <a:r>
              <a:rPr lang="en-US" dirty="0" smtClean="0">
                <a:latin typeface="TradeGothic"/>
                <a:cs typeface="TradeGothic"/>
              </a:rPr>
              <a:t>Faster clock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1560" y="2429474"/>
            <a:ext cx="2826395" cy="492436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TradeGothic"/>
                <a:cs typeface="TradeGothic"/>
              </a:rPr>
              <a:t>Lower Active Time</a:t>
            </a:r>
            <a:endParaRPr lang="en-US" dirty="0" smtClean="0">
              <a:solidFill>
                <a:srgbClr val="008000"/>
              </a:solidFill>
              <a:latin typeface="TradeGothic"/>
              <a:cs typeface="Trade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1561" y="3059044"/>
            <a:ext cx="3121347" cy="492436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radeGothic"/>
                <a:cs typeface="TradeGothic"/>
              </a:rPr>
              <a:t>Higher Active Power</a:t>
            </a:r>
            <a:endParaRPr lang="en-US" dirty="0" smtClean="0">
              <a:solidFill>
                <a:srgbClr val="FF0000"/>
              </a:solidFill>
              <a:latin typeface="TradeGothic"/>
              <a:cs typeface="Trade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1563" y="3703887"/>
            <a:ext cx="2787923" cy="492436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radeGothic"/>
                <a:cs typeface="TradeGothic"/>
              </a:rPr>
              <a:t>Higher Idle Power</a:t>
            </a:r>
            <a:endParaRPr lang="en-US" dirty="0" smtClean="0">
              <a:solidFill>
                <a:srgbClr val="FF0000"/>
              </a:solidFill>
              <a:latin typeface="TradeGothic"/>
              <a:cs typeface="TradeGothic"/>
            </a:endParaRPr>
          </a:p>
        </p:txBody>
      </p:sp>
      <p:cxnSp>
        <p:nvCxnSpPr>
          <p:cNvPr id="23" name="Straight Connector 22"/>
          <p:cNvCxnSpPr>
            <a:endCxn id="14" idx="1"/>
          </p:cNvCxnSpPr>
          <p:nvPr/>
        </p:nvCxnSpPr>
        <p:spPr>
          <a:xfrm flipV="1">
            <a:off x="5265195" y="2675692"/>
            <a:ext cx="2036365" cy="7086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7" idx="1"/>
          </p:cNvCxnSpPr>
          <p:nvPr/>
        </p:nvCxnSpPr>
        <p:spPr>
          <a:xfrm>
            <a:off x="5265191" y="3384310"/>
            <a:ext cx="2036372" cy="56579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5" idx="1"/>
          </p:cNvCxnSpPr>
          <p:nvPr/>
        </p:nvCxnSpPr>
        <p:spPr>
          <a:xfrm flipV="1">
            <a:off x="5265194" y="3305262"/>
            <a:ext cx="2036367" cy="7904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Up Arrow 30"/>
          <p:cNvSpPr/>
          <p:nvPr/>
        </p:nvSpPr>
        <p:spPr>
          <a:xfrm>
            <a:off x="10600267" y="3455684"/>
            <a:ext cx="280742" cy="49843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7" rIns="91430" bIns="45717"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 flipV="1">
            <a:off x="10586898" y="2450223"/>
            <a:ext cx="280742" cy="498434"/>
          </a:xfrm>
          <a:prstGeom prst="up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7" rIns="91430" bIns="45717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061094" y="4858897"/>
            <a:ext cx="7819921" cy="1766858"/>
            <a:chOff x="3061087" y="4858892"/>
            <a:chExt cx="7819922" cy="1766857"/>
          </a:xfrm>
        </p:grpSpPr>
        <p:sp>
          <p:nvSpPr>
            <p:cNvPr id="18" name="TextBox 17"/>
            <p:cNvSpPr txBox="1"/>
            <p:nvPr/>
          </p:nvSpPr>
          <p:spPr>
            <a:xfrm>
              <a:off x="3061087" y="5581789"/>
              <a:ext cx="200916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TradeGothic"/>
                  <a:cs typeface="TradeGothic"/>
                </a:rPr>
                <a:t>Slower clock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01544" y="4858892"/>
              <a:ext cx="293208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TradeGothic"/>
                  <a:cs typeface="TradeGothic"/>
                </a:rPr>
                <a:t>Higher Active Time</a:t>
              </a:r>
              <a:endParaRPr lang="en-US" dirty="0" smtClean="0">
                <a:solidFill>
                  <a:srgbClr val="FF0000"/>
                </a:solidFill>
                <a:latin typeface="TradeGothic"/>
                <a:cs typeface="TradeGothic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01545" y="5488461"/>
              <a:ext cx="300595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8000"/>
                  </a:solidFill>
                  <a:latin typeface="TradeGothic"/>
                  <a:cs typeface="TradeGothic"/>
                </a:rPr>
                <a:t>Lower Active Power</a:t>
              </a:r>
              <a:endParaRPr lang="en-US" dirty="0" smtClean="0">
                <a:solidFill>
                  <a:srgbClr val="008000"/>
                </a:solidFill>
                <a:latin typeface="TradeGothic"/>
                <a:cs typeface="TradeGothic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01545" y="6133306"/>
              <a:ext cx="26725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8000"/>
                  </a:solidFill>
                  <a:latin typeface="TradeGothic"/>
                  <a:cs typeface="TradeGothic"/>
                </a:rPr>
                <a:t>Lower Idle Power</a:t>
              </a:r>
              <a:endParaRPr lang="en-US" dirty="0" smtClean="0">
                <a:solidFill>
                  <a:srgbClr val="008000"/>
                </a:solidFill>
                <a:latin typeface="TradeGothic"/>
                <a:cs typeface="TradeGothic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5265189" y="5141792"/>
              <a:ext cx="2036355" cy="70861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265189" y="5850404"/>
              <a:ext cx="2036355" cy="5658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265189" y="5771362"/>
              <a:ext cx="2036355" cy="7904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Up Arrow 32"/>
            <p:cNvSpPr/>
            <p:nvPr/>
          </p:nvSpPr>
          <p:spPr>
            <a:xfrm>
              <a:off x="10575310" y="4876740"/>
              <a:ext cx="280743" cy="498433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Up Arrow 33"/>
            <p:cNvSpPr/>
            <p:nvPr/>
          </p:nvSpPr>
          <p:spPr>
            <a:xfrm flipV="1">
              <a:off x="10600266" y="5850932"/>
              <a:ext cx="280743" cy="498433"/>
            </a:xfrm>
            <a:prstGeom prst="upArrow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2848587" y="4519144"/>
            <a:ext cx="8933226" cy="0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24</a:t>
            </a:fld>
            <a:r>
              <a:rPr lang="en-US" smtClean="0"/>
              <a:t> of 38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7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800" dirty="0">
                <a:solidFill>
                  <a:srgbClr val="7F7F7F"/>
                </a:solidFill>
              </a:rPr>
              <a:t>TECHNIQUE #</a:t>
            </a:r>
            <a:r>
              <a:rPr lang="en-US" sz="5800" dirty="0">
                <a:solidFill>
                  <a:srgbClr val="7F7F7F"/>
                </a:solidFill>
                <a:latin typeface="Myriad Pro"/>
                <a:cs typeface="Myriad Pro"/>
              </a:rPr>
              <a:t>2</a:t>
            </a:r>
            <a:r>
              <a:rPr lang="en-US" sz="5800" dirty="0">
                <a:solidFill>
                  <a:srgbClr val="7F7F7F"/>
                </a:solidFill>
              </a:rPr>
              <a:t>: </a:t>
            </a:r>
            <a:r>
              <a:rPr lang="en-US" sz="5800" dirty="0"/>
              <a:t>CLOCK SCALING (f)</a:t>
            </a:r>
          </a:p>
        </p:txBody>
      </p:sp>
      <p:sp>
        <p:nvSpPr>
          <p:cNvPr id="6" name="Rectangle 5"/>
          <p:cNvSpPr/>
          <p:nvPr/>
        </p:nvSpPr>
        <p:spPr>
          <a:xfrm>
            <a:off x="6843336" y="1917307"/>
            <a:ext cx="1426813" cy="1276822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100" dirty="0">
                <a:latin typeface="TradeGothic"/>
                <a:cs typeface="TradeGothic"/>
              </a:rPr>
              <a:t>Active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8270150" y="2157714"/>
            <a:ext cx="4044733" cy="103641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6843341" y="4894151"/>
            <a:ext cx="4611794" cy="707909"/>
          </a:xfrm>
          <a:prstGeom prst="rect">
            <a:avLst/>
          </a:prstGeom>
          <a:solidFill>
            <a:schemeClr val="accent3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100" dirty="0">
                <a:latin typeface="TradeGothic"/>
                <a:cs typeface="TradeGothic"/>
              </a:rPr>
              <a:t>Active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55140" y="5065373"/>
            <a:ext cx="859749" cy="53668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endParaRPr lang="en-US" sz="2100" dirty="0"/>
          </a:p>
        </p:txBody>
      </p:sp>
      <p:sp>
        <p:nvSpPr>
          <p:cNvPr id="11" name="TextBox 10"/>
          <p:cNvSpPr txBox="1"/>
          <p:nvPr/>
        </p:nvSpPr>
        <p:spPr>
          <a:xfrm>
            <a:off x="4119904" y="2301579"/>
            <a:ext cx="2369489" cy="892546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r"/>
            <a:r>
              <a:rPr lang="en-US"/>
              <a:t>Low Pixel Count</a:t>
            </a:r>
          </a:p>
          <a:p>
            <a:pPr algn="r"/>
            <a:r>
              <a:rPr lang="en-US"/>
              <a:t>Low Frame Rate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04807" y="5008599"/>
            <a:ext cx="2018481" cy="492436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r"/>
            <a:r>
              <a:rPr lang="en-US" b="1">
                <a:solidFill>
                  <a:srgbClr val="FF0000"/>
                </a:solidFill>
              </a:rPr>
              <a:t>Slowed Clock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843338" y="3665755"/>
            <a:ext cx="0" cy="811312"/>
          </a:xfrm>
          <a:prstGeom prst="straightConnector1">
            <a:avLst/>
          </a:prstGeom>
          <a:ln w="1524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48587" y="6239045"/>
            <a:ext cx="8933226" cy="0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99184" y="6621299"/>
            <a:ext cx="5168774" cy="830990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  <a:latin typeface="TradeGothic"/>
                <a:cs typeface="TradeGothic"/>
              </a:rPr>
              <a:t>Optimal clock frequency depends on</a:t>
            </a:r>
            <a:br>
              <a:rPr lang="en-US" sz="2400" i="1" dirty="0">
                <a:solidFill>
                  <a:srgbClr val="FF0000"/>
                </a:solidFill>
                <a:latin typeface="TradeGothic"/>
                <a:cs typeface="TradeGothic"/>
              </a:rPr>
            </a:br>
            <a:r>
              <a:rPr lang="en-US" sz="2400" i="1" dirty="0">
                <a:solidFill>
                  <a:srgbClr val="FF0000"/>
                </a:solidFill>
                <a:latin typeface="TradeGothic"/>
                <a:cs typeface="TradeGothic"/>
              </a:rPr>
              <a:t>Pixel Count &amp; Frame Rate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25</a:t>
            </a:fld>
            <a:r>
              <a:rPr lang="en-US" smtClean="0"/>
              <a:t> of 38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1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8" y="329566"/>
            <a:ext cx="14122384" cy="1371600"/>
          </a:xfrm>
        </p:spPr>
        <p:txBody>
          <a:bodyPr>
            <a:noAutofit/>
          </a:bodyPr>
          <a:lstStyle/>
          <a:p>
            <a:r>
              <a:rPr lang="en-US" sz="5000" dirty="0"/>
              <a:t>AGGRESSIVE STANDBY</a:t>
            </a:r>
            <a:r>
              <a:rPr lang="en-US" sz="5000" dirty="0">
                <a:solidFill>
                  <a:srgbClr val="7F7F7F"/>
                </a:solidFill>
              </a:rPr>
              <a:t> + </a:t>
            </a:r>
            <a:r>
              <a:rPr lang="en-US" sz="5000" dirty="0"/>
              <a:t>CLOCK OPTIMIZATION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14204" y="4720716"/>
            <a:ext cx="1327862" cy="892546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r"/>
            <a:r>
              <a:rPr lang="en-US" b="1">
                <a:solidFill>
                  <a:srgbClr val="FF0000"/>
                </a:solidFill>
              </a:rPr>
              <a:t>Sped-up</a:t>
            </a:r>
          </a:p>
          <a:p>
            <a:pPr algn="r"/>
            <a:r>
              <a:rPr lang="en-US" b="1">
                <a:solidFill>
                  <a:srgbClr val="FF0000"/>
                </a:solidFill>
              </a:rPr>
              <a:t>Clock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74410" y="2073315"/>
            <a:ext cx="1633760" cy="892546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r"/>
            <a:r>
              <a:rPr lang="en-US"/>
              <a:t>Aggressive </a:t>
            </a:r>
            <a:br>
              <a:rPr lang="en-US"/>
            </a:br>
            <a:r>
              <a:rPr lang="en-US"/>
              <a:t>Standby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70830" y="1762883"/>
            <a:ext cx="1426813" cy="1276822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100" dirty="0">
                <a:latin typeface="TradeGothic"/>
                <a:cs typeface="TradeGothic"/>
              </a:rPr>
              <a:t>Active</a:t>
            </a:r>
          </a:p>
          <a:p>
            <a:pPr algn="ctr"/>
            <a:r>
              <a:rPr lang="en-US" sz="2100" dirty="0">
                <a:latin typeface="TradeGothic"/>
                <a:cs typeface="TradeGothic"/>
              </a:rPr>
              <a:t>Readout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62119" y="2003289"/>
            <a:ext cx="308718" cy="1036418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endParaRPr lang="en-US" sz="2100" dirty="0"/>
          </a:p>
        </p:txBody>
      </p:sp>
      <p:sp>
        <p:nvSpPr>
          <p:cNvPr id="16" name="Rectangle 15"/>
          <p:cNvSpPr/>
          <p:nvPr/>
        </p:nvSpPr>
        <p:spPr>
          <a:xfrm>
            <a:off x="7270831" y="4080732"/>
            <a:ext cx="899238" cy="171005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100" dirty="0">
                <a:latin typeface="TradeGothic"/>
                <a:cs typeface="TradeGothic"/>
              </a:rPr>
              <a:t>Active</a:t>
            </a:r>
          </a:p>
          <a:p>
            <a:pPr algn="ctr"/>
            <a:r>
              <a:rPr lang="en-US" sz="2100" dirty="0">
                <a:latin typeface="TradeGothic"/>
                <a:cs typeface="TradeGothic"/>
              </a:rPr>
              <a:t>Read</a:t>
            </a:r>
          </a:p>
          <a:p>
            <a:pPr algn="ctr"/>
            <a:r>
              <a:rPr lang="en-US" sz="2100" dirty="0">
                <a:latin typeface="TradeGothic"/>
                <a:cs typeface="TradeGothic"/>
              </a:rPr>
              <a:t>out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62119" y="4513960"/>
            <a:ext cx="308718" cy="127682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endParaRPr lang="en-US" sz="21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962114" y="3216923"/>
            <a:ext cx="0" cy="711229"/>
          </a:xfrm>
          <a:prstGeom prst="straightConnector1">
            <a:avLst/>
          </a:prstGeom>
          <a:ln w="15240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48587" y="6239045"/>
            <a:ext cx="8933226" cy="0"/>
          </a:xfrm>
          <a:prstGeom prst="line">
            <a:avLst/>
          </a:prstGeom>
          <a:ln w="3175" cmpd="sng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99184" y="6621299"/>
            <a:ext cx="5168774" cy="830990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ctr"/>
            <a:r>
              <a:rPr lang="en-US" sz="2400" i="1" dirty="0">
                <a:solidFill>
                  <a:srgbClr val="FF0000"/>
                </a:solidFill>
                <a:latin typeface="TradeGothic"/>
                <a:cs typeface="TradeGothic"/>
              </a:rPr>
              <a:t>Optimal clock frequency depends on</a:t>
            </a:r>
            <a:br>
              <a:rPr lang="en-US" sz="2400" i="1" dirty="0">
                <a:solidFill>
                  <a:srgbClr val="FF0000"/>
                </a:solidFill>
                <a:latin typeface="TradeGothic"/>
                <a:cs typeface="TradeGothic"/>
              </a:rPr>
            </a:br>
            <a:r>
              <a:rPr lang="en-US" sz="2400" i="1" dirty="0">
                <a:solidFill>
                  <a:srgbClr val="FF0000"/>
                </a:solidFill>
                <a:latin typeface="TradeGothic"/>
                <a:cs typeface="TradeGothic"/>
              </a:rPr>
              <a:t>Pixel Count &amp; Frame Rate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0269" y="7329644"/>
            <a:ext cx="2612291" cy="535525"/>
          </a:xfrm>
          <a:prstGeom prst="rect">
            <a:avLst/>
          </a:prstGeom>
        </p:spPr>
        <p:txBody>
          <a:bodyPr wrap="none" lIns="91430" tIns="45717" rIns="91430" bIns="45717">
            <a:spAutoFit/>
          </a:bodyPr>
          <a:lstStyle/>
          <a:p>
            <a:pPr algn="ctr"/>
            <a:r>
              <a:rPr lang="en-US" sz="2900" i="1" dirty="0">
                <a:solidFill>
                  <a:srgbClr val="FF0000"/>
                </a:solidFill>
                <a:latin typeface="TradeGothic"/>
                <a:cs typeface="TradeGothic"/>
              </a:rPr>
              <a:t>Exposure Time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060013" y="7237814"/>
            <a:ext cx="16376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26</a:t>
            </a:fld>
            <a:r>
              <a:rPr lang="en-US" smtClean="0"/>
              <a:t> of 38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27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r>
              <a:rPr lang="en-US" dirty="0" smtClean="0">
                <a:solidFill>
                  <a:schemeClr val="accent2"/>
                </a:solidFill>
              </a:rPr>
              <a:t>α</a:t>
            </a:r>
            <a:r>
              <a:rPr lang="en-US" dirty="0" smtClean="0"/>
              <a:t> QUALITY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726807" y="4363121"/>
            <a:ext cx="2933211" cy="535525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r>
              <a:rPr lang="en-US" sz="2900" dirty="0">
                <a:latin typeface="TradeGothic"/>
                <a:cs typeface="TradeGothic"/>
              </a:rPr>
              <a:t>Frame rate (FPS)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04186" y="6963164"/>
            <a:ext cx="2779939" cy="535525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r>
              <a:rPr lang="en-US" sz="2900" b="1" dirty="0">
                <a:latin typeface="TradeGothic"/>
                <a:cs typeface="TradeGothic"/>
              </a:rPr>
              <a:t>Resolution (MP)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3445" y="2413334"/>
            <a:ext cx="533459" cy="412414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r"/>
            <a:r>
              <a:rPr lang="en-US" sz="2100" b="1" dirty="0">
                <a:latin typeface="TradeGothic"/>
                <a:cs typeface="TradeGothic"/>
              </a:rPr>
              <a:t>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3445" y="3064324"/>
            <a:ext cx="533459" cy="412414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r"/>
            <a:r>
              <a:rPr lang="en-US" sz="2100" b="1" dirty="0">
                <a:latin typeface="TradeGothic"/>
                <a:cs typeface="TradeGothic"/>
              </a:rPr>
              <a:t>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3445" y="3715313"/>
            <a:ext cx="533459" cy="412414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r"/>
            <a:r>
              <a:rPr lang="en-US" sz="2100" b="1" dirty="0">
                <a:latin typeface="TradeGothic"/>
                <a:cs typeface="TradeGothic"/>
              </a:rPr>
              <a:t>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3445" y="4366302"/>
            <a:ext cx="533459" cy="412414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r"/>
            <a:r>
              <a:rPr lang="en-US" sz="2100" b="1" dirty="0">
                <a:latin typeface="TradeGothic"/>
                <a:cs typeface="TradeGothic"/>
              </a:rPr>
              <a:t>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3445" y="5017291"/>
            <a:ext cx="533459" cy="412414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r"/>
            <a:r>
              <a:rPr lang="en-US" sz="2100" b="1" dirty="0">
                <a:latin typeface="TradeGothic"/>
                <a:cs typeface="TradeGothic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5559" y="5668279"/>
            <a:ext cx="351358" cy="415492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r"/>
            <a:r>
              <a:rPr lang="en-US" sz="2100" b="1" dirty="0">
                <a:latin typeface="TradeGothic"/>
                <a:cs typeface="TradeGothic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5559" y="6319262"/>
            <a:ext cx="351358" cy="415492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r"/>
            <a:r>
              <a:rPr lang="en-US" sz="2100" b="1" dirty="0">
                <a:latin typeface="TradeGothic"/>
                <a:cs typeface="TradeGothic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16171" y="6555668"/>
            <a:ext cx="349191" cy="415492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r>
              <a:rPr lang="en-US" sz="2100" b="1" dirty="0">
                <a:latin typeface="TradeGothic"/>
                <a:cs typeface="TradeGothic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14581" y="6555668"/>
            <a:ext cx="348794" cy="412414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r>
              <a:rPr lang="en-US" sz="2100" b="1" dirty="0">
                <a:latin typeface="TradeGothic"/>
                <a:cs typeface="TradeGothic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17760" y="6555668"/>
            <a:ext cx="349191" cy="415492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r>
              <a:rPr lang="en-US" sz="2100" b="1" dirty="0">
                <a:latin typeface="TradeGothic"/>
                <a:cs typeface="TradeGothic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19350" y="6555668"/>
            <a:ext cx="369312" cy="412414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r>
              <a:rPr lang="en-US" sz="2100" b="1" dirty="0">
                <a:latin typeface="TradeGothic"/>
                <a:cs typeface="TradeGothic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20939" y="6555668"/>
            <a:ext cx="351358" cy="415492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r>
              <a:rPr lang="en-US" sz="2100" b="1" dirty="0">
                <a:latin typeface="TradeGothic"/>
                <a:cs typeface="TradeGothic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6029550" y="4363121"/>
            <a:ext cx="2934117" cy="535525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r>
              <a:rPr lang="en-US" sz="2900" b="1" dirty="0">
                <a:latin typeface="TradeGothic"/>
                <a:cs typeface="TradeGothic"/>
              </a:rPr>
              <a:t>Frame rate (FPS)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40618" y="6963164"/>
            <a:ext cx="2779939" cy="535525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r>
              <a:rPr lang="en-US" sz="2900" b="1" dirty="0">
                <a:latin typeface="TradeGothic"/>
                <a:cs typeface="TradeGothic"/>
              </a:rPr>
              <a:t>Resolution (MP)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62557" y="2413334"/>
            <a:ext cx="533459" cy="412414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r"/>
            <a:r>
              <a:rPr lang="en-US" sz="2100" b="1" dirty="0">
                <a:latin typeface="TradeGothic"/>
                <a:cs typeface="TradeGothic"/>
              </a:rPr>
              <a:t>30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662557" y="3064324"/>
            <a:ext cx="533459" cy="412414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r"/>
            <a:r>
              <a:rPr lang="en-US" sz="2100" b="1" dirty="0">
                <a:latin typeface="TradeGothic"/>
                <a:cs typeface="TradeGothic"/>
              </a:rPr>
              <a:t>25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62557" y="3715313"/>
            <a:ext cx="533459" cy="412414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r"/>
            <a:r>
              <a:rPr lang="en-US" sz="2100" b="1" dirty="0">
                <a:latin typeface="TradeGothic"/>
                <a:cs typeface="TradeGothic"/>
              </a:rPr>
              <a:t>20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62557" y="4366302"/>
            <a:ext cx="533459" cy="412414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r"/>
            <a:r>
              <a:rPr lang="en-US" sz="2100" b="1" dirty="0">
                <a:latin typeface="TradeGothic"/>
                <a:cs typeface="TradeGothic"/>
              </a:rPr>
              <a:t>15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62557" y="5017291"/>
            <a:ext cx="533459" cy="412414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r"/>
            <a:r>
              <a:rPr lang="en-US" sz="2100" b="1" dirty="0">
                <a:latin typeface="TradeGothic"/>
                <a:cs typeface="TradeGothic"/>
              </a:rPr>
              <a:t>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44669" y="5668279"/>
            <a:ext cx="351358" cy="415492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r"/>
            <a:r>
              <a:rPr lang="en-US" sz="2100" b="1" dirty="0">
                <a:latin typeface="TradeGothic"/>
                <a:cs typeface="TradeGothic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44669" y="6319262"/>
            <a:ext cx="351358" cy="415492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r"/>
            <a:r>
              <a:rPr lang="en-US" sz="2100" b="1" dirty="0">
                <a:latin typeface="TradeGothic"/>
                <a:cs typeface="TradeGothic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452603" y="6555668"/>
            <a:ext cx="349191" cy="415492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r>
              <a:rPr lang="en-US" sz="2100" b="1" dirty="0">
                <a:latin typeface="TradeGothic"/>
                <a:cs typeface="TradeGothic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651014" y="6555668"/>
            <a:ext cx="348794" cy="412414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r>
              <a:rPr lang="en-US" sz="2100" b="1" dirty="0">
                <a:latin typeface="TradeGothic"/>
                <a:cs typeface="TradeGothic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254195" y="6555668"/>
            <a:ext cx="349191" cy="415492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r>
              <a:rPr lang="en-US" sz="2100" b="1" dirty="0">
                <a:latin typeface="TradeGothic"/>
                <a:cs typeface="TradeGothic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1055784" y="6555668"/>
            <a:ext cx="369312" cy="412414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r>
              <a:rPr lang="en-US" sz="2100" b="1" dirty="0">
                <a:latin typeface="TradeGothic"/>
                <a:cs typeface="TradeGothic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857374" y="6555668"/>
            <a:ext cx="351358" cy="415492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r>
              <a:rPr lang="en-US" sz="2100" b="1" dirty="0">
                <a:latin typeface="TradeGothic"/>
                <a:cs typeface="TradeGothic"/>
              </a:rPr>
              <a:t>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815484" y="2567075"/>
            <a:ext cx="1454425" cy="4158603"/>
            <a:chOff x="12815462" y="2567070"/>
            <a:chExt cx="1454424" cy="415860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419539" y="2726859"/>
              <a:ext cx="107564" cy="382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2" name="TextBox 41"/>
            <p:cNvSpPr txBox="1"/>
            <p:nvPr/>
          </p:nvSpPr>
          <p:spPr>
            <a:xfrm rot="16200000">
              <a:off x="12016577" y="4359454"/>
              <a:ext cx="2136379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00" b="1" dirty="0">
                  <a:latin typeface="TradeGothic"/>
                  <a:cs typeface="TradeGothic"/>
                </a:rPr>
                <a:t>Power (mW)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585082" y="2567070"/>
              <a:ext cx="68480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latin typeface="TradeGothic"/>
                  <a:cs typeface="TradeGothic"/>
                </a:rPr>
                <a:t>350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585083" y="3111024"/>
              <a:ext cx="68480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latin typeface="TradeGothic"/>
                  <a:cs typeface="TradeGothic"/>
                </a:rPr>
                <a:t>300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585082" y="3654977"/>
              <a:ext cx="68480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latin typeface="TradeGothic"/>
                  <a:cs typeface="TradeGothic"/>
                </a:rPr>
                <a:t>250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585082" y="4198929"/>
              <a:ext cx="68480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latin typeface="TradeGothic"/>
                  <a:cs typeface="TradeGothic"/>
                </a:rPr>
                <a:t>200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3585082" y="4742884"/>
              <a:ext cx="68480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latin typeface="TradeGothic"/>
                  <a:cs typeface="TradeGothic"/>
                </a:rPr>
                <a:t>150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585082" y="5286838"/>
              <a:ext cx="68480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latin typeface="TradeGothic"/>
                  <a:cs typeface="TradeGothic"/>
                </a:rPr>
                <a:t>100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585082" y="5830793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latin typeface="TradeGothic"/>
                  <a:cs typeface="TradeGothic"/>
                </a:rPr>
                <a:t>50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3585082" y="6310175"/>
              <a:ext cx="35137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latin typeface="TradeGothic"/>
                  <a:cs typeface="TradeGothic"/>
                </a:rPr>
                <a:t>0</a:t>
              </a: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255" y="2659435"/>
            <a:ext cx="3938693" cy="392772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21"/>
          <a:stretch/>
        </p:blipFill>
        <p:spPr>
          <a:xfrm>
            <a:off x="8152023" y="2651578"/>
            <a:ext cx="3917214" cy="3931730"/>
          </a:xfrm>
          <a:prstGeom prst="rect">
            <a:avLst/>
          </a:prstGeom>
        </p:spPr>
      </p:pic>
      <p:sp>
        <p:nvSpPr>
          <p:cNvPr id="55" name="Right Arrow 54"/>
          <p:cNvSpPr/>
          <p:nvPr/>
        </p:nvSpPr>
        <p:spPr>
          <a:xfrm>
            <a:off x="6007957" y="4440914"/>
            <a:ext cx="773106" cy="65098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0" tIns="45717" rIns="91430" bIns="45717" rtlCol="0" anchor="ctr"/>
          <a:lstStyle/>
          <a:p>
            <a:pPr algn="ctr"/>
            <a:endParaRPr lang="en-US" b="1">
              <a:latin typeface="TradeGothic"/>
              <a:cs typeface="Trade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52023" y="1701171"/>
            <a:ext cx="3917214" cy="892546"/>
          </a:xfrm>
          <a:prstGeom prst="rect">
            <a:avLst/>
          </a:prstGeom>
          <a:noFill/>
        </p:spPr>
        <p:txBody>
          <a:bodyPr wrap="square" lIns="91430" tIns="45717" rIns="91430" bIns="45717" rtlCol="0">
            <a:spAutoFit/>
          </a:bodyPr>
          <a:lstStyle/>
          <a:p>
            <a:pPr algn="ctr"/>
            <a:r>
              <a:rPr lang="en-US">
                <a:latin typeface="TradeGothic"/>
                <a:cs typeface="TradeGothic"/>
              </a:rPr>
              <a:t>Aggressive Standby &amp;</a:t>
            </a:r>
          </a:p>
          <a:p>
            <a:pPr algn="ctr"/>
            <a:r>
              <a:rPr lang="en-US">
                <a:latin typeface="TradeGothic"/>
                <a:cs typeface="TradeGothic"/>
              </a:rPr>
              <a:t>Clock Optimization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04255" y="1901223"/>
            <a:ext cx="3938693" cy="492436"/>
          </a:xfrm>
          <a:prstGeom prst="rect">
            <a:avLst/>
          </a:prstGeom>
          <a:noFill/>
        </p:spPr>
        <p:txBody>
          <a:bodyPr wrap="square" lIns="91430" tIns="45717" rIns="91430" bIns="45717" rtlCol="0">
            <a:spAutoFit/>
          </a:bodyPr>
          <a:lstStyle/>
          <a:p>
            <a:pPr algn="ctr"/>
            <a:r>
              <a:rPr lang="en-US">
                <a:latin typeface="TradeGothic"/>
                <a:cs typeface="TradeGothic"/>
              </a:rPr>
              <a:t>Unoptimized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5660012" y="2661158"/>
            <a:ext cx="1454425" cy="4158603"/>
            <a:chOff x="12815462" y="2567070"/>
            <a:chExt cx="1454424" cy="4158603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419539" y="2726859"/>
              <a:ext cx="107564" cy="382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7" name="TextBox 56"/>
            <p:cNvSpPr txBox="1"/>
            <p:nvPr/>
          </p:nvSpPr>
          <p:spPr>
            <a:xfrm rot="16200000">
              <a:off x="12016577" y="4359454"/>
              <a:ext cx="2136379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900" b="1" dirty="0">
                  <a:latin typeface="TradeGothic"/>
                  <a:cs typeface="TradeGothic"/>
                </a:rPr>
                <a:t>Power (mW)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3585082" y="2567070"/>
              <a:ext cx="68480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latin typeface="TradeGothic"/>
                  <a:cs typeface="TradeGothic"/>
                </a:rPr>
                <a:t>350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585083" y="3111024"/>
              <a:ext cx="68480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latin typeface="TradeGothic"/>
                  <a:cs typeface="TradeGothic"/>
                </a:rPr>
                <a:t>300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3585082" y="3654977"/>
              <a:ext cx="68480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latin typeface="TradeGothic"/>
                  <a:cs typeface="TradeGothic"/>
                </a:rPr>
                <a:t>250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3585082" y="4198929"/>
              <a:ext cx="68480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latin typeface="TradeGothic"/>
                  <a:cs typeface="TradeGothic"/>
                </a:rPr>
                <a:t>200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3585082" y="4742884"/>
              <a:ext cx="68480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latin typeface="TradeGothic"/>
                  <a:cs typeface="TradeGothic"/>
                </a:rPr>
                <a:t>150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585082" y="5286838"/>
              <a:ext cx="68480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latin typeface="TradeGothic"/>
                  <a:cs typeface="TradeGothic"/>
                </a:rPr>
                <a:t>100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585082" y="5830793"/>
              <a:ext cx="51809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latin typeface="TradeGothic"/>
                  <a:cs typeface="TradeGothic"/>
                </a:rPr>
                <a:t>50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3585082" y="6310175"/>
              <a:ext cx="35137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latin typeface="TradeGothic"/>
                  <a:cs typeface="TradeGothic"/>
                </a:rPr>
                <a:t>0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27</a:t>
            </a:fld>
            <a:r>
              <a:rPr lang="en-US" smtClean="0"/>
              <a:t> of 38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8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55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688047" y="2465035"/>
            <a:ext cx="3167198" cy="1813181"/>
            <a:chOff x="4909739" y="1916093"/>
            <a:chExt cx="3167198" cy="1813181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4909739" y="2541614"/>
              <a:ext cx="0" cy="1187660"/>
            </a:xfrm>
            <a:prstGeom prst="line">
              <a:avLst/>
            </a:prstGeom>
            <a:ln w="76200" cmpd="sng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6007680" y="1916093"/>
              <a:ext cx="2069257" cy="125104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cxnSp>
          <p:nvCxnSpPr>
            <p:cNvPr id="9" name="Straight Connector 8"/>
            <p:cNvCxnSpPr>
              <a:endCxn id="5" idx="1"/>
            </p:cNvCxnSpPr>
            <p:nvPr/>
          </p:nvCxnSpPr>
          <p:spPr>
            <a:xfrm>
              <a:off x="4909739" y="2541613"/>
              <a:ext cx="1097941" cy="0"/>
            </a:xfrm>
            <a:prstGeom prst="line">
              <a:avLst/>
            </a:prstGeom>
            <a:ln w="76200" cmpd="sng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6285345" y="2233825"/>
              <a:ext cx="1521693" cy="615574"/>
              <a:chOff x="1822128" y="782282"/>
              <a:chExt cx="1667908" cy="25551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822128" y="1037792"/>
                <a:ext cx="23926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2061397" y="782282"/>
                <a:ext cx="0" cy="25363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061397" y="782282"/>
                <a:ext cx="23926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296622" y="1037792"/>
                <a:ext cx="23926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2535891" y="782282"/>
                <a:ext cx="0" cy="25363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535891" y="782282"/>
                <a:ext cx="23926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2300666" y="782282"/>
                <a:ext cx="0" cy="25363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771116" y="1037792"/>
                <a:ext cx="23926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3010385" y="782282"/>
                <a:ext cx="0" cy="25363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010385" y="782282"/>
                <a:ext cx="23926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2775160" y="782282"/>
                <a:ext cx="0" cy="25363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250767" y="1037792"/>
                <a:ext cx="23926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3254811" y="782282"/>
                <a:ext cx="0" cy="25363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>
            <a:off x="5483301" y="2209400"/>
            <a:ext cx="6760259" cy="3317766"/>
            <a:chOff x="5704999" y="1660457"/>
            <a:chExt cx="6760259" cy="33177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704999" y="4659068"/>
              <a:ext cx="5232139" cy="0"/>
            </a:xfrm>
            <a:prstGeom prst="line">
              <a:avLst/>
            </a:prstGeom>
            <a:ln w="76200" cmpd="sng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76937" y="2541613"/>
              <a:ext cx="1476366" cy="0"/>
            </a:xfrm>
            <a:prstGeom prst="line">
              <a:avLst/>
            </a:prstGeom>
            <a:ln w="76200" cmpd="sng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9797277" y="1660457"/>
              <a:ext cx="2667981" cy="3317767"/>
            </a:xfrm>
            <a:prstGeom prst="rect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Helvetica Neue"/>
                  <a:cs typeface="Helvetica Neue"/>
                </a:rPr>
                <a:t>CPU</a:t>
              </a: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147490" y="1660457"/>
              <a:ext cx="649787" cy="331776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/>
                <a:t>Driver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28</a:t>
            </a:fld>
            <a:r>
              <a:rPr lang="en-US" smtClean="0"/>
              <a:t> of 37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38463" y="3716074"/>
            <a:ext cx="2299158" cy="229915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accent3"/>
              </a:gs>
              <a:gs pos="49000">
                <a:schemeClr val="accent2"/>
              </a:gs>
            </a:gsLst>
            <a:lin ang="20520000" scaled="0"/>
          </a:gradFill>
          <a:ln w="76200" cmpd="sng"/>
          <a:scene3d>
            <a:camera prst="isometricLeftDown"/>
            <a:lightRig rig="threePt" dir="t"/>
          </a:scene3d>
          <a:sp3d extrusionH="88900" prstMaterial="matte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30" tIns="45717" rIns="91430" bIns="45717" rtlCol="0" anchor="ctr"/>
          <a:lstStyle/>
          <a:p>
            <a:pPr algn="ctr"/>
            <a:endParaRPr lang="en-US">
              <a:latin typeface="Helvetica Neue"/>
              <a:cs typeface="Helvetica Neue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55360" y="4099392"/>
            <a:ext cx="2836461" cy="2836458"/>
          </a:xfrm>
          <a:prstGeom prst="ellipse">
            <a:avLst/>
          </a:prstGeom>
          <a:solidFill>
            <a:schemeClr val="bg1">
              <a:lumMod val="85000"/>
              <a:alpha val="49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isometricLeftDown"/>
            <a:lightRig rig="balanced" dir="t"/>
          </a:scene3d>
          <a:sp3d prstMaterial="clear">
            <a:bevelT w="508000" h="317500"/>
            <a:bevelB w="508000" h="317500"/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7" rIns="91430" bIns="45717" rtlCol="0" anchor="ctr"/>
          <a:lstStyle/>
          <a:p>
            <a:pPr algn="ctr"/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89" b="89416" l="7362" r="96933">
                        <a14:foregroundMark x1="24540" y1="21533" x2="7975" y2="48175"/>
                        <a14:foregroundMark x1="45399" y1="18613" x2="87117" y2="44161"/>
                        <a14:foregroundMark x1="95092" y1="58029" x2="96933" y2="678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9153" y="3639765"/>
            <a:ext cx="2466410" cy="414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5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29778" y="1332835"/>
            <a:ext cx="5570848" cy="5563934"/>
            <a:chOff x="3973641" y="2521250"/>
            <a:chExt cx="1271392" cy="1271392"/>
          </a:xfrm>
          <a:scene3d>
            <a:camera prst="orthographicFront">
              <a:rot lat="899991" lon="1800000" rev="0"/>
            </a:camera>
            <a:lightRig rig="threePt" dir="t"/>
          </a:scene3d>
        </p:grpSpPr>
        <p:sp>
          <p:nvSpPr>
            <p:cNvPr id="6" name="Rectangle 5"/>
            <p:cNvSpPr/>
            <p:nvPr/>
          </p:nvSpPr>
          <p:spPr>
            <a:xfrm>
              <a:off x="3973641" y="2521250"/>
              <a:ext cx="1271392" cy="1271392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100000">
                  <a:schemeClr val="accent3"/>
                </a:gs>
                <a:gs pos="49000">
                  <a:schemeClr val="accent2"/>
                </a:gs>
              </a:gsLst>
              <a:lin ang="20520000" scaled="0"/>
            </a:gradFill>
            <a:ln w="76200" cmpd="sng"/>
            <a:sp3d extrusionH="88900" prstMaterial="matte"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/>
                <a:cs typeface="Helvetica Neue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8525" y="2751366"/>
              <a:ext cx="898198" cy="781432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29</a:t>
            </a:fld>
            <a:r>
              <a:rPr lang="en-US" smtClean="0"/>
              <a:t> of 38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24222" y="3233752"/>
            <a:ext cx="12006624" cy="1101834"/>
          </a:xfrm>
          <a:prstGeom prst="rect">
            <a:avLst/>
          </a:prstGeom>
        </p:spPr>
        <p:txBody>
          <a:bodyPr wrap="square" lIns="91430" tIns="45717" rIns="91430" bIns="45717">
            <a:spAutoFit/>
          </a:bodyPr>
          <a:lstStyle/>
          <a:p>
            <a:pPr algn="ctr"/>
            <a:r>
              <a:rPr lang="en-US" sz="6600" b="1" spc="-150" dirty="0">
                <a:solidFill>
                  <a:schemeClr val="accent1"/>
                </a:solidFill>
                <a:latin typeface="Corbel"/>
                <a:cs typeface="Corbel"/>
              </a:rPr>
              <a:t>CONTINUOUS  MOBILE  VISION</a:t>
            </a:r>
            <a:endParaRPr lang="en-US" sz="6600" spc="-150" dirty="0"/>
          </a:p>
        </p:txBody>
      </p:sp>
      <p:sp>
        <p:nvSpPr>
          <p:cNvPr id="9" name="Rectangle 8"/>
          <p:cNvSpPr/>
          <p:nvPr/>
        </p:nvSpPr>
        <p:spPr>
          <a:xfrm>
            <a:off x="1427424" y="3235520"/>
            <a:ext cx="5913178" cy="1101834"/>
          </a:xfrm>
          <a:prstGeom prst="rect">
            <a:avLst/>
          </a:prstGeom>
        </p:spPr>
        <p:txBody>
          <a:bodyPr wrap="square" lIns="91430" tIns="45717" rIns="91430" bIns="45717">
            <a:spAutoFit/>
          </a:bodyPr>
          <a:lstStyle/>
          <a:p>
            <a:r>
              <a:rPr lang="en-US" sz="6600" spc="-150" dirty="0">
                <a:solidFill>
                  <a:srgbClr val="C0504D"/>
                </a:solidFill>
                <a:latin typeface="Corbel"/>
                <a:cs typeface="Corbel"/>
              </a:rPr>
              <a:t> </a:t>
            </a:r>
            <a:r>
              <a:rPr lang="en-US" sz="6600" b="1" spc="-150" dirty="0">
                <a:solidFill>
                  <a:srgbClr val="C0504D"/>
                </a:solidFill>
                <a:latin typeface="Corbel"/>
                <a:cs typeface="Corbel"/>
              </a:rPr>
              <a:t>CONTINUOUS</a:t>
            </a:r>
            <a:endParaRPr lang="en-US" sz="6600" spc="-150" dirty="0">
              <a:solidFill>
                <a:srgbClr val="C0504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4254" y="3237622"/>
            <a:ext cx="3411277" cy="1101834"/>
          </a:xfrm>
          <a:prstGeom prst="rect">
            <a:avLst/>
          </a:prstGeom>
          <a:ln>
            <a:noFill/>
          </a:ln>
        </p:spPr>
        <p:txBody>
          <a:bodyPr wrap="square" lIns="91430" tIns="45717" rIns="91430" bIns="45717">
            <a:spAutoFit/>
          </a:bodyPr>
          <a:lstStyle/>
          <a:p>
            <a:r>
              <a:rPr lang="en-US" sz="6600" spc="-150" dirty="0">
                <a:solidFill>
                  <a:srgbClr val="C0504D"/>
                </a:solidFill>
                <a:latin typeface="Corbel"/>
                <a:cs typeface="Corbel"/>
              </a:rPr>
              <a:t> </a:t>
            </a:r>
            <a:r>
              <a:rPr lang="en-US" sz="6600" b="1" spc="-150" dirty="0">
                <a:solidFill>
                  <a:srgbClr val="C0504D"/>
                </a:solidFill>
                <a:latin typeface="Corbel"/>
                <a:cs typeface="Corbel"/>
              </a:rPr>
              <a:t>MOBILE</a:t>
            </a:r>
            <a:endParaRPr lang="en-US" sz="6600" spc="-150" dirty="0">
              <a:solidFill>
                <a:srgbClr val="C0504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19709" y="3235520"/>
            <a:ext cx="3246178" cy="1101834"/>
          </a:xfrm>
          <a:prstGeom prst="rect">
            <a:avLst/>
          </a:prstGeom>
        </p:spPr>
        <p:txBody>
          <a:bodyPr wrap="square" lIns="91430" tIns="45717" rIns="91430" bIns="45717">
            <a:spAutoFit/>
          </a:bodyPr>
          <a:lstStyle/>
          <a:p>
            <a:r>
              <a:rPr lang="en-US" sz="6600" spc="-150" dirty="0">
                <a:solidFill>
                  <a:schemeClr val="accent2"/>
                </a:solidFill>
                <a:latin typeface="Corbel"/>
                <a:cs typeface="Corbel"/>
              </a:rPr>
              <a:t>  </a:t>
            </a:r>
            <a:r>
              <a:rPr lang="en-US" sz="6600" b="1" spc="-150" dirty="0">
                <a:solidFill>
                  <a:schemeClr val="accent2"/>
                </a:solidFill>
                <a:latin typeface="Corbel"/>
                <a:cs typeface="Corbel"/>
              </a:rPr>
              <a:t>VISION</a:t>
            </a:r>
            <a:endParaRPr lang="en-US" sz="6600" spc="-150" dirty="0">
              <a:solidFill>
                <a:schemeClr val="accent2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578933" y="4633235"/>
            <a:ext cx="4481554" cy="3007761"/>
            <a:chOff x="8110659" y="4803922"/>
            <a:chExt cx="3418088" cy="2294023"/>
          </a:xfrm>
        </p:grpSpPr>
        <p:pic>
          <p:nvPicPr>
            <p:cNvPr id="26" name="Picture 25" descr="Photo on 6-21-13 at 4.30 PM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10659" y="4803922"/>
              <a:ext cx="3418088" cy="228228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8110659" y="6687147"/>
              <a:ext cx="3418087" cy="410798"/>
            </a:xfrm>
            <a:prstGeom prst="rect">
              <a:avLst/>
            </a:prstGeom>
            <a:solidFill>
              <a:srgbClr val="0D0D0D">
                <a:alpha val="50000"/>
              </a:srgb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00" dirty="0">
                  <a:solidFill>
                    <a:srgbClr val="FFFFFF"/>
                  </a:solidFill>
                  <a:latin typeface="TradeGothic"/>
                  <a:cs typeface="TradeGothic"/>
                </a:rPr>
                <a:t>Gestures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578934" y="218332"/>
            <a:ext cx="4569941" cy="2986379"/>
            <a:chOff x="7578926" y="218326"/>
            <a:chExt cx="4569940" cy="29863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8926" y="218326"/>
              <a:ext cx="4569940" cy="29863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7578926" y="218326"/>
              <a:ext cx="4569940" cy="538609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45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00" dirty="0">
                  <a:solidFill>
                    <a:schemeClr val="bg1"/>
                  </a:solidFill>
                  <a:latin typeface="TradeGothic"/>
                  <a:cs typeface="TradeGothic"/>
                </a:rPr>
                <a:t>Object Memory</a:t>
              </a:r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3</a:t>
            </a:fld>
            <a:r>
              <a:rPr lang="en-US" smtClean="0"/>
              <a:t> of 33</a:t>
            </a:r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343808" y="279523"/>
            <a:ext cx="4510445" cy="2985318"/>
            <a:chOff x="2343808" y="279520"/>
            <a:chExt cx="4510445" cy="2985319"/>
          </a:xfrm>
        </p:grpSpPr>
        <p:grpSp>
          <p:nvGrpSpPr>
            <p:cNvPr id="4" name="Group 3"/>
            <p:cNvGrpSpPr/>
            <p:nvPr/>
          </p:nvGrpSpPr>
          <p:grpSpPr>
            <a:xfrm>
              <a:off x="2343808" y="279520"/>
              <a:ext cx="4510445" cy="2985319"/>
              <a:chOff x="2830155" y="1772180"/>
              <a:chExt cx="4510445" cy="2985319"/>
            </a:xfrm>
          </p:grpSpPr>
          <p:pic>
            <p:nvPicPr>
              <p:cNvPr id="3" name="Picture 2" descr="DSCF0170.JP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89000"/>
                        </a14:imgEffect>
                        <a14:imgEffect>
                          <a14:colorTemperature colorTemp="8783"/>
                        </a14:imgEffect>
                        <a14:imgEffect>
                          <a14:saturation sat="61000"/>
                        </a14:imgEffect>
                        <a14:imgEffect>
                          <a14:brightnessContrast bright="70000" contrast="3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30155" y="1774141"/>
                <a:ext cx="4510445" cy="298335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2846649" y="1772180"/>
                <a:ext cx="4481552" cy="538609"/>
              </a:xfrm>
              <a:prstGeom prst="rect">
                <a:avLst/>
              </a:prstGeom>
              <a:solidFill>
                <a:srgbClr val="0D0D0D">
                  <a:alpha val="53000"/>
                </a:srgb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900" dirty="0">
                    <a:solidFill>
                      <a:srgbClr val="FFFFFF"/>
                    </a:solidFill>
                    <a:latin typeface="TradeGothic"/>
                    <a:cs typeface="TradeGothic"/>
                  </a:rPr>
                  <a:t>Face Recognition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686305" y="1073975"/>
              <a:ext cx="1031051" cy="492443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ln w="12700">
                    <a:noFill/>
                    <a:prstDash val="solid"/>
                  </a:ln>
                  <a:solidFill>
                    <a:schemeClr val="accent2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radeGothic"/>
                  <a:cs typeface="TradeGothic"/>
                </a:rPr>
                <a:t>Victor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717356" y="940056"/>
              <a:ext cx="1006149" cy="1006149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360301" y="4635255"/>
            <a:ext cx="4493952" cy="3007761"/>
            <a:chOff x="2360301" y="4635250"/>
            <a:chExt cx="4493952" cy="300776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72700" y="4635250"/>
              <a:ext cx="4481553" cy="299237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2360301" y="7104403"/>
              <a:ext cx="4481554" cy="538609"/>
            </a:xfrm>
            <a:prstGeom prst="rect">
              <a:avLst/>
            </a:prstGeom>
            <a:solidFill>
              <a:srgbClr val="0D0D0D">
                <a:alpha val="50000"/>
              </a:srgb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900" dirty="0">
                  <a:solidFill>
                    <a:srgbClr val="FFFFFF"/>
                  </a:solidFill>
                  <a:latin typeface="TradeGothic"/>
                  <a:cs typeface="TradeGothic"/>
                </a:rPr>
                <a:t>Fine-grained Localization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500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800" dirty="0">
                <a:solidFill>
                  <a:srgbClr val="4F81BD"/>
                </a:solidFill>
              </a:rPr>
              <a:t>CURRENT </a:t>
            </a:r>
            <a:r>
              <a:rPr lang="en-US" sz="5800" dirty="0">
                <a:solidFill>
                  <a:srgbClr val="7F7F7F"/>
                </a:solidFill>
              </a:rPr>
              <a:t>IMAGE SENSOR DESIGN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554099" y="4496673"/>
            <a:ext cx="2344781" cy="1030354"/>
          </a:xfrm>
          <a:prstGeom prst="rect">
            <a:avLst/>
          </a:prstGeom>
          <a:solidFill>
            <a:srgbClr val="F2F2F2"/>
          </a:solidFill>
          <a:ln w="12700" cmpd="sng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radeGothic"/>
                <a:cs typeface="TradeGothic"/>
              </a:rPr>
              <a:t>Image Processor</a:t>
            </a: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149148" y="4518538"/>
            <a:ext cx="2731403" cy="963285"/>
          </a:xfrm>
          <a:prstGeom prst="rect">
            <a:avLst/>
          </a:prstGeom>
          <a:solidFill>
            <a:srgbClr val="F2F2F2"/>
          </a:solidFill>
          <a:ln w="12700" cmpd="sng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radeGothic"/>
                <a:cs typeface="TradeGothic"/>
              </a:rPr>
              <a:t>Pixel Array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radeGothic"/>
                <a:cs typeface="TradeGothic"/>
              </a:rPr>
              <a:t>Column Output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67740" y="4108621"/>
            <a:ext cx="5927077" cy="1783114"/>
          </a:xfrm>
          <a:prstGeom prst="rect">
            <a:avLst/>
          </a:prstGeom>
          <a:solidFill>
            <a:srgbClr val="F2F2F2"/>
          </a:solidFill>
          <a:ln w="12700" cmpd="sng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radeGothic"/>
                <a:cs typeface="TradeGothic"/>
              </a:rPr>
              <a:t>Gain, ADC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0694820" y="5000178"/>
            <a:ext cx="815723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75034" y="2212652"/>
            <a:ext cx="5075848" cy="535525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91430" tIns="45717" rIns="91430" bIns="45717" rtlCol="0">
            <a:spAutoFit/>
          </a:bodyPr>
          <a:lstStyle/>
          <a:p>
            <a:pPr algn="ctr"/>
            <a:r>
              <a:rPr lang="en-US" sz="2900" dirty="0">
                <a:solidFill>
                  <a:srgbClr val="FF0000"/>
                </a:solidFill>
                <a:latin typeface="TradeGothic"/>
                <a:cs typeface="TradeGothic"/>
              </a:rPr>
              <a:t>Analog Signal Chain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91814" y="2772194"/>
            <a:ext cx="6771784" cy="4495330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7" rIns="91430" bIns="45717" rtlCol="0" anchor="ctr"/>
          <a:lstStyle/>
          <a:p>
            <a:pPr algn="ctr"/>
            <a:endParaRPr lang="en-US" sz="4000">
              <a:solidFill>
                <a:srgbClr val="FF0000"/>
              </a:solidFill>
              <a:latin typeface="TradeGothic"/>
              <a:cs typeface="TradeGothic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916286" y="5000178"/>
            <a:ext cx="815723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73469" y="2878315"/>
            <a:ext cx="5100656" cy="560147"/>
          </a:xfrm>
          <a:prstGeom prst="rect">
            <a:avLst/>
          </a:prstGeom>
          <a:noFill/>
          <a:ln w="12700" cmpd="sng">
            <a:noFill/>
          </a:ln>
        </p:spPr>
        <p:txBody>
          <a:bodyPr wrap="none" lIns="91430" tIns="45717" rIns="91430" bIns="45717" rtlCol="0">
            <a:spAutoFit/>
          </a:bodyPr>
          <a:lstStyle/>
          <a:p>
            <a:r>
              <a:rPr lang="en-US" sz="3000" u="sng" dirty="0">
                <a:solidFill>
                  <a:srgbClr val="FF0000"/>
                </a:solidFill>
                <a:latin typeface="TradeGothic"/>
                <a:cs typeface="TradeGothic"/>
              </a:rPr>
              <a:t>70-85%</a:t>
            </a:r>
            <a:r>
              <a:rPr lang="en-US" sz="3000" dirty="0">
                <a:solidFill>
                  <a:srgbClr val="FF0000"/>
                </a:solidFill>
                <a:latin typeface="TradeGothic"/>
                <a:cs typeface="TradeGothic"/>
              </a:rPr>
              <a:t> Power Consumption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30</a:t>
            </a:fld>
            <a:r>
              <a:rPr lang="en-US" smtClean="0"/>
              <a:t> of 38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1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1" animBg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554099" y="4496673"/>
            <a:ext cx="2344781" cy="1030354"/>
          </a:xfrm>
          <a:prstGeom prst="rect">
            <a:avLst/>
          </a:prstGeom>
          <a:solidFill>
            <a:srgbClr val="F2F2F2"/>
          </a:solidFill>
          <a:ln w="12700" cmpd="sng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radeGothic"/>
                <a:cs typeface="TradeGothic"/>
              </a:rPr>
              <a:t>Image Processor</a:t>
            </a: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149148" y="4518540"/>
            <a:ext cx="2731403" cy="963285"/>
          </a:xfrm>
          <a:prstGeom prst="rect">
            <a:avLst/>
          </a:prstGeom>
          <a:solidFill>
            <a:srgbClr val="F2F2F2"/>
          </a:solidFill>
          <a:ln w="12700" cmpd="sng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radeGothic"/>
                <a:cs typeface="TradeGothic"/>
              </a:rPr>
              <a:t>Pixel Array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radeGothic"/>
                <a:cs typeface="TradeGothic"/>
              </a:rPr>
              <a:t>Column Output</a:t>
            </a:r>
          </a:p>
        </p:txBody>
      </p:sp>
      <p:sp>
        <p:nvSpPr>
          <p:cNvPr id="9" name="Rectangle 8"/>
          <p:cNvSpPr/>
          <p:nvPr/>
        </p:nvSpPr>
        <p:spPr>
          <a:xfrm>
            <a:off x="6966466" y="3186809"/>
            <a:ext cx="2557848" cy="1070472"/>
          </a:xfrm>
          <a:prstGeom prst="rect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radeGothic"/>
                <a:cs typeface="TradeGothic"/>
              </a:rPr>
              <a:t>High-Speed ADC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66466" y="4473330"/>
            <a:ext cx="2557848" cy="1053696"/>
          </a:xfrm>
          <a:prstGeom prst="rect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radeGothic"/>
                <a:cs typeface="TradeGothic"/>
              </a:rPr>
              <a:t>Mid-Speed ADC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66466" y="5737927"/>
            <a:ext cx="2557848" cy="1070472"/>
          </a:xfrm>
          <a:prstGeom prst="rect">
            <a:avLst/>
          </a:prstGeom>
          <a:ln w="38100" cmpd="sng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radeGothic"/>
                <a:cs typeface="TradeGothic"/>
              </a:rPr>
              <a:t>Low-Speed ADC</a:t>
            </a:r>
          </a:p>
        </p:txBody>
      </p:sp>
      <p:sp>
        <p:nvSpPr>
          <p:cNvPr id="12" name="Trapezoid 11"/>
          <p:cNvSpPr/>
          <p:nvPr/>
        </p:nvSpPr>
        <p:spPr>
          <a:xfrm rot="16200000">
            <a:off x="4578397" y="4604247"/>
            <a:ext cx="3218176" cy="791862"/>
          </a:xfrm>
          <a:prstGeom prst="trapezoid">
            <a:avLst>
              <a:gd name="adj" fmla="val 59093"/>
            </a:avLst>
          </a:prstGeom>
          <a:solidFill>
            <a:srgbClr val="F2F2F2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7" rIns="91430" bIns="45717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radeGothic"/>
              <a:cs typeface="TradeGothic"/>
            </a:endParaRPr>
          </a:p>
        </p:txBody>
      </p:sp>
      <p:cxnSp>
        <p:nvCxnSpPr>
          <p:cNvPr id="13" name="Straight Arrow Connector 12"/>
          <p:cNvCxnSpPr>
            <a:endCxn id="9" idx="1"/>
          </p:cNvCxnSpPr>
          <p:nvPr/>
        </p:nvCxnSpPr>
        <p:spPr>
          <a:xfrm flipV="1">
            <a:off x="6593528" y="3722047"/>
            <a:ext cx="372934" cy="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1"/>
          </p:cNvCxnSpPr>
          <p:nvPr/>
        </p:nvCxnSpPr>
        <p:spPr>
          <a:xfrm>
            <a:off x="6593528" y="5000178"/>
            <a:ext cx="372934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1"/>
          </p:cNvCxnSpPr>
          <p:nvPr/>
        </p:nvCxnSpPr>
        <p:spPr>
          <a:xfrm flipV="1">
            <a:off x="6593528" y="6273164"/>
            <a:ext cx="372934" cy="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rapezoid 15"/>
          <p:cNvSpPr/>
          <p:nvPr/>
        </p:nvSpPr>
        <p:spPr>
          <a:xfrm rot="5400000">
            <a:off x="8692997" y="4604248"/>
            <a:ext cx="3218176" cy="791862"/>
          </a:xfrm>
          <a:prstGeom prst="trapezoid">
            <a:avLst>
              <a:gd name="adj" fmla="val 59093"/>
            </a:avLst>
          </a:prstGeom>
          <a:solidFill>
            <a:srgbClr val="F2F2F2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7" rIns="91430" bIns="45717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radeGothic"/>
              <a:cs typeface="TradeGothic"/>
            </a:endParaRPr>
          </a:p>
        </p:txBody>
      </p:sp>
      <p:cxnSp>
        <p:nvCxnSpPr>
          <p:cNvPr id="17" name="Straight Arrow Connector 16"/>
          <p:cNvCxnSpPr>
            <a:stCxn id="9" idx="3"/>
          </p:cNvCxnSpPr>
          <p:nvPr/>
        </p:nvCxnSpPr>
        <p:spPr>
          <a:xfrm>
            <a:off x="9524318" y="3722047"/>
            <a:ext cx="372933" cy="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</p:cNvCxnSpPr>
          <p:nvPr/>
        </p:nvCxnSpPr>
        <p:spPr>
          <a:xfrm>
            <a:off x="9524318" y="5000178"/>
            <a:ext cx="372933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1" idx="3"/>
          </p:cNvCxnSpPr>
          <p:nvPr/>
        </p:nvCxnSpPr>
        <p:spPr>
          <a:xfrm>
            <a:off x="9524318" y="6273164"/>
            <a:ext cx="372933" cy="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0"/>
          </p:cNvCxnSpPr>
          <p:nvPr/>
        </p:nvCxnSpPr>
        <p:spPr>
          <a:xfrm flipV="1">
            <a:off x="10698014" y="5000180"/>
            <a:ext cx="851005" cy="2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291814" y="2772194"/>
            <a:ext cx="6771784" cy="4495330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7" rIns="91430" bIns="45717" rtlCol="0" anchor="ctr"/>
          <a:lstStyle/>
          <a:p>
            <a:pPr algn="ctr"/>
            <a:endParaRPr lang="en-US" sz="4000">
              <a:solidFill>
                <a:srgbClr val="FF0000"/>
              </a:solidFill>
              <a:latin typeface="TradeGothic"/>
              <a:cs typeface="TradeGothic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916278" y="5000179"/>
            <a:ext cx="528400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>
            <a:spLocks noChangeAspect="1"/>
          </p:cNvSpPr>
          <p:nvPr/>
        </p:nvSpPr>
        <p:spPr>
          <a:xfrm>
            <a:off x="4444678" y="4594740"/>
            <a:ext cx="885088" cy="810885"/>
          </a:xfrm>
          <a:prstGeom prst="rect">
            <a:avLst/>
          </a:prstGeom>
          <a:solidFill>
            <a:srgbClr val="F2F2F2"/>
          </a:solidFill>
          <a:ln w="12700" cmpd="sng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radeGothic"/>
                <a:cs typeface="TradeGothic"/>
              </a:rPr>
              <a:t>Gain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329767" y="5000179"/>
            <a:ext cx="461782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214675" y="329566"/>
            <a:ext cx="13167360" cy="1371600"/>
          </a:xfrm>
        </p:spPr>
        <p:txBody>
          <a:bodyPr>
            <a:normAutofit/>
          </a:bodyPr>
          <a:lstStyle/>
          <a:p>
            <a:pPr algn="l"/>
            <a:r>
              <a:rPr lang="en-US" sz="5800" dirty="0">
                <a:solidFill>
                  <a:srgbClr val="4F81BD"/>
                </a:solidFill>
              </a:rPr>
              <a:t>HETEROGENEOUS </a:t>
            </a:r>
            <a:r>
              <a:rPr lang="en-US" sz="5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SENSOR DESIGN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40787" y="2212652"/>
            <a:ext cx="5344333" cy="535525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91430" tIns="45717" rIns="91430" bIns="45717" rtlCol="0">
            <a:spAutoFit/>
          </a:bodyPr>
          <a:lstStyle/>
          <a:p>
            <a:pPr algn="ctr"/>
            <a:r>
              <a:rPr lang="en-US" sz="2900" dirty="0">
                <a:solidFill>
                  <a:srgbClr val="FF0000"/>
                </a:solidFill>
                <a:latin typeface="TradeGothic"/>
                <a:cs typeface="TradeGothic"/>
              </a:rPr>
              <a:t>Analog Signal Chain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10877" y="1758310"/>
            <a:ext cx="3404154" cy="535525"/>
          </a:xfrm>
          <a:prstGeom prst="rect">
            <a:avLst/>
          </a:prstGeom>
          <a:noFill/>
          <a:ln w="12700" cmpd="sng">
            <a:noFill/>
          </a:ln>
        </p:spPr>
        <p:txBody>
          <a:bodyPr wrap="square" lIns="91430" tIns="45717" rIns="91430" bIns="45717" rtlCol="0">
            <a:spAutoFit/>
          </a:bodyPr>
          <a:lstStyle/>
          <a:p>
            <a:pPr algn="ctr"/>
            <a:r>
              <a:rPr lang="en-US" sz="2900" dirty="0">
                <a:solidFill>
                  <a:srgbClr val="FF0000"/>
                </a:solidFill>
                <a:latin typeface="TradeGothic"/>
                <a:cs typeface="TradeGothic"/>
              </a:rPr>
              <a:t>Heterogeneous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31</a:t>
            </a:fld>
            <a:r>
              <a:rPr lang="en-US" smtClean="0"/>
              <a:t> of 38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0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r>
              <a:rPr lang="en-US" dirty="0" smtClean="0">
                <a:solidFill>
                  <a:schemeClr val="accent2"/>
                </a:solidFill>
              </a:rPr>
              <a:t>α</a:t>
            </a:r>
            <a:r>
              <a:rPr lang="en-US" dirty="0" smtClean="0"/>
              <a:t> QUALITY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31525" y="2295134"/>
            <a:ext cx="5928435" cy="4281517"/>
            <a:chOff x="731520" y="2620029"/>
            <a:chExt cx="5928433" cy="4281516"/>
          </a:xfrm>
        </p:grpSpPr>
        <p:sp>
          <p:nvSpPr>
            <p:cNvPr id="4" name="Rectangle 3"/>
            <p:cNvSpPr/>
            <p:nvPr/>
          </p:nvSpPr>
          <p:spPr>
            <a:xfrm>
              <a:off x="731520" y="2620029"/>
              <a:ext cx="5869327" cy="428151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radeGothic"/>
                <a:cs typeface="TradeGothic"/>
              </a:endParaRPr>
            </a:p>
          </p:txBody>
        </p:sp>
        <p:pic>
          <p:nvPicPr>
            <p:cNvPr id="56" name="Picture 55" descr="prop_FP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067" y="3397325"/>
              <a:ext cx="4947869" cy="3418093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58" name="TextBox 57"/>
            <p:cNvSpPr txBox="1"/>
            <p:nvPr/>
          </p:nvSpPr>
          <p:spPr>
            <a:xfrm>
              <a:off x="5526309" y="3882866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radeGothic"/>
                  <a:cs typeface="TradeGothic"/>
                </a:rPr>
                <a:t>Default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26309" y="4376817"/>
              <a:ext cx="1133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radeGothic"/>
                  <a:cs typeface="TradeGothic"/>
                </a:rPr>
                <a:t>Clock select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526311" y="4924339"/>
              <a:ext cx="8258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radeGothic"/>
                  <a:cs typeface="TradeGothic"/>
                </a:rPr>
                <a:t>Standby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526311" y="5556464"/>
              <a:ext cx="998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radeGothic"/>
                  <a:cs typeface="TradeGothic"/>
                </a:rPr>
                <a:t>HW Fix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27798" y="2620029"/>
              <a:ext cx="3121366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TradeGothic"/>
                  <a:cs typeface="TradeGothic"/>
                </a:rPr>
                <a:t>Power vs. </a:t>
              </a:r>
              <a:r>
                <a:rPr lang="en-US" dirty="0" err="1" smtClean="0">
                  <a:latin typeface="TradeGothic"/>
                  <a:cs typeface="TradeGothic"/>
                </a:rPr>
                <a:t>Framerate</a:t>
              </a:r>
              <a:r>
                <a:rPr lang="en-US" dirty="0" smtClean="0">
                  <a:latin typeface="TradeGothic"/>
                  <a:cs typeface="TradeGothic"/>
                </a:rPr>
                <a:t> </a:t>
              </a:r>
            </a:p>
            <a:p>
              <a:pPr algn="ctr"/>
              <a:r>
                <a:rPr lang="en-US" dirty="0" smtClean="0">
                  <a:latin typeface="TradeGothic"/>
                  <a:cs typeface="TradeGothic"/>
                </a:rPr>
                <a:t>(at 0.1 MP)</a:t>
              </a:r>
              <a:endParaRPr lang="en-US" dirty="0">
                <a:latin typeface="TradeGothic"/>
                <a:cs typeface="TradeGothic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913017" y="2295134"/>
            <a:ext cx="6121354" cy="4281517"/>
            <a:chOff x="7913010" y="2620029"/>
            <a:chExt cx="6121353" cy="4281516"/>
          </a:xfrm>
        </p:grpSpPr>
        <p:sp>
          <p:nvSpPr>
            <p:cNvPr id="15" name="Rectangle 14"/>
            <p:cNvSpPr/>
            <p:nvPr/>
          </p:nvSpPr>
          <p:spPr>
            <a:xfrm>
              <a:off x="7913010" y="2620029"/>
              <a:ext cx="6121353" cy="428151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radeGothic"/>
                <a:cs typeface="TradeGothic"/>
              </a:endParaRPr>
            </a:p>
          </p:txBody>
        </p:sp>
        <p:pic>
          <p:nvPicPr>
            <p:cNvPr id="63" name="Picture 62" descr="prop_Npixels2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51894" y="3397325"/>
              <a:ext cx="5023532" cy="350422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9185594" y="2620029"/>
              <a:ext cx="319415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TradeGothic"/>
                  <a:cs typeface="TradeGothic"/>
                </a:rPr>
                <a:t>Power vs. Resolution</a:t>
              </a:r>
            </a:p>
            <a:p>
              <a:pPr algn="ctr"/>
              <a:r>
                <a:rPr lang="en-US" dirty="0">
                  <a:latin typeface="TradeGothic"/>
                  <a:cs typeface="TradeGothic"/>
                </a:rPr>
                <a:t>(</a:t>
              </a:r>
              <a:r>
                <a:rPr lang="en-US" dirty="0" smtClean="0">
                  <a:latin typeface="TradeGothic"/>
                  <a:cs typeface="TradeGothic"/>
                </a:rPr>
                <a:t>at 5 FPS)</a:t>
              </a:r>
              <a:endParaRPr lang="en-US" dirty="0">
                <a:latin typeface="TradeGothic"/>
                <a:cs typeface="TradeGothic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900718" y="3912402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radeGothic"/>
                  <a:cs typeface="TradeGothic"/>
                </a:rPr>
                <a:t>Default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900718" y="4184835"/>
              <a:ext cx="1133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radeGothic"/>
                  <a:cs typeface="TradeGothic"/>
                </a:rPr>
                <a:t>Clock select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900719" y="4761893"/>
              <a:ext cx="8258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radeGothic"/>
                  <a:cs typeface="TradeGothic"/>
                </a:rPr>
                <a:t>Standby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885951" y="5098657"/>
              <a:ext cx="998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radeGothic"/>
                  <a:cs typeface="TradeGothic"/>
                </a:rPr>
                <a:t>HW Fix </a:t>
              </a:r>
            </a:p>
          </p:txBody>
        </p:sp>
      </p:grp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5120" y="7627626"/>
            <a:ext cx="3413760" cy="438150"/>
          </a:xfrm>
        </p:spPr>
        <p:txBody>
          <a:bodyPr/>
          <a:lstStyle/>
          <a:p>
            <a:fld id="{D46BED30-FF52-B341-A398-5D89FE757697}" type="slidenum">
              <a:rPr lang="en-US" smtClean="0"/>
              <a:t>32</a:t>
            </a:fld>
            <a:r>
              <a:rPr lang="en-US" smtClean="0"/>
              <a:t> of 36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4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713539"/>
            <a:ext cx="1316736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ENERGY-EFFICIENT</a:t>
            </a:r>
            <a:br>
              <a:rPr lang="en-US" dirty="0" smtClean="0"/>
            </a:br>
            <a:r>
              <a:rPr lang="en-US" dirty="0" smtClean="0"/>
              <a:t>IMAGE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115" y="3282398"/>
            <a:ext cx="8022170" cy="342680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50000"/>
              </a:lnSpc>
              <a:buNone/>
            </a:pPr>
            <a:r>
              <a:rPr lang="en-US" dirty="0" smtClean="0"/>
              <a:t>Image Sensor Characterization</a:t>
            </a:r>
          </a:p>
          <a:p>
            <a:pPr marL="653013" lvl="1" indent="0" algn="ctr">
              <a:lnSpc>
                <a:spcPct val="50000"/>
              </a:lnSpc>
              <a:buNone/>
            </a:pPr>
            <a:endParaRPr lang="en-US" dirty="0" smtClean="0"/>
          </a:p>
          <a:p>
            <a:pPr marL="653013" lvl="1" indent="0" algn="ctr">
              <a:lnSpc>
                <a:spcPct val="50000"/>
              </a:lnSpc>
              <a:buNone/>
            </a:pPr>
            <a:endParaRPr lang="en-US" b="1" dirty="0" smtClean="0">
              <a:solidFill>
                <a:schemeClr val="accent4"/>
              </a:solidFill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en-US" dirty="0" smtClean="0">
                <a:solidFill>
                  <a:srgbClr val="000000"/>
                </a:solidFill>
              </a:rPr>
              <a:t>Energy Reduction Techniques  </a:t>
            </a:r>
          </a:p>
          <a:p>
            <a:pPr marL="0" indent="0" algn="ctr">
              <a:lnSpc>
                <a:spcPct val="50000"/>
              </a:lnSpc>
              <a:buNone/>
            </a:pPr>
            <a:endParaRPr lang="en-US" dirty="0" smtClean="0"/>
          </a:p>
          <a:p>
            <a:pPr marL="0" indent="0" algn="ctr">
              <a:lnSpc>
                <a:spcPct val="50000"/>
              </a:lnSpc>
              <a:buNone/>
            </a:pPr>
            <a:endParaRPr lang="en-US" dirty="0" smtClean="0"/>
          </a:p>
          <a:p>
            <a:pPr marL="0" indent="0" algn="ctr">
              <a:lnSpc>
                <a:spcPct val="50000"/>
              </a:lnSpc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Energy vs. Vision Performance</a:t>
            </a:r>
            <a:endParaRPr lang="en-US" b="1" dirty="0">
              <a:solidFill>
                <a:schemeClr val="accent4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14258" y="4164672"/>
            <a:ext cx="47338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014258" y="5488082"/>
            <a:ext cx="47338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33</a:t>
            </a:fld>
            <a:r>
              <a:rPr lang="en-US" smtClean="0"/>
              <a:t> of 38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0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75600"/>
            <a:ext cx="13167360" cy="1780336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ENERGY </a:t>
            </a:r>
            <a:r>
              <a:rPr lang="en-US" sz="4000" dirty="0">
                <a:solidFill>
                  <a:schemeClr val="tx1"/>
                </a:solidFill>
              </a:rPr>
              <a:t>vs.</a:t>
            </a:r>
            <a:r>
              <a:rPr lang="en-US" sz="4000" dirty="0"/>
              <a:t> </a:t>
            </a:r>
            <a:r>
              <a:rPr lang="en-US" sz="5000" dirty="0">
                <a:solidFill>
                  <a:srgbClr val="7F7F7F"/>
                </a:solidFill>
              </a:rPr>
              <a:t>VISION: </a:t>
            </a:r>
            <a:r>
              <a:rPr lang="en-US" sz="5000" dirty="0">
                <a:solidFill>
                  <a:srgbClr val="4F81BD"/>
                </a:solidFill>
              </a:rPr>
              <a:t>VISION TASK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32" y="2758564"/>
            <a:ext cx="2375653" cy="1865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575" y="2758564"/>
            <a:ext cx="2371733" cy="1865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2790" y="5211594"/>
            <a:ext cx="2502160" cy="1969717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7048399" y="4752380"/>
            <a:ext cx="518918" cy="31117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0" tIns="45717" rIns="91430" bIns="45717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71872" y="2028194"/>
            <a:ext cx="3887885" cy="535525"/>
          </a:xfrm>
          <a:prstGeom prst="rect">
            <a:avLst/>
          </a:prstGeom>
        </p:spPr>
        <p:txBody>
          <a:bodyPr wrap="none" lIns="91430" tIns="45717" rIns="91430" bIns="45717">
            <a:spAutoFit/>
          </a:bodyPr>
          <a:lstStyle/>
          <a:p>
            <a:r>
              <a:rPr lang="en-US" sz="2900" b="1" dirty="0">
                <a:solidFill>
                  <a:srgbClr val="008000"/>
                </a:solidFill>
                <a:latin typeface="Corbel"/>
                <a:cs typeface="Corbel"/>
              </a:rPr>
              <a:t>IMAGE REGISTRATION</a:t>
            </a:r>
            <a:endParaRPr lang="en-US" b="1">
              <a:solidFill>
                <a:srgbClr val="008000"/>
              </a:solidFill>
              <a:latin typeface="Corbel"/>
              <a:cs typeface="Corbel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5120" y="7627626"/>
            <a:ext cx="3413760" cy="438150"/>
          </a:xfrm>
        </p:spPr>
        <p:txBody>
          <a:bodyPr/>
          <a:lstStyle/>
          <a:p>
            <a:fld id="{D46BED30-FF52-B341-A398-5D89FE757697}" type="slidenum">
              <a:rPr lang="en-US" smtClean="0"/>
              <a:t>34</a:t>
            </a:fld>
            <a:r>
              <a:rPr lang="en-US" smtClean="0"/>
              <a:t> of 36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7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75600"/>
            <a:ext cx="13167360" cy="1780336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ENERGY </a:t>
            </a:r>
            <a:r>
              <a:rPr lang="en-US" sz="4000" dirty="0">
                <a:solidFill>
                  <a:schemeClr val="tx1"/>
                </a:solidFill>
              </a:rPr>
              <a:t>vs.</a:t>
            </a:r>
            <a:r>
              <a:rPr lang="en-US" sz="4000" dirty="0"/>
              <a:t> </a:t>
            </a:r>
            <a:r>
              <a:rPr lang="en-US" sz="5000" dirty="0">
                <a:solidFill>
                  <a:srgbClr val="7F7F7F"/>
                </a:solidFill>
              </a:rPr>
              <a:t>VISION: </a:t>
            </a:r>
            <a:r>
              <a:rPr lang="en-US" sz="5000" dirty="0">
                <a:solidFill>
                  <a:srgbClr val="4F81BD"/>
                </a:solidFill>
              </a:rPr>
              <a:t>PERFORMANCE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226727"/>
              </p:ext>
            </p:extLst>
          </p:nvPr>
        </p:nvGraphicFramePr>
        <p:xfrm>
          <a:off x="1370244" y="1520026"/>
          <a:ext cx="11552741" cy="466053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758454"/>
                <a:gridCol w="2553621"/>
                <a:gridCol w="2895013"/>
                <a:gridCol w="3345653"/>
              </a:tblGrid>
              <a:tr h="9979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radeGothic"/>
                          <a:cs typeface="TradeGothic"/>
                        </a:rPr>
                        <a:t> </a:t>
                      </a:r>
                      <a:endParaRPr lang="en-US" sz="1800" dirty="0">
                        <a:effectLst/>
                        <a:latin typeface="TradeGothic"/>
                        <a:ea typeface="Calibri" panose="020F0502020204030204" pitchFamily="34" charset="0"/>
                        <a:cs typeface="TradeGothic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radeGothic"/>
                          <a:cs typeface="TradeGothic"/>
                        </a:rPr>
                        <a:t>Image Registration </a:t>
                      </a:r>
                      <a:r>
                        <a:rPr lang="en-US" sz="2100" dirty="0" smtClean="0">
                          <a:effectLst/>
                          <a:latin typeface="TradeGothic"/>
                          <a:cs typeface="TradeGothic"/>
                        </a:rPr>
                        <a:t>Success</a:t>
                      </a:r>
                      <a:endParaRPr lang="en-US" sz="2100" dirty="0" smtClean="0">
                        <a:solidFill>
                          <a:schemeClr val="tx1"/>
                        </a:solidFill>
                        <a:effectLst/>
                        <a:latin typeface="TradeGothic"/>
                        <a:cs typeface="TradeGothic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 smtClean="0">
                          <a:effectLst/>
                          <a:latin typeface="TradeGothic"/>
                          <a:cs typeface="TradeGothic"/>
                        </a:rPr>
                        <a:t>Power Reduction with software assist</a:t>
                      </a:r>
                      <a:endParaRPr lang="en-US" sz="2100" b="1" kern="1200" dirty="0">
                        <a:solidFill>
                          <a:schemeClr val="tx1"/>
                        </a:solidFill>
                        <a:effectLst/>
                        <a:latin typeface="TradeGothic"/>
                        <a:ea typeface="+mn-ea"/>
                        <a:cs typeface="TradeGothic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kern="1200" dirty="0" smtClean="0">
                          <a:effectLst/>
                          <a:latin typeface="TradeGothic"/>
                          <a:cs typeface="TradeGothic"/>
                        </a:rPr>
                        <a:t>Estimated</a:t>
                      </a:r>
                      <a:r>
                        <a:rPr lang="en-US" sz="2100" kern="1200" baseline="0" dirty="0" smtClean="0">
                          <a:effectLst/>
                          <a:latin typeface="TradeGothic"/>
                          <a:cs typeface="TradeGothic"/>
                        </a:rPr>
                        <a:t> </a:t>
                      </a:r>
                      <a:r>
                        <a:rPr lang="en-US" sz="2100" kern="1200" dirty="0" smtClean="0">
                          <a:effectLst/>
                          <a:latin typeface="TradeGothic"/>
                          <a:cs typeface="TradeGothic"/>
                        </a:rPr>
                        <a:t>Power </a:t>
                      </a:r>
                      <a:r>
                        <a:rPr lang="en-US" sz="2100" kern="1200" dirty="0">
                          <a:effectLst/>
                          <a:latin typeface="TradeGothic"/>
                          <a:cs typeface="TradeGothic"/>
                        </a:rPr>
                        <a:t>Reduction with hardware assist</a:t>
                      </a:r>
                      <a:endParaRPr lang="en-US" sz="2100" b="1" kern="1200" dirty="0">
                        <a:solidFill>
                          <a:schemeClr val="tx1"/>
                        </a:solidFill>
                        <a:effectLst/>
                        <a:latin typeface="TradeGothic"/>
                        <a:ea typeface="+mn-ea"/>
                        <a:cs typeface="TradeGothic"/>
                      </a:endParaRPr>
                    </a:p>
                  </a:txBody>
                  <a:tcPr marL="68581" marR="68581" marT="0" marB="0" anchor="ctr"/>
                </a:tc>
              </a:tr>
              <a:tr h="917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radeGothic"/>
                          <a:cs typeface="TradeGothic"/>
                        </a:rPr>
                        <a:t>Full VGA Resolution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>
                          <a:effectLst/>
                          <a:latin typeface="TradeGothic"/>
                          <a:cs typeface="TradeGothic"/>
                        </a:rPr>
                        <a:t>0.1</a:t>
                      </a:r>
                      <a:r>
                        <a:rPr lang="en-US" sz="1800" i="1" baseline="0">
                          <a:effectLst/>
                          <a:latin typeface="TradeGothic"/>
                          <a:cs typeface="TradeGothic"/>
                        </a:rPr>
                        <a:t> MP, 30 FPS</a:t>
                      </a:r>
                      <a:endParaRPr lang="en-US" sz="1800" i="1">
                        <a:solidFill>
                          <a:schemeClr val="tx1"/>
                        </a:solidFill>
                        <a:effectLst/>
                        <a:latin typeface="TradeGothic"/>
                        <a:ea typeface="Calibri" panose="020F0502020204030204" pitchFamily="34" charset="0"/>
                        <a:cs typeface="TradeGothic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  <a:latin typeface="TradeGothic"/>
                          <a:cs typeface="TradeGothic"/>
                        </a:rPr>
                        <a:t>99.9%</a:t>
                      </a:r>
                      <a:endParaRPr lang="en-US" sz="2900" dirty="0">
                        <a:effectLst/>
                        <a:latin typeface="TradeGothic"/>
                        <a:ea typeface="Calibri" panose="020F0502020204030204" pitchFamily="34" charset="0"/>
                        <a:cs typeface="TradeGothic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  <a:latin typeface="TradeGothic"/>
                          <a:cs typeface="TradeGothic"/>
                        </a:rPr>
                        <a:t>51%</a:t>
                      </a:r>
                      <a:endParaRPr lang="en-US" sz="2900" b="1">
                        <a:solidFill>
                          <a:srgbClr val="008000"/>
                        </a:solidFill>
                        <a:effectLst/>
                        <a:latin typeface="TradeGothic"/>
                        <a:ea typeface="Calibri" panose="020F0502020204030204" pitchFamily="34" charset="0"/>
                        <a:cs typeface="TradeGothic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  <a:latin typeface="TradeGothic"/>
                          <a:cs typeface="TradeGothic"/>
                        </a:rPr>
                        <a:t>84%</a:t>
                      </a:r>
                      <a:endParaRPr lang="en-US" sz="2900">
                        <a:effectLst/>
                        <a:latin typeface="TradeGothic"/>
                        <a:ea typeface="Calibri" panose="020F0502020204030204" pitchFamily="34" charset="0"/>
                        <a:cs typeface="TradeGothic"/>
                      </a:endParaRPr>
                    </a:p>
                  </a:txBody>
                  <a:tcPr marL="68581" marR="68581" marT="0" marB="0" anchor="ctr"/>
                </a:tc>
              </a:tr>
              <a:tr h="8805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radeGothic"/>
                          <a:cs typeface="TradeGothic"/>
                        </a:rPr>
                        <a:t>Frame Rate Reduction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radeGothic"/>
                          <a:cs typeface="TradeGothic"/>
                        </a:rPr>
                        <a:t>0.1 MP, 3 FPS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adeGothic"/>
                        <a:cs typeface="TradeGothic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dirty="0">
                          <a:solidFill>
                            <a:srgbClr val="FF0000"/>
                          </a:solidFill>
                          <a:effectLst/>
                          <a:latin typeface="TradeGothic"/>
                          <a:cs typeface="TradeGothic"/>
                        </a:rPr>
                        <a:t>95.7%</a:t>
                      </a:r>
                      <a:endParaRPr lang="en-US" sz="2900" b="1" dirty="0">
                        <a:solidFill>
                          <a:srgbClr val="FF0000"/>
                        </a:solidFill>
                        <a:effectLst/>
                        <a:latin typeface="TradeGothic"/>
                        <a:ea typeface="Calibri" panose="020F0502020204030204" pitchFamily="34" charset="0"/>
                        <a:cs typeface="TradeGothic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solidFill>
                            <a:srgbClr val="FF0000"/>
                          </a:solidFill>
                          <a:effectLst/>
                          <a:latin typeface="TradeGothic"/>
                          <a:cs typeface="TradeGothic"/>
                        </a:rPr>
                        <a:t>95%</a:t>
                      </a:r>
                      <a:endParaRPr lang="en-US" sz="2900" b="1" dirty="0">
                        <a:solidFill>
                          <a:srgbClr val="FF0000"/>
                        </a:solidFill>
                        <a:effectLst/>
                        <a:latin typeface="TradeGothic"/>
                        <a:ea typeface="Calibri" panose="020F0502020204030204" pitchFamily="34" charset="0"/>
                        <a:cs typeface="TradeGothic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solidFill>
                            <a:schemeClr val="tx1"/>
                          </a:solidFill>
                          <a:effectLst/>
                          <a:latin typeface="TradeGothic"/>
                          <a:cs typeface="TradeGothic"/>
                        </a:rPr>
                        <a:t>98%</a:t>
                      </a:r>
                      <a:endParaRPr lang="en-US" sz="2900" b="0" dirty="0">
                        <a:solidFill>
                          <a:schemeClr val="tx1"/>
                        </a:solidFill>
                        <a:effectLst/>
                        <a:latin typeface="TradeGothic"/>
                        <a:ea typeface="Calibri" panose="020F0502020204030204" pitchFamily="34" charset="0"/>
                        <a:cs typeface="TradeGothic"/>
                      </a:endParaRPr>
                    </a:p>
                  </a:txBody>
                  <a:tcPr marL="68581" marR="68581" marT="0" marB="0" anchor="ctr"/>
                </a:tc>
              </a:tr>
              <a:tr h="917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radeGothic"/>
                          <a:cs typeface="TradeGothic"/>
                        </a:rPr>
                        <a:t>30% </a:t>
                      </a:r>
                      <a:r>
                        <a:rPr lang="en-US" sz="1800" b="0" dirty="0" smtClean="0">
                          <a:effectLst/>
                          <a:latin typeface="TradeGothic"/>
                          <a:cs typeface="TradeGothic"/>
                        </a:rPr>
                        <a:t>Window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radeGothic"/>
                          <a:cs typeface="TradeGothic"/>
                        </a:rPr>
                        <a:t>0.06</a:t>
                      </a:r>
                      <a:r>
                        <a:rPr lang="en-US" sz="1800" baseline="0" dirty="0" smtClean="0">
                          <a:effectLst/>
                          <a:latin typeface="TradeGothic"/>
                          <a:cs typeface="TradeGothic"/>
                        </a:rPr>
                        <a:t> MP, 30 FPS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adeGothic"/>
                        <a:ea typeface="Calibri" panose="020F0502020204030204" pitchFamily="34" charset="0"/>
                        <a:cs typeface="TradeGothic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  <a:latin typeface="TradeGothic"/>
                          <a:cs typeface="TradeGothic"/>
                        </a:rPr>
                        <a:t>96.5%</a:t>
                      </a:r>
                      <a:endParaRPr lang="en-US" sz="2900">
                        <a:effectLst/>
                        <a:latin typeface="TradeGothic"/>
                        <a:ea typeface="Calibri" panose="020F0502020204030204" pitchFamily="34" charset="0"/>
                        <a:cs typeface="TradeGothic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  <a:latin typeface="TradeGothic"/>
                          <a:cs typeface="TradeGothic"/>
                        </a:rPr>
                        <a:t>63%</a:t>
                      </a:r>
                      <a:endParaRPr lang="en-US" sz="2900" dirty="0">
                        <a:effectLst/>
                        <a:latin typeface="TradeGothic"/>
                        <a:ea typeface="Calibri" panose="020F0502020204030204" pitchFamily="34" charset="0"/>
                        <a:cs typeface="TradeGothic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  <a:latin typeface="TradeGothic"/>
                          <a:cs typeface="TradeGothic"/>
                        </a:rPr>
                        <a:t>91%</a:t>
                      </a:r>
                      <a:endParaRPr lang="en-US" sz="2900">
                        <a:effectLst/>
                        <a:latin typeface="TradeGothic"/>
                        <a:ea typeface="Calibri" panose="020F0502020204030204" pitchFamily="34" charset="0"/>
                        <a:cs typeface="TradeGothic"/>
                      </a:endParaRPr>
                    </a:p>
                  </a:txBody>
                  <a:tcPr marL="68581" marR="68581" marT="0" marB="0" anchor="ctr"/>
                </a:tc>
              </a:tr>
              <a:tr h="9175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radeGothic"/>
                          <a:cs typeface="TradeGothic"/>
                        </a:rPr>
                        <a:t>Subsampled by </a:t>
                      </a:r>
                      <a:r>
                        <a:rPr lang="en-US" sz="1800" b="0" dirty="0" smtClean="0">
                          <a:effectLst/>
                          <a:latin typeface="TradeGothic"/>
                          <a:cs typeface="TradeGothic"/>
                        </a:rPr>
                        <a:t>2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radeGothic"/>
                          <a:cs typeface="TradeGothic"/>
                        </a:rPr>
                        <a:t>0.3 MP, 30 FPS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radeGothic"/>
                        <a:ea typeface="Calibri" panose="020F0502020204030204" pitchFamily="34" charset="0"/>
                        <a:cs typeface="TradeGothic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  <a:latin typeface="TradeGothic"/>
                          <a:cs typeface="TradeGothic"/>
                        </a:rPr>
                        <a:t>91.8%</a:t>
                      </a:r>
                      <a:endParaRPr lang="en-US" sz="2900">
                        <a:effectLst/>
                        <a:latin typeface="TradeGothic"/>
                        <a:ea typeface="Calibri" panose="020F0502020204030204" pitchFamily="34" charset="0"/>
                        <a:cs typeface="TradeGothic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  <a:latin typeface="TradeGothic"/>
                          <a:cs typeface="TradeGothic"/>
                        </a:rPr>
                        <a:t>71%</a:t>
                      </a:r>
                      <a:endParaRPr lang="en-US" sz="2900" dirty="0">
                        <a:effectLst/>
                        <a:latin typeface="TradeGothic"/>
                        <a:ea typeface="Calibri" panose="020F0502020204030204" pitchFamily="34" charset="0"/>
                        <a:cs typeface="TradeGothic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  <a:latin typeface="TradeGothic"/>
                          <a:cs typeface="TradeGothic"/>
                        </a:rPr>
                        <a:t>94%</a:t>
                      </a:r>
                      <a:endParaRPr lang="en-US" sz="2900" dirty="0">
                        <a:effectLst/>
                        <a:latin typeface="TradeGothic"/>
                        <a:ea typeface="Calibri" panose="020F0502020204030204" pitchFamily="34" charset="0"/>
                        <a:cs typeface="TradeGothic"/>
                      </a:endParaRPr>
                    </a:p>
                  </a:txBody>
                  <a:tcPr marL="68581" marR="68581" marT="0" marB="0" anchor="ctr"/>
                </a:tc>
              </a:tr>
            </a:tbl>
          </a:graphicData>
        </a:graphic>
      </p:graphicFrame>
      <p:grpSp>
        <p:nvGrpSpPr>
          <p:cNvPr id="96" name="Group 95"/>
          <p:cNvGrpSpPr/>
          <p:nvPr/>
        </p:nvGrpSpPr>
        <p:grpSpPr>
          <a:xfrm>
            <a:off x="355055" y="6400299"/>
            <a:ext cx="3274990" cy="1599270"/>
            <a:chOff x="355050" y="6400296"/>
            <a:chExt cx="3274991" cy="1599270"/>
          </a:xfrm>
        </p:grpSpPr>
        <p:sp>
          <p:nvSpPr>
            <p:cNvPr id="93" name="Rectangle 92"/>
            <p:cNvSpPr/>
            <p:nvPr/>
          </p:nvSpPr>
          <p:spPr>
            <a:xfrm>
              <a:off x="355050" y="6400296"/>
              <a:ext cx="3274991" cy="15992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168475" y="7292848"/>
              <a:ext cx="164814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008000"/>
                  </a:solidFill>
                  <a:latin typeface="TradeGothic"/>
                  <a:cs typeface="TradeGothic"/>
                </a:rPr>
                <a:t>185 mW 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10744" y="6400296"/>
              <a:ext cx="2363599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TradeGothic"/>
                  <a:cs typeface="TradeGothic"/>
                </a:rPr>
                <a:t>Typical</a:t>
              </a:r>
              <a:br>
                <a:rPr lang="en-US" i="1" dirty="0">
                  <a:latin typeface="TradeGothic"/>
                  <a:cs typeface="TradeGothic"/>
                </a:rPr>
              </a:br>
              <a:r>
                <a:rPr lang="en-US" i="1" dirty="0">
                  <a:latin typeface="TradeGothic"/>
                  <a:cs typeface="TradeGothic"/>
                </a:rPr>
                <a:t>Average Power</a:t>
              </a:r>
              <a:endParaRPr lang="en-US" i="1" dirty="0" smtClean="0">
                <a:latin typeface="TradeGothic"/>
                <a:cs typeface="TradeGothic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742047" y="6397301"/>
            <a:ext cx="3274990" cy="1599270"/>
            <a:chOff x="4581306" y="6403295"/>
            <a:chExt cx="3274991" cy="1599270"/>
          </a:xfrm>
        </p:grpSpPr>
        <p:sp>
          <p:nvSpPr>
            <p:cNvPr id="91" name="Rectangle 90"/>
            <p:cNvSpPr/>
            <p:nvPr/>
          </p:nvSpPr>
          <p:spPr>
            <a:xfrm>
              <a:off x="4581306" y="6403295"/>
              <a:ext cx="3274991" cy="15992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512263" y="7292848"/>
              <a:ext cx="141307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008000"/>
                  </a:solidFill>
                  <a:latin typeface="TradeGothic"/>
                  <a:cs typeface="TradeGothic"/>
                </a:rPr>
                <a:t>10 mW 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740587" y="6403295"/>
              <a:ext cx="2956428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TradeGothic"/>
                  <a:cs typeface="TradeGothic"/>
                </a:rPr>
                <a:t>With</a:t>
              </a:r>
              <a:r>
                <a:rPr lang="en-US" i="1" dirty="0" smtClean="0">
                  <a:latin typeface="TradeGothic"/>
                  <a:cs typeface="TradeGothic"/>
                </a:rPr>
                <a:t> aggr. standby</a:t>
              </a:r>
            </a:p>
            <a:p>
              <a:pPr algn="ctr"/>
              <a:r>
                <a:rPr lang="en-US" i="1" dirty="0">
                  <a:latin typeface="TradeGothic"/>
                  <a:cs typeface="TradeGothic"/>
                </a:rPr>
                <a:t>&amp; optimal clock </a:t>
              </a:r>
              <a:endParaRPr lang="en-US" i="1" dirty="0" smtClean="0">
                <a:latin typeface="TradeGothic"/>
                <a:cs typeface="TradeGothic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0940623" y="6397298"/>
            <a:ext cx="3274990" cy="1602269"/>
            <a:chOff x="9079403" y="6400296"/>
            <a:chExt cx="3274991" cy="1602269"/>
          </a:xfrm>
        </p:grpSpPr>
        <p:sp>
          <p:nvSpPr>
            <p:cNvPr id="92" name="Rectangle 91"/>
            <p:cNvSpPr/>
            <p:nvPr/>
          </p:nvSpPr>
          <p:spPr>
            <a:xfrm>
              <a:off x="9079403" y="6403295"/>
              <a:ext cx="3274991" cy="15992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0127894" y="7295847"/>
              <a:ext cx="117801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008000"/>
                  </a:solidFill>
                  <a:latin typeface="TradeGothic"/>
                  <a:cs typeface="TradeGothic"/>
                </a:rPr>
                <a:t>3 mW 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9155162" y="6400296"/>
              <a:ext cx="3123474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>
                  <a:latin typeface="TradeGothic"/>
                  <a:cs typeface="TradeGothic"/>
                </a:rPr>
                <a:t>With</a:t>
              </a:r>
              <a:r>
                <a:rPr lang="en-US" i="1" dirty="0" smtClean="0">
                  <a:latin typeface="TradeGothic"/>
                  <a:cs typeface="TradeGothic"/>
                </a:rPr>
                <a:t> heterogeneous</a:t>
              </a:r>
              <a:br>
                <a:rPr lang="en-US" i="1" dirty="0" smtClean="0">
                  <a:latin typeface="TradeGothic"/>
                  <a:cs typeface="TradeGothic"/>
                </a:rPr>
              </a:br>
              <a:r>
                <a:rPr lang="en-US" i="1" dirty="0" smtClean="0">
                  <a:latin typeface="TradeGothic"/>
                  <a:cs typeface="TradeGothic"/>
                </a:rPr>
                <a:t>analog signal chain</a:t>
              </a:r>
            </a:p>
          </p:txBody>
        </p:sp>
      </p:grpSp>
      <p:sp>
        <p:nvSpPr>
          <p:cNvPr id="97" name="Right Arrow 96"/>
          <p:cNvSpPr/>
          <p:nvPr/>
        </p:nvSpPr>
        <p:spPr>
          <a:xfrm>
            <a:off x="4137683" y="7046834"/>
            <a:ext cx="1160736" cy="492034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7" rIns="91430" bIns="45717" rtlCol="0" anchor="ctr"/>
          <a:lstStyle/>
          <a:p>
            <a:pPr algn="ctr"/>
            <a:endParaRPr lang="en-US"/>
          </a:p>
        </p:txBody>
      </p:sp>
      <p:sp>
        <p:nvSpPr>
          <p:cNvPr id="98" name="Right Arrow 97"/>
          <p:cNvSpPr/>
          <p:nvPr/>
        </p:nvSpPr>
        <p:spPr>
          <a:xfrm>
            <a:off x="9438293" y="7027180"/>
            <a:ext cx="1160736" cy="492034"/>
          </a:xfrm>
          <a:prstGeom prst="rightArrow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7" rIns="91430" bIns="4571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8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 rot="20630604">
            <a:off x="4777897" y="837912"/>
            <a:ext cx="3304722" cy="3310240"/>
            <a:chOff x="8832760" y="815993"/>
            <a:chExt cx="3304722" cy="331023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8830001" y="818752"/>
              <a:ext cx="3310239" cy="330472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505615" y="1457831"/>
              <a:ext cx="1919935" cy="1877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900" dirty="0">
                  <a:latin typeface="TradeGothic"/>
                  <a:cs typeface="TradeGothic"/>
                </a:rPr>
                <a:t>Scalable</a:t>
              </a:r>
              <a:br>
                <a:rPr lang="en-US" sz="2900" dirty="0">
                  <a:latin typeface="TradeGothic"/>
                  <a:cs typeface="TradeGothic"/>
                </a:rPr>
              </a:br>
              <a:r>
                <a:rPr lang="en-US" sz="2900" dirty="0">
                  <a:latin typeface="TradeGothic"/>
                  <a:cs typeface="TradeGothic"/>
                </a:rPr>
                <a:t>Computer </a:t>
              </a:r>
            </a:p>
            <a:p>
              <a:pPr algn="r"/>
              <a:r>
                <a:rPr lang="en-US" sz="2900" dirty="0">
                  <a:latin typeface="TradeGothic"/>
                  <a:cs typeface="TradeGothic"/>
                </a:rPr>
                <a:t>Vision</a:t>
              </a:r>
            </a:p>
            <a:p>
              <a:pPr algn="r"/>
              <a:r>
                <a:rPr lang="en-US" sz="2900" dirty="0">
                  <a:latin typeface="TradeGothic"/>
                  <a:cs typeface="TradeGothic"/>
                </a:rPr>
                <a:t>Algorithms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 rot="519917">
            <a:off x="5185053" y="4466290"/>
            <a:ext cx="3304722" cy="3310240"/>
            <a:chOff x="8832760" y="815993"/>
            <a:chExt cx="3304722" cy="331023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8830001" y="818752"/>
              <a:ext cx="3310239" cy="330472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560125" y="1584439"/>
              <a:ext cx="1844158" cy="143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900" dirty="0">
                  <a:latin typeface="TradeGothic"/>
                  <a:cs typeface="TradeGothic"/>
                </a:rPr>
                <a:t>Integrated</a:t>
              </a:r>
            </a:p>
            <a:p>
              <a:pPr algn="r"/>
              <a:r>
                <a:rPr lang="en-US" sz="2900" dirty="0">
                  <a:latin typeface="TradeGothic"/>
                  <a:cs typeface="TradeGothic"/>
                </a:rPr>
                <a:t>Systems </a:t>
              </a:r>
            </a:p>
            <a:p>
              <a:pPr algn="r"/>
              <a:r>
                <a:rPr lang="en-US" sz="2900" dirty="0">
                  <a:latin typeface="TradeGothic"/>
                  <a:cs typeface="TradeGothic"/>
                </a:rPr>
                <a:t>Design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 rot="20881704">
            <a:off x="9411175" y="2559067"/>
            <a:ext cx="3304722" cy="3310240"/>
            <a:chOff x="8832760" y="815993"/>
            <a:chExt cx="3304722" cy="331023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8830001" y="818752"/>
              <a:ext cx="3310239" cy="3304722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37689" y="1631968"/>
              <a:ext cx="1775640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900" dirty="0">
                  <a:latin typeface="TradeGothic"/>
                  <a:cs typeface="TradeGothic"/>
                </a:rPr>
                <a:t>Developer</a:t>
              </a:r>
              <a:br>
                <a:rPr lang="en-US" sz="2900" dirty="0">
                  <a:latin typeface="TradeGothic"/>
                  <a:cs typeface="TradeGothic"/>
                </a:rPr>
              </a:br>
              <a:r>
                <a:rPr lang="en-US" sz="2900" dirty="0">
                  <a:latin typeface="TradeGothic"/>
                  <a:cs typeface="TradeGothic"/>
                </a:rPr>
                <a:t>Support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 rot="21080083">
            <a:off x="1026177" y="2635757"/>
            <a:ext cx="3304722" cy="3310240"/>
            <a:chOff x="8832760" y="815993"/>
            <a:chExt cx="3304722" cy="331023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8830001" y="818752"/>
              <a:ext cx="3310239" cy="330472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9276233" y="1493243"/>
              <a:ext cx="2151563" cy="1877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900" dirty="0">
                  <a:latin typeface="TradeGothic"/>
                  <a:cs typeface="TradeGothic"/>
                </a:rPr>
                <a:t>Energy</a:t>
              </a:r>
              <a:br>
                <a:rPr lang="en-US" sz="2900" dirty="0">
                  <a:latin typeface="TradeGothic"/>
                  <a:cs typeface="TradeGothic"/>
                </a:rPr>
              </a:br>
              <a:r>
                <a:rPr lang="en-US" sz="2900" dirty="0">
                  <a:latin typeface="TradeGothic"/>
                  <a:cs typeface="TradeGothic"/>
                </a:rPr>
                <a:t>Proportional </a:t>
              </a:r>
            </a:p>
            <a:p>
              <a:pPr algn="r"/>
              <a:r>
                <a:rPr lang="en-US" sz="2900" dirty="0">
                  <a:latin typeface="TradeGothic"/>
                  <a:cs typeface="TradeGothic"/>
                </a:rPr>
                <a:t>Image </a:t>
              </a:r>
            </a:p>
            <a:p>
              <a:pPr algn="r"/>
              <a:r>
                <a:rPr lang="en-US" sz="2900" dirty="0">
                  <a:latin typeface="TradeGothic"/>
                  <a:cs typeface="TradeGothic"/>
                </a:rPr>
                <a:t>Sensing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36</a:t>
            </a:fld>
            <a:r>
              <a:rPr lang="en-US" smtClean="0"/>
              <a:t> of 36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6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983979" y="753375"/>
            <a:ext cx="3310240" cy="3304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622088" y="3399761"/>
            <a:ext cx="3310240" cy="33047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5014013" y="3399757"/>
            <a:ext cx="3310240" cy="33047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622091" y="753375"/>
            <a:ext cx="3310240" cy="330472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8750" y="3174967"/>
            <a:ext cx="3901848" cy="1618898"/>
          </a:xfrm>
          <a:prstGeom prst="rect">
            <a:avLst/>
          </a:prstGeom>
          <a:noFill/>
          <a:effectLst>
            <a:glow rad="584200">
              <a:schemeClr val="bg1">
                <a:alpha val="75000"/>
              </a:schemeClr>
            </a:glow>
          </a:effectLst>
        </p:spPr>
        <p:txBody>
          <a:bodyPr wrap="none" lIns="91430" tIns="45717" rIns="91430" bIns="45717" rtlCol="0">
            <a:spAutoFit/>
          </a:bodyPr>
          <a:lstStyle/>
          <a:p>
            <a:pPr algn="ctr"/>
            <a:r>
              <a:rPr lang="en-US" sz="5000" b="1" dirty="0">
                <a:effectLst>
                  <a:glow rad="342900">
                    <a:schemeClr val="bg1">
                      <a:alpha val="75000"/>
                    </a:schemeClr>
                  </a:glow>
                </a:effectLst>
                <a:latin typeface="TradeGothic"/>
                <a:cs typeface="TradeGothic"/>
              </a:rPr>
              <a:t>Continuous </a:t>
            </a:r>
          </a:p>
          <a:p>
            <a:pPr algn="ctr"/>
            <a:r>
              <a:rPr lang="en-US" sz="5000" b="1" dirty="0">
                <a:effectLst>
                  <a:glow rad="342900">
                    <a:schemeClr val="bg1">
                      <a:alpha val="75000"/>
                    </a:schemeClr>
                  </a:glow>
                </a:effectLst>
                <a:latin typeface="TradeGothic"/>
                <a:cs typeface="TradeGothic"/>
              </a:rPr>
              <a:t>Mobile Vision</a:t>
            </a:r>
          </a:p>
        </p:txBody>
      </p:sp>
    </p:spTree>
    <p:extLst>
      <p:ext uri="{BB962C8B-B14F-4D97-AF65-F5344CB8AC3E}">
        <p14:creationId xmlns:p14="http://schemas.microsoft.com/office/powerpoint/2010/main" val="192724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824" y="402928"/>
            <a:ext cx="13880755" cy="173781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500" dirty="0">
                <a:solidFill>
                  <a:srgbClr val="4F81BD"/>
                </a:solidFill>
              </a:rPr>
              <a:t>ENERGY-PROPORTIONAL IMAGE  SENSING</a:t>
            </a:r>
            <a:r>
              <a:rPr lang="en-US" sz="1900" dirty="0">
                <a:solidFill>
                  <a:srgbClr val="4F81BD"/>
                </a:solidFill>
              </a:rPr>
              <a:t/>
            </a:r>
            <a:br>
              <a:rPr lang="en-US" sz="1900" dirty="0">
                <a:solidFill>
                  <a:srgbClr val="4F81BD"/>
                </a:solidFill>
              </a:rPr>
            </a:br>
            <a:r>
              <a:rPr lang="en-US" sz="1000" dirty="0">
                <a:solidFill>
                  <a:srgbClr val="4F81BD"/>
                </a:solidFill>
              </a:rPr>
              <a:t/>
            </a:r>
            <a:br>
              <a:rPr lang="en-US" sz="1000" dirty="0">
                <a:solidFill>
                  <a:srgbClr val="4F81BD"/>
                </a:solidFill>
              </a:rPr>
            </a:br>
            <a:r>
              <a:rPr lang="en-US" sz="3700" dirty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en-US" sz="21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2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4500" spc="-150" dirty="0">
                <a:solidFill>
                  <a:schemeClr val="accent1"/>
                </a:solidFill>
              </a:rPr>
              <a:t>CONTINUOUS  MOBILE  VISION</a:t>
            </a:r>
            <a:r>
              <a:rPr lang="en-US" sz="4500" spc="-150" dirty="0"/>
              <a:t/>
            </a:r>
            <a:br>
              <a:rPr lang="en-US" sz="4500" spc="-150" dirty="0"/>
            </a:br>
            <a:r>
              <a:rPr lang="en-US" sz="2100" dirty="0"/>
              <a:t> </a:t>
            </a:r>
            <a:endParaRPr lang="en-US" sz="61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63221" y="7429537"/>
            <a:ext cx="2192358" cy="412414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r"/>
            <a:r>
              <a:rPr lang="en-US" sz="2100" dirty="0"/>
              <a:t>http://roblkw.com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76414" y="7715227"/>
            <a:ext cx="3479168" cy="412414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pPr algn="r"/>
            <a:r>
              <a:rPr lang="en-US" sz="2100" dirty="0"/>
              <a:t>http://research.microsoft.com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8582" y="2863111"/>
            <a:ext cx="4369949" cy="4293807"/>
            <a:chOff x="538582" y="2863111"/>
            <a:chExt cx="4369949" cy="4293807"/>
          </a:xfrm>
        </p:grpSpPr>
        <p:sp>
          <p:nvSpPr>
            <p:cNvPr id="51" name="Rectangle 50"/>
            <p:cNvSpPr/>
            <p:nvPr/>
          </p:nvSpPr>
          <p:spPr>
            <a:xfrm>
              <a:off x="538582" y="4094029"/>
              <a:ext cx="4068720" cy="306288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7" rIns="91430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8590" y="2863111"/>
              <a:ext cx="4369941" cy="978723"/>
            </a:xfrm>
            <a:prstGeom prst="rect">
              <a:avLst/>
            </a:prstGeom>
            <a:noFill/>
          </p:spPr>
          <p:txBody>
            <a:bodyPr wrap="none" lIns="91430" tIns="45717" rIns="91430" bIns="45717" rtlCol="0">
              <a:spAutoFit/>
            </a:bodyPr>
            <a:lstStyle/>
            <a:p>
              <a:r>
                <a:rPr lang="en-US" sz="2900" i="1" dirty="0">
                  <a:latin typeface="TradeGothic"/>
                  <a:cs typeface="TradeGothic"/>
                </a:rPr>
                <a:t>Image sensors are </a:t>
              </a:r>
            </a:p>
            <a:p>
              <a:r>
                <a:rPr lang="en-US" sz="2900" i="1" dirty="0">
                  <a:latin typeface="TradeGothic"/>
                  <a:cs typeface="TradeGothic"/>
                </a:rPr>
                <a:t>not energy-proportional…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280513" y="5316594"/>
              <a:ext cx="1249040" cy="261604"/>
            </a:xfrm>
            <a:prstGeom prst="rect">
              <a:avLst/>
            </a:prstGeom>
            <a:noFill/>
          </p:spPr>
          <p:txBody>
            <a:bodyPr wrap="none" lIns="91430" tIns="45717" rIns="91430" bIns="45717" rtlCol="0">
              <a:spAutoFit/>
            </a:bodyPr>
            <a:lstStyle/>
            <a:p>
              <a:r>
                <a:rPr lang="en-US" sz="1100" b="1" dirty="0">
                  <a:latin typeface="TradeGothic"/>
                  <a:cs typeface="TradeGothic"/>
                </a:rPr>
                <a:t>Frame rate (FPS)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33951" y="6756574"/>
              <a:ext cx="1197744" cy="261604"/>
            </a:xfrm>
            <a:prstGeom prst="rect">
              <a:avLst/>
            </a:prstGeom>
            <a:noFill/>
          </p:spPr>
          <p:txBody>
            <a:bodyPr wrap="none" lIns="91430" tIns="45717" rIns="91430" bIns="45717" rtlCol="0">
              <a:spAutoFit/>
            </a:bodyPr>
            <a:lstStyle/>
            <a:p>
              <a:r>
                <a:rPr lang="en-US" sz="1100" b="1" dirty="0">
                  <a:latin typeface="TradeGothic"/>
                  <a:cs typeface="TradeGothic"/>
                </a:rPr>
                <a:t>Resolution (MP)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35835" y="4262439"/>
              <a:ext cx="364182" cy="246215"/>
            </a:xfrm>
            <a:prstGeom prst="rect">
              <a:avLst/>
            </a:prstGeom>
            <a:noFill/>
          </p:spPr>
          <p:txBody>
            <a:bodyPr wrap="none" lIns="91430" tIns="45717" rIns="91430" bIns="45717" rtlCol="0">
              <a:spAutoFit/>
            </a:bodyPr>
            <a:lstStyle/>
            <a:p>
              <a:pPr algn="r"/>
              <a:r>
                <a:rPr lang="en-US" sz="1000" b="1" dirty="0">
                  <a:latin typeface="TradeGothic"/>
                  <a:cs typeface="TradeGothic"/>
                </a:rPr>
                <a:t>30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35835" y="4947726"/>
              <a:ext cx="364182" cy="246215"/>
            </a:xfrm>
            <a:prstGeom prst="rect">
              <a:avLst/>
            </a:prstGeom>
            <a:noFill/>
          </p:spPr>
          <p:txBody>
            <a:bodyPr wrap="none" lIns="91430" tIns="45717" rIns="91430" bIns="45717" rtlCol="0">
              <a:spAutoFit/>
            </a:bodyPr>
            <a:lstStyle/>
            <a:p>
              <a:pPr algn="r"/>
              <a:r>
                <a:rPr lang="en-US" sz="1000" b="1" dirty="0">
                  <a:latin typeface="TradeGothic"/>
                  <a:cs typeface="TradeGothic"/>
                </a:rPr>
                <a:t>20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35835" y="5602272"/>
              <a:ext cx="364182" cy="246215"/>
            </a:xfrm>
            <a:prstGeom prst="rect">
              <a:avLst/>
            </a:prstGeom>
            <a:noFill/>
          </p:spPr>
          <p:txBody>
            <a:bodyPr wrap="none" lIns="91430" tIns="45717" rIns="91430" bIns="45717" rtlCol="0">
              <a:spAutoFit/>
            </a:bodyPr>
            <a:lstStyle/>
            <a:p>
              <a:pPr algn="r"/>
              <a:r>
                <a:rPr lang="en-US" sz="1000" b="1" dirty="0">
                  <a:latin typeface="TradeGothic"/>
                  <a:cs typeface="TradeGothic"/>
                </a:rPr>
                <a:t>10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12788" y="6351324"/>
              <a:ext cx="287238" cy="246215"/>
            </a:xfrm>
            <a:prstGeom prst="rect">
              <a:avLst/>
            </a:prstGeom>
            <a:noFill/>
          </p:spPr>
          <p:txBody>
            <a:bodyPr wrap="none" lIns="91430" tIns="45717" rIns="91430" bIns="45717" rtlCol="0">
              <a:spAutoFit/>
            </a:bodyPr>
            <a:lstStyle/>
            <a:p>
              <a:pPr algn="r"/>
              <a:r>
                <a:rPr lang="en-US" sz="1000" b="1" dirty="0">
                  <a:latin typeface="TradeGothic"/>
                  <a:cs typeface="TradeGothic"/>
                </a:rPr>
                <a:t>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75485" y="6510359"/>
              <a:ext cx="274414" cy="246215"/>
            </a:xfrm>
            <a:prstGeom prst="rect">
              <a:avLst/>
            </a:prstGeom>
            <a:noFill/>
          </p:spPr>
          <p:txBody>
            <a:bodyPr wrap="none" lIns="91430" tIns="45717" rIns="91430" bIns="45717" rtlCol="0">
              <a:spAutoFit/>
            </a:bodyPr>
            <a:lstStyle/>
            <a:p>
              <a:r>
                <a:rPr lang="en-US" sz="1000" b="1" dirty="0">
                  <a:latin typeface="TradeGothic"/>
                  <a:cs typeface="TradeGothic"/>
                </a:rPr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45445" y="6510359"/>
              <a:ext cx="287238" cy="246215"/>
            </a:xfrm>
            <a:prstGeom prst="rect">
              <a:avLst/>
            </a:prstGeom>
            <a:noFill/>
          </p:spPr>
          <p:txBody>
            <a:bodyPr wrap="none" lIns="91430" tIns="45717" rIns="91430" bIns="45717" rtlCol="0">
              <a:spAutoFit/>
            </a:bodyPr>
            <a:lstStyle/>
            <a:p>
              <a:r>
                <a:rPr lang="en-US" sz="1000" b="1" dirty="0">
                  <a:latin typeface="TradeGothic"/>
                  <a:cs typeface="TradeGothic"/>
                </a:rPr>
                <a:t>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63053" y="6510359"/>
              <a:ext cx="287238" cy="246215"/>
            </a:xfrm>
            <a:prstGeom prst="rect">
              <a:avLst/>
            </a:prstGeom>
            <a:noFill/>
          </p:spPr>
          <p:txBody>
            <a:bodyPr wrap="none" lIns="91430" tIns="45717" rIns="91430" bIns="45717" rtlCol="0">
              <a:spAutoFit/>
            </a:bodyPr>
            <a:lstStyle/>
            <a:p>
              <a:r>
                <a:rPr lang="en-US" sz="1000" b="1" dirty="0">
                  <a:latin typeface="TradeGothic"/>
                  <a:cs typeface="TradeGothic"/>
                </a:rPr>
                <a:t>5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5920" y="4269099"/>
              <a:ext cx="2847472" cy="224125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344573" y="2866699"/>
            <a:ext cx="4318234" cy="4290220"/>
            <a:chOff x="5344573" y="2866699"/>
            <a:chExt cx="4318234" cy="4290220"/>
          </a:xfrm>
        </p:grpSpPr>
        <p:sp>
          <p:nvSpPr>
            <p:cNvPr id="52" name="Rectangle 51"/>
            <p:cNvSpPr/>
            <p:nvPr/>
          </p:nvSpPr>
          <p:spPr>
            <a:xfrm>
              <a:off x="5401986" y="4121541"/>
              <a:ext cx="4068720" cy="303537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7" rIns="91430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44573" y="2866699"/>
              <a:ext cx="4318234" cy="978723"/>
            </a:xfrm>
            <a:prstGeom prst="rect">
              <a:avLst/>
            </a:prstGeom>
            <a:noFill/>
          </p:spPr>
          <p:txBody>
            <a:bodyPr wrap="none" lIns="91430" tIns="45717" rIns="91430" bIns="45717" rtlCol="0">
              <a:spAutoFit/>
            </a:bodyPr>
            <a:lstStyle/>
            <a:p>
              <a:pPr algn="ctr"/>
              <a:r>
                <a:rPr lang="en-US" sz="2900" i="1" dirty="0">
                  <a:latin typeface="TradeGothic"/>
                  <a:cs typeface="TradeGothic"/>
                </a:rPr>
                <a:t>…but we can make them </a:t>
              </a:r>
              <a:br>
                <a:rPr lang="en-US" sz="2900" i="1" dirty="0">
                  <a:latin typeface="TradeGothic"/>
                  <a:cs typeface="TradeGothic"/>
                </a:rPr>
              </a:br>
              <a:r>
                <a:rPr lang="en-US" sz="2900" i="1" dirty="0">
                  <a:latin typeface="TradeGothic"/>
                  <a:cs typeface="TradeGothic"/>
                </a:rPr>
                <a:t>energy-proportional…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830912" y="4573927"/>
              <a:ext cx="3231478" cy="2092875"/>
            </a:xfrm>
            <a:prstGeom prst="rect">
              <a:avLst/>
            </a:prstGeom>
            <a:noFill/>
          </p:spPr>
          <p:txBody>
            <a:bodyPr wrap="none" lIns="91430" tIns="45717" rIns="91430" bIns="45717" rtlCol="0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TradeGothic"/>
                  <a:cs typeface="TradeGothic"/>
                </a:rPr>
                <a:t>Aggressive Standby</a:t>
              </a:r>
            </a:p>
            <a:p>
              <a:pPr algn="ctr"/>
              <a:endParaRPr lang="en-US">
                <a:solidFill>
                  <a:srgbClr val="000000"/>
                </a:solidFill>
                <a:latin typeface="TradeGothic"/>
                <a:cs typeface="TradeGothic"/>
              </a:endParaRPr>
            </a:p>
            <a:p>
              <a:pPr algn="ctr"/>
              <a:r>
                <a:rPr lang="en-US">
                  <a:solidFill>
                    <a:srgbClr val="000000"/>
                  </a:solidFill>
                  <a:latin typeface="TradeGothic"/>
                  <a:cs typeface="TradeGothic"/>
                </a:rPr>
                <a:t>Clock Optimization</a:t>
              </a:r>
            </a:p>
            <a:p>
              <a:pPr algn="ctr"/>
              <a:endParaRPr lang="en-US">
                <a:solidFill>
                  <a:srgbClr val="000000"/>
                </a:solidFill>
                <a:latin typeface="TradeGothic"/>
                <a:cs typeface="TradeGothic"/>
              </a:endParaRPr>
            </a:p>
            <a:p>
              <a:pPr algn="ctr"/>
              <a:r>
                <a:rPr lang="en-US">
                  <a:solidFill>
                    <a:srgbClr val="000000"/>
                  </a:solidFill>
                  <a:latin typeface="TradeGothic"/>
                  <a:cs typeface="TradeGothic"/>
                </a:rPr>
                <a:t>Sensor Modifications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264214" y="2863111"/>
            <a:ext cx="4068720" cy="4293808"/>
            <a:chOff x="10264214" y="2863111"/>
            <a:chExt cx="4068720" cy="4293808"/>
          </a:xfrm>
        </p:grpSpPr>
        <p:sp>
          <p:nvSpPr>
            <p:cNvPr id="9" name="TextBox 8"/>
            <p:cNvSpPr txBox="1"/>
            <p:nvPr/>
          </p:nvSpPr>
          <p:spPr>
            <a:xfrm>
              <a:off x="10264214" y="2863111"/>
              <a:ext cx="3840117" cy="978723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r"/>
              <a:r>
                <a:rPr lang="en-US" sz="2900" i="1" dirty="0">
                  <a:latin typeface="TradeGothic"/>
                  <a:cs typeface="TradeGothic"/>
                </a:rPr>
                <a:t>… and this is just the beginning.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264214" y="4121540"/>
              <a:ext cx="4068720" cy="303537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 rot="18900000">
              <a:off x="11392090" y="4649332"/>
              <a:ext cx="1859485" cy="1863799"/>
              <a:chOff x="4986734" y="750615"/>
              <a:chExt cx="5942834" cy="5956621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4983975" y="753374"/>
                <a:ext cx="3310239" cy="330472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7622086" y="3399756"/>
                <a:ext cx="3310239" cy="330472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5014008" y="3399755"/>
                <a:ext cx="3310239" cy="3304722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7622087" y="753374"/>
                <a:ext cx="3310239" cy="3304722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11565553" y="5211663"/>
              <a:ext cx="1479892" cy="861774"/>
            </a:xfrm>
            <a:prstGeom prst="rect">
              <a:avLst/>
            </a:prstGeom>
            <a:noFill/>
            <a:effectLst>
              <a:glow rad="584200">
                <a:schemeClr val="bg1">
                  <a:alpha val="75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effectLst>
                    <a:glow rad="342900">
                      <a:schemeClr val="bg1">
                        <a:alpha val="75000"/>
                      </a:schemeClr>
                    </a:glow>
                  </a:effectLst>
                  <a:latin typeface="TradeGothic"/>
                  <a:cs typeface="TradeGothic"/>
                </a:rPr>
                <a:t>CMV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9284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84366" y="481966"/>
            <a:ext cx="7372931" cy="1371600"/>
          </a:xfrm>
          <a:prstGeom prst="rect">
            <a:avLst/>
          </a:prstGeom>
        </p:spPr>
        <p:txBody>
          <a:bodyPr vert="horz" lIns="130602" tIns="65302" rIns="130602" bIns="65302" rtlCol="0" anchor="ctr">
            <a:normAutofit/>
          </a:bodyPr>
          <a:lstStyle>
            <a:lvl1pPr algn="ctr" defTabSz="653077" rtl="0" eaLnBrk="1" latinLnBrk="0" hangingPunct="1">
              <a:spcBef>
                <a:spcPct val="0"/>
              </a:spcBef>
              <a:buNone/>
              <a:defRPr sz="6300" b="1" kern="1200">
                <a:solidFill>
                  <a:schemeClr val="accent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l"/>
            <a:r>
              <a:rPr lang="en-US" dirty="0" smtClean="0"/>
              <a:t>BATTERY LIFE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80461" y="477109"/>
            <a:ext cx="9366914" cy="1371600"/>
          </a:xfrm>
          <a:prstGeom prst="rect">
            <a:avLst/>
          </a:prstGeom>
        </p:spPr>
        <p:txBody>
          <a:bodyPr vert="horz" lIns="130602" tIns="65302" rIns="130602" bIns="65302" rtlCol="0" anchor="ctr">
            <a:normAutofit/>
          </a:bodyPr>
          <a:lstStyle>
            <a:lvl1pPr algn="ctr" defTabSz="653077" rtl="0" eaLnBrk="1" latinLnBrk="0" hangingPunct="1">
              <a:spcBef>
                <a:spcPct val="0"/>
              </a:spcBef>
              <a:buNone/>
              <a:defRPr sz="6300" b="1" kern="1200">
                <a:solidFill>
                  <a:schemeClr val="accent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l"/>
            <a:r>
              <a:rPr lang="en-US" dirty="0" smtClean="0"/>
              <a:t>BATTERY </a:t>
            </a:r>
            <a:r>
              <a:rPr lang="en-US" dirty="0" smtClean="0">
                <a:solidFill>
                  <a:srgbClr val="7F7F7F"/>
                </a:solidFill>
              </a:rPr>
              <a:t>DEATH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3030" y="3691362"/>
            <a:ext cx="2380120" cy="560147"/>
          </a:xfrm>
          <a:prstGeom prst="rect">
            <a:avLst/>
          </a:prstGeom>
        </p:spPr>
        <p:txBody>
          <a:bodyPr wrap="none" lIns="91430" tIns="45717" rIns="91430" bIns="45717">
            <a:spAutoFit/>
          </a:bodyPr>
          <a:lstStyle/>
          <a:p>
            <a:pPr algn="ctr"/>
            <a:r>
              <a:rPr lang="en-US" sz="3000" dirty="0">
                <a:latin typeface="TradeGothic"/>
                <a:cs typeface="TradeGothic"/>
              </a:rPr>
              <a:t>Google Glass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929770" y="4276138"/>
            <a:ext cx="1846640" cy="560147"/>
          </a:xfrm>
          <a:prstGeom prst="rect">
            <a:avLst/>
          </a:prstGeom>
        </p:spPr>
        <p:txBody>
          <a:bodyPr wrap="none" lIns="91430" tIns="45717" rIns="91430" bIns="45717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radeGothic"/>
                <a:cs typeface="TradeGothic"/>
              </a:rPr>
              <a:t>2-3 hours</a:t>
            </a:r>
          </a:p>
        </p:txBody>
      </p:sp>
      <p:sp>
        <p:nvSpPr>
          <p:cNvPr id="7" name="Rectangle 6"/>
          <p:cNvSpPr/>
          <p:nvPr/>
        </p:nvSpPr>
        <p:spPr>
          <a:xfrm>
            <a:off x="6606003" y="2854712"/>
            <a:ext cx="1518346" cy="560147"/>
          </a:xfrm>
          <a:prstGeom prst="rect">
            <a:avLst/>
          </a:prstGeom>
        </p:spPr>
        <p:txBody>
          <a:bodyPr wrap="none" lIns="91430" tIns="45717" rIns="91430" bIns="45717">
            <a:spAutoFit/>
          </a:bodyPr>
          <a:lstStyle/>
          <a:p>
            <a:pPr algn="ctr"/>
            <a:r>
              <a:rPr lang="en-US" sz="3000" dirty="0" err="1">
                <a:latin typeface="TradeGothic"/>
                <a:cs typeface="TradeGothic"/>
              </a:rPr>
              <a:t>LooxCie</a:t>
            </a:r>
            <a:endParaRPr lang="en-US" sz="3000" dirty="0">
              <a:latin typeface="TradeGothic"/>
              <a:cs typeface="TradeGothic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811" y="4109147"/>
            <a:ext cx="3360726" cy="2371181"/>
          </a:xfrm>
          <a:prstGeom prst="rect">
            <a:avLst/>
          </a:prstGeom>
          <a:ln w="38100" cmpd="sng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6441858" y="3439487"/>
            <a:ext cx="1846640" cy="560147"/>
          </a:xfrm>
          <a:prstGeom prst="rect">
            <a:avLst/>
          </a:prstGeom>
        </p:spPr>
        <p:txBody>
          <a:bodyPr wrap="none" lIns="91430" tIns="45717" rIns="91430" bIns="45717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radeGothic"/>
                <a:cs typeface="TradeGothic"/>
              </a:rPr>
              <a:t>2-3 hours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76686" y="1996496"/>
            <a:ext cx="2122592" cy="560147"/>
          </a:xfrm>
          <a:prstGeom prst="rect">
            <a:avLst/>
          </a:prstGeom>
        </p:spPr>
        <p:txBody>
          <a:bodyPr wrap="none" lIns="91430" tIns="45717" rIns="91430" bIns="45717">
            <a:spAutoFit/>
          </a:bodyPr>
          <a:lstStyle/>
          <a:p>
            <a:pPr algn="ctr"/>
            <a:r>
              <a:rPr lang="en-US" sz="3000" dirty="0" err="1">
                <a:latin typeface="TradeGothic"/>
                <a:cs typeface="TradeGothic"/>
              </a:rPr>
              <a:t>GoPro</a:t>
            </a:r>
            <a:r>
              <a:rPr lang="en-US" sz="3000" dirty="0">
                <a:latin typeface="TradeGothic"/>
                <a:cs typeface="TradeGothic"/>
              </a:rPr>
              <a:t> Hero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14669" y="2564453"/>
            <a:ext cx="1846640" cy="560147"/>
          </a:xfrm>
          <a:prstGeom prst="rect">
            <a:avLst/>
          </a:prstGeom>
        </p:spPr>
        <p:txBody>
          <a:bodyPr wrap="none" lIns="91430" tIns="45717" rIns="91430" bIns="45717">
            <a:spAutoFit/>
          </a:bodyPr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radeGothic"/>
                <a:cs typeface="TradeGothic"/>
              </a:rPr>
              <a:t>2-3 hours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7619" y="3229268"/>
            <a:ext cx="3360726" cy="2349378"/>
          </a:xfrm>
          <a:prstGeom prst="rect">
            <a:avLst/>
          </a:prstGeom>
          <a:ln w="38100" cmpd="sng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4</a:t>
            </a:fld>
            <a:r>
              <a:rPr lang="en-US" smtClean="0"/>
              <a:t> of 33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7034" y="4860910"/>
            <a:ext cx="2904022" cy="245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1640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6" grpId="0"/>
      <p:bldP spid="13" grpId="0"/>
      <p:bldP spid="7" grpId="0"/>
      <p:bldP spid="15" grpId="0"/>
      <p:bldP spid="10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447024"/>
              </p:ext>
            </p:extLst>
          </p:nvPr>
        </p:nvGraphicFramePr>
        <p:xfrm>
          <a:off x="4551744" y="2373588"/>
          <a:ext cx="5526912" cy="580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6238424" y="3657156"/>
            <a:ext cx="2160074" cy="2094170"/>
            <a:chOff x="11044132" y="3650707"/>
            <a:chExt cx="2160073" cy="2094169"/>
          </a:xfrm>
        </p:grpSpPr>
        <p:sp>
          <p:nvSpPr>
            <p:cNvPr id="5" name="TextBox 4"/>
            <p:cNvSpPr txBox="1"/>
            <p:nvPr/>
          </p:nvSpPr>
          <p:spPr>
            <a:xfrm>
              <a:off x="11044132" y="3650707"/>
              <a:ext cx="2104484" cy="1323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2"/>
                  </a:solidFill>
                  <a:latin typeface="TradeGothic"/>
                  <a:cs typeface="TradeGothic"/>
                </a:rPr>
                <a:t>2000 </a:t>
              </a:r>
            </a:p>
            <a:p>
              <a:pPr algn="ctr"/>
              <a:r>
                <a:rPr lang="en-US" sz="4000" b="1" dirty="0">
                  <a:solidFill>
                    <a:schemeClr val="accent2"/>
                  </a:solidFill>
                  <a:latin typeface="TradeGothic"/>
                  <a:cs typeface="TradeGothic"/>
                </a:rPr>
                <a:t>mWh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099721" y="5036990"/>
              <a:ext cx="21044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2"/>
                  </a:solidFill>
                  <a:latin typeface="TradeGothic"/>
                  <a:cs typeface="TradeGothic"/>
                </a:rPr>
                <a:t>10 h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1454653" y="4987514"/>
              <a:ext cx="13875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6431245" y="4312431"/>
            <a:ext cx="1726122" cy="1323432"/>
          </a:xfrm>
          <a:prstGeom prst="rect">
            <a:avLst/>
          </a:prstGeom>
          <a:noFill/>
        </p:spPr>
        <p:txBody>
          <a:bodyPr wrap="square" lIns="91430" tIns="45717" rIns="91430" bIns="45717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TradeGothic"/>
                <a:cs typeface="TradeGothic"/>
              </a:rPr>
              <a:t>200 </a:t>
            </a:r>
          </a:p>
          <a:p>
            <a:pPr algn="ctr"/>
            <a:r>
              <a:rPr lang="en-US" sz="4000" b="1" dirty="0">
                <a:solidFill>
                  <a:schemeClr val="accent2"/>
                </a:solidFill>
                <a:latin typeface="TradeGothic"/>
                <a:cs typeface="TradeGothic"/>
              </a:rPr>
              <a:t>mW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5</a:t>
            </a:fld>
            <a:r>
              <a:rPr lang="en-US" smtClean="0"/>
              <a:t> of 33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7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265062" y="415752"/>
            <a:ext cx="3830053" cy="2849709"/>
            <a:chOff x="10526719" y="1893075"/>
            <a:chExt cx="3830053" cy="2849709"/>
          </a:xfrm>
        </p:grpSpPr>
        <p:cxnSp>
          <p:nvCxnSpPr>
            <p:cNvPr id="15" name="Straight Connector 14"/>
            <p:cNvCxnSpPr>
              <a:endCxn id="14" idx="2"/>
            </p:cNvCxnSpPr>
            <p:nvPr/>
          </p:nvCxnSpPr>
          <p:spPr>
            <a:xfrm flipH="1" flipV="1">
              <a:off x="12441746" y="3444269"/>
              <a:ext cx="44403" cy="1298515"/>
            </a:xfrm>
            <a:prstGeom prst="line">
              <a:avLst/>
            </a:prstGeom>
            <a:ln w="76200" cmpd="sng">
              <a:solidFill>
                <a:schemeClr val="accent4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0526719" y="1893075"/>
              <a:ext cx="3830053" cy="155119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700" dirty="0">
                  <a:latin typeface="TradeGothic"/>
                  <a:cs typeface="TradeGothic"/>
                </a:rPr>
                <a:t>Image Sensor</a:t>
              </a:r>
              <a:endParaRPr lang="en-US" sz="1900" dirty="0">
                <a:latin typeface="TradeGothic"/>
                <a:cs typeface="TradeGothic"/>
              </a:endParaRPr>
            </a:p>
            <a:p>
              <a:pPr algn="ctr"/>
              <a:endParaRPr lang="en-US" sz="1400" dirty="0">
                <a:latin typeface="TradeGothic"/>
                <a:cs typeface="TradeGothic"/>
              </a:endParaRPr>
            </a:p>
            <a:p>
              <a:pPr algn="ctr"/>
              <a:r>
                <a:rPr lang="en-US" sz="3700" dirty="0">
                  <a:latin typeface="TradeGothic"/>
                  <a:cs typeface="TradeGothic"/>
                </a:rPr>
                <a:t>Goal </a:t>
              </a:r>
              <a:r>
                <a:rPr lang="en-US" sz="4000" dirty="0">
                  <a:latin typeface="TradeGothic"/>
                  <a:cs typeface="TradeGothic"/>
                </a:rPr>
                <a:t>&lt; 25 mW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52159" y="2256618"/>
            <a:ext cx="6221630" cy="1583618"/>
            <a:chOff x="352152" y="2256614"/>
            <a:chExt cx="6221630" cy="1583617"/>
          </a:xfrm>
        </p:grpSpPr>
        <p:cxnSp>
          <p:nvCxnSpPr>
            <p:cNvPr id="17" name="Straight Connector 16"/>
            <p:cNvCxnSpPr>
              <a:stCxn id="13" idx="3"/>
            </p:cNvCxnSpPr>
            <p:nvPr/>
          </p:nvCxnSpPr>
          <p:spPr>
            <a:xfrm>
              <a:off x="3975113" y="3032211"/>
              <a:ext cx="2598669" cy="808020"/>
            </a:xfrm>
            <a:prstGeom prst="line">
              <a:avLst/>
            </a:prstGeom>
            <a:ln w="76200" cmpd="sng">
              <a:solidFill>
                <a:schemeClr val="accent3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52152" y="2256614"/>
              <a:ext cx="3622961" cy="155119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700" dirty="0">
                  <a:latin typeface="TradeGothic"/>
                  <a:cs typeface="TradeGothic"/>
                </a:rPr>
                <a:t>Sensors</a:t>
              </a:r>
            </a:p>
            <a:p>
              <a:endParaRPr lang="en-US" sz="1400" dirty="0">
                <a:latin typeface="TradeGothic"/>
                <a:cs typeface="TradeGothic"/>
              </a:endParaRPr>
            </a:p>
            <a:p>
              <a:pPr algn="ctr"/>
              <a:r>
                <a:rPr lang="en-US" sz="4000" dirty="0">
                  <a:latin typeface="TradeGothic"/>
                  <a:cs typeface="TradeGothic"/>
                </a:rPr>
                <a:t>~ 5 mW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2159" y="4842496"/>
            <a:ext cx="6394235" cy="1551194"/>
            <a:chOff x="352152" y="5067351"/>
            <a:chExt cx="6032948" cy="1346285"/>
          </a:xfrm>
        </p:grpSpPr>
        <p:cxnSp>
          <p:nvCxnSpPr>
            <p:cNvPr id="19" name="Straight Connector 18"/>
            <p:cNvCxnSpPr>
              <a:stCxn id="5" idx="3"/>
            </p:cNvCxnSpPr>
            <p:nvPr/>
          </p:nvCxnSpPr>
          <p:spPr>
            <a:xfrm flipV="1">
              <a:off x="3770410" y="5067352"/>
              <a:ext cx="2614690" cy="673141"/>
            </a:xfrm>
            <a:prstGeom prst="line">
              <a:avLst/>
            </a:prstGeom>
            <a:ln w="76200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352152" y="5067351"/>
              <a:ext cx="3418258" cy="13462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700" dirty="0">
                  <a:latin typeface="TradeGothic"/>
                  <a:cs typeface="TradeGothic"/>
                </a:rPr>
                <a:t>Processor</a:t>
              </a:r>
              <a:r>
                <a:rPr lang="en-US" sz="1900" dirty="0">
                  <a:latin typeface="TradeGothic"/>
                  <a:cs typeface="TradeGothic"/>
                </a:rPr>
                <a:t> </a:t>
              </a:r>
              <a:r>
                <a:rPr lang="en-US" sz="1400" dirty="0">
                  <a:latin typeface="TradeGothic"/>
                  <a:cs typeface="TradeGothic"/>
                </a:rPr>
                <a:t/>
              </a:r>
              <a:br>
                <a:rPr lang="en-US" sz="1400" dirty="0">
                  <a:latin typeface="TradeGothic"/>
                  <a:cs typeface="TradeGothic"/>
                </a:rPr>
              </a:br>
              <a:r>
                <a:rPr lang="en-US" sz="1400" dirty="0">
                  <a:latin typeface="TradeGothic"/>
                  <a:cs typeface="TradeGothic"/>
                </a:rPr>
                <a:t>		</a:t>
              </a:r>
            </a:p>
            <a:p>
              <a:pPr algn="ctr"/>
              <a:r>
                <a:rPr lang="en-US" sz="4000" b="1" dirty="0">
                  <a:solidFill>
                    <a:srgbClr val="FFFFFF"/>
                  </a:solidFill>
                  <a:latin typeface="TradeGothic"/>
                  <a:cs typeface="TradeGothic"/>
                </a:rPr>
                <a:t>~150 mW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069208" y="3249542"/>
            <a:ext cx="6287565" cy="1551194"/>
            <a:chOff x="8069208" y="4293018"/>
            <a:chExt cx="6287564" cy="1551193"/>
          </a:xfrm>
        </p:grpSpPr>
        <p:cxnSp>
          <p:nvCxnSpPr>
            <p:cNvPr id="21" name="Straight Connector 20"/>
            <p:cNvCxnSpPr>
              <a:endCxn id="12" idx="1"/>
            </p:cNvCxnSpPr>
            <p:nvPr/>
          </p:nvCxnSpPr>
          <p:spPr>
            <a:xfrm>
              <a:off x="8069208" y="5031688"/>
              <a:ext cx="2457512" cy="36926"/>
            </a:xfrm>
            <a:prstGeom prst="line">
              <a:avLst/>
            </a:prstGeom>
            <a:ln w="76200" cmpd="sng">
              <a:solidFill>
                <a:schemeClr val="accent2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0526720" y="4293018"/>
              <a:ext cx="3830052" cy="155119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700" dirty="0">
                  <a:latin typeface="TradeGothic"/>
                  <a:cs typeface="TradeGothic"/>
                </a:rPr>
                <a:t>Network Stack</a:t>
              </a:r>
              <a:endParaRPr lang="en-US" sz="1900" dirty="0">
                <a:latin typeface="TradeGothic"/>
                <a:cs typeface="TradeGothic"/>
              </a:endParaRPr>
            </a:p>
            <a:p>
              <a:pPr algn="ctr"/>
              <a:endParaRPr lang="en-US" sz="1400" dirty="0">
                <a:latin typeface="TradeGothic"/>
                <a:cs typeface="TradeGothic"/>
              </a:endParaRPr>
            </a:p>
            <a:p>
              <a:pPr algn="ctr"/>
              <a:r>
                <a:rPr lang="en-US" sz="4000" dirty="0">
                  <a:latin typeface="TradeGothic"/>
                  <a:cs typeface="TradeGothic"/>
                </a:rPr>
                <a:t>~20 mW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6</a:t>
            </a:fld>
            <a:r>
              <a:rPr lang="en-US" smtClean="0"/>
              <a:t> of 33</a:t>
            </a:r>
            <a:endParaRPr lang="en-US"/>
          </a:p>
        </p:txBody>
      </p:sp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737190"/>
              </p:ext>
            </p:extLst>
          </p:nvPr>
        </p:nvGraphicFramePr>
        <p:xfrm>
          <a:off x="4541493" y="2336774"/>
          <a:ext cx="5486400" cy="580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809239"/>
              </p:ext>
            </p:extLst>
          </p:nvPr>
        </p:nvGraphicFramePr>
        <p:xfrm>
          <a:off x="4541493" y="2336774"/>
          <a:ext cx="5486400" cy="580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759944"/>
              </p:ext>
            </p:extLst>
          </p:nvPr>
        </p:nvGraphicFramePr>
        <p:xfrm>
          <a:off x="4541493" y="2336774"/>
          <a:ext cx="5486400" cy="580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Char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067575"/>
              </p:ext>
            </p:extLst>
          </p:nvPr>
        </p:nvGraphicFramePr>
        <p:xfrm>
          <a:off x="4541493" y="2336774"/>
          <a:ext cx="5486400" cy="580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460927"/>
              </p:ext>
            </p:extLst>
          </p:nvPr>
        </p:nvGraphicFramePr>
        <p:xfrm>
          <a:off x="4541493" y="2336774"/>
          <a:ext cx="5486400" cy="580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6978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Graphic spid="22" grpId="0">
        <p:bldAsOne/>
      </p:bldGraphic>
      <p:bldGraphic spid="35" grpId="0">
        <p:bldAsOne/>
      </p:bldGraphic>
      <p:bldGraphic spid="3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5265062" y="415752"/>
            <a:ext cx="3830053" cy="2849709"/>
            <a:chOff x="10526719" y="1893075"/>
            <a:chExt cx="3830053" cy="2849709"/>
          </a:xfrm>
        </p:grpSpPr>
        <p:cxnSp>
          <p:nvCxnSpPr>
            <p:cNvPr id="15" name="Straight Connector 14"/>
            <p:cNvCxnSpPr>
              <a:endCxn id="14" idx="2"/>
            </p:cNvCxnSpPr>
            <p:nvPr/>
          </p:nvCxnSpPr>
          <p:spPr>
            <a:xfrm flipH="1" flipV="1">
              <a:off x="12441746" y="3444269"/>
              <a:ext cx="44403" cy="1298515"/>
            </a:xfrm>
            <a:prstGeom prst="line">
              <a:avLst/>
            </a:prstGeom>
            <a:ln w="76200" cmpd="sng">
              <a:solidFill>
                <a:schemeClr val="accent4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0526719" y="1893075"/>
              <a:ext cx="3830053" cy="155119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700" dirty="0">
                  <a:latin typeface="TradeGothic"/>
                  <a:cs typeface="TradeGothic"/>
                </a:rPr>
                <a:t>Image Sensor</a:t>
              </a:r>
              <a:endParaRPr lang="en-US" sz="1900" dirty="0">
                <a:latin typeface="TradeGothic"/>
                <a:cs typeface="TradeGothic"/>
              </a:endParaRPr>
            </a:p>
            <a:p>
              <a:pPr algn="ctr"/>
              <a:endParaRPr lang="en-US" sz="1400" dirty="0">
                <a:latin typeface="TradeGothic"/>
                <a:cs typeface="TradeGothic"/>
              </a:endParaRPr>
            </a:p>
            <a:p>
              <a:pPr algn="ctr"/>
              <a:r>
                <a:rPr lang="en-US" sz="3700" dirty="0">
                  <a:latin typeface="TradeGothic"/>
                  <a:cs typeface="TradeGothic"/>
                </a:rPr>
                <a:t>Goal </a:t>
              </a:r>
              <a:r>
                <a:rPr lang="en-US" sz="4000" dirty="0">
                  <a:latin typeface="TradeGothic"/>
                  <a:cs typeface="TradeGothic"/>
                </a:rPr>
                <a:t>&lt; 25 mW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7</a:t>
            </a:fld>
            <a:r>
              <a:rPr lang="en-US" smtClean="0"/>
              <a:t> of 33</a:t>
            </a:r>
            <a:endParaRPr lang="en-US"/>
          </a:p>
        </p:txBody>
      </p:sp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398512"/>
              </p:ext>
            </p:extLst>
          </p:nvPr>
        </p:nvGraphicFramePr>
        <p:xfrm>
          <a:off x="4541493" y="2336774"/>
          <a:ext cx="5486400" cy="580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659836"/>
              </p:ext>
            </p:extLst>
          </p:nvPr>
        </p:nvGraphicFramePr>
        <p:xfrm>
          <a:off x="4541493" y="2336774"/>
          <a:ext cx="5486400" cy="580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897176" y="468225"/>
            <a:ext cx="5486400" cy="7672266"/>
            <a:chOff x="8897176" y="468222"/>
            <a:chExt cx="5486400" cy="7672266"/>
          </a:xfrm>
        </p:grpSpPr>
        <p:graphicFrame>
          <p:nvGraphicFramePr>
            <p:cNvPr id="20" name="Chart 1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24097944"/>
                </p:ext>
              </p:extLst>
            </p:nvPr>
          </p:nvGraphicFramePr>
          <p:xfrm>
            <a:off x="8897176" y="1500790"/>
            <a:ext cx="5486400" cy="66396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24" name="Group 23"/>
            <p:cNvGrpSpPr/>
            <p:nvPr/>
          </p:nvGrpSpPr>
          <p:grpSpPr>
            <a:xfrm>
              <a:off x="9903890" y="468222"/>
              <a:ext cx="4281165" cy="2055084"/>
              <a:chOff x="10526719" y="1893075"/>
              <a:chExt cx="4281165" cy="2055084"/>
            </a:xfrm>
          </p:grpSpPr>
          <p:cxnSp>
            <p:nvCxnSpPr>
              <p:cNvPr id="25" name="Straight Connector 24"/>
              <p:cNvCxnSpPr>
                <a:endCxn id="26" idx="2"/>
              </p:cNvCxnSpPr>
              <p:nvPr/>
            </p:nvCxnSpPr>
            <p:spPr>
              <a:xfrm flipV="1">
                <a:off x="12267770" y="3444268"/>
                <a:ext cx="399531" cy="503891"/>
              </a:xfrm>
              <a:prstGeom prst="line">
                <a:avLst/>
              </a:prstGeom>
              <a:ln w="76200" cmpd="sng">
                <a:solidFill>
                  <a:schemeClr val="accent4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10526719" y="1893075"/>
                <a:ext cx="4281165" cy="155119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700" dirty="0">
                    <a:latin typeface="TradeGothic"/>
                    <a:cs typeface="TradeGothic"/>
                  </a:rPr>
                  <a:t>Image Sensor</a:t>
                </a:r>
                <a:endParaRPr lang="en-US" sz="1900" dirty="0">
                  <a:latin typeface="TradeGothic"/>
                  <a:cs typeface="TradeGothic"/>
                </a:endParaRPr>
              </a:p>
              <a:p>
                <a:pPr algn="ctr"/>
                <a:endParaRPr lang="en-US" sz="1400" dirty="0">
                  <a:latin typeface="TradeGothic"/>
                  <a:cs typeface="TradeGothic"/>
                </a:endParaRPr>
              </a:p>
              <a:p>
                <a:pPr algn="ctr"/>
                <a:r>
                  <a:rPr lang="en-US" sz="3700" dirty="0">
                    <a:latin typeface="TradeGothic"/>
                    <a:cs typeface="TradeGothic"/>
                  </a:rPr>
                  <a:t>Reality </a:t>
                </a:r>
                <a:r>
                  <a:rPr lang="en-US" sz="4000" dirty="0">
                    <a:latin typeface="TradeGothic"/>
                    <a:cs typeface="TradeGothic"/>
                  </a:rPr>
                  <a:t>&gt; 250 mW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13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45781" y="1946703"/>
            <a:ext cx="11538838" cy="1123794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lIns="130602" tIns="65302" rIns="130602" bIns="65302" rtlCol="0" anchor="ctr">
            <a:normAutofit/>
          </a:bodyPr>
          <a:lstStyle>
            <a:lvl1pPr algn="ctr" defTabSz="653077" rtl="0" eaLnBrk="1" latinLnBrk="0" hangingPunct="1">
              <a:spcBef>
                <a:spcPct val="0"/>
              </a:spcBef>
              <a:buNone/>
              <a:defRPr sz="6300" b="1" kern="1200">
                <a:solidFill>
                  <a:schemeClr val="accent1"/>
                </a:solidFill>
                <a:latin typeface="Corbel"/>
                <a:ea typeface="+mj-ea"/>
                <a:cs typeface="Corbel"/>
              </a:defRPr>
            </a:lvl1pPr>
          </a:lstStyle>
          <a:p>
            <a:r>
              <a:rPr lang="en-US" dirty="0" smtClean="0">
                <a:solidFill>
                  <a:srgbClr val="7F7F7F"/>
                </a:solidFill>
              </a:rPr>
              <a:t>KEY IDEA: </a:t>
            </a:r>
            <a:r>
              <a:rPr lang="en-US" dirty="0" smtClean="0"/>
              <a:t>ENERGY </a:t>
            </a:r>
            <a:r>
              <a:rPr lang="en-US" dirty="0" smtClean="0">
                <a:solidFill>
                  <a:schemeClr val="accent2"/>
                </a:solidFill>
              </a:rPr>
              <a:t>α</a:t>
            </a:r>
            <a:r>
              <a:rPr lang="en-US" dirty="0" smtClean="0"/>
              <a:t> QUALITY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464399" y="3886476"/>
            <a:ext cx="3861743" cy="3492149"/>
            <a:chOff x="2464395" y="3886473"/>
            <a:chExt cx="3861742" cy="3492148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2941449" y="4173120"/>
              <a:ext cx="3384688" cy="2651503"/>
            </a:xfrm>
            <a:prstGeom prst="line">
              <a:avLst/>
            </a:prstGeom>
            <a:ln>
              <a:solidFill>
                <a:srgbClr val="008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968262" y="3886473"/>
              <a:ext cx="0" cy="2938150"/>
            </a:xfrm>
            <a:prstGeom prst="line">
              <a:avLst/>
            </a:prstGeom>
            <a:ln w="38100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16200000">
              <a:off x="2142512" y="5228492"/>
              <a:ext cx="119776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TradeGothic"/>
                  <a:cs typeface="TradeGothic"/>
                </a:rPr>
                <a:t>Power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73032" y="6824623"/>
              <a:ext cx="199285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TradeGothic"/>
                  <a:cs typeface="TradeGothic"/>
                </a:rPr>
                <a:t>Frame rate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968262" y="6808703"/>
              <a:ext cx="3357875" cy="0"/>
            </a:xfrm>
            <a:prstGeom prst="line">
              <a:avLst/>
            </a:prstGeom>
            <a:ln w="38100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8103378" y="3886476"/>
            <a:ext cx="3861743" cy="3492149"/>
            <a:chOff x="8103372" y="3886473"/>
            <a:chExt cx="3861742" cy="3492148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8580426" y="4157200"/>
              <a:ext cx="3384688" cy="2651503"/>
            </a:xfrm>
            <a:prstGeom prst="line">
              <a:avLst/>
            </a:prstGeom>
            <a:ln>
              <a:solidFill>
                <a:srgbClr val="008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8607239" y="3886473"/>
              <a:ext cx="0" cy="2938150"/>
            </a:xfrm>
            <a:prstGeom prst="line">
              <a:avLst/>
            </a:prstGeom>
            <a:ln w="38100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6200000">
              <a:off x="7781489" y="5228492"/>
              <a:ext cx="119776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TradeGothic"/>
                  <a:cs typeface="TradeGothic"/>
                </a:rPr>
                <a:t>Power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02132" y="6824623"/>
              <a:ext cx="195899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TradeGothic"/>
                  <a:cs typeface="TradeGothic"/>
                </a:rPr>
                <a:t>Resolution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8607239" y="6808703"/>
              <a:ext cx="3357875" cy="0"/>
            </a:xfrm>
            <a:prstGeom prst="line">
              <a:avLst/>
            </a:prstGeom>
            <a:ln w="38100" cmpd="sng">
              <a:solidFill>
                <a:schemeClr val="tx1">
                  <a:lumMod val="50000"/>
                  <a:lumOff val="50000"/>
                </a:schemeClr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0240777" y="5241141"/>
              <a:ext cx="184666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3700" dirty="0">
                <a:latin typeface="TradeGothic"/>
                <a:cs typeface="Trade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3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88950" y="329566"/>
            <a:ext cx="13167360" cy="1371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100" dirty="0"/>
              <a:t>ENERGY PROFILE </a:t>
            </a:r>
            <a:r>
              <a:rPr lang="en-US" sz="3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 </a:t>
            </a:r>
            <a:r>
              <a:rPr lang="en-US" sz="6100" dirty="0">
                <a:solidFill>
                  <a:schemeClr val="accent4"/>
                </a:solidFill>
              </a:rPr>
              <a:t>AN IMAGE SENSOR</a:t>
            </a:r>
            <a:endParaRPr lang="en-US" sz="6100" dirty="0"/>
          </a:p>
        </p:txBody>
      </p:sp>
      <p:sp>
        <p:nvSpPr>
          <p:cNvPr id="6" name="Rectangle 5"/>
          <p:cNvSpPr/>
          <p:nvPr/>
        </p:nvSpPr>
        <p:spPr>
          <a:xfrm>
            <a:off x="7138638" y="3330487"/>
            <a:ext cx="3148602" cy="1179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3000" dirty="0">
                <a:latin typeface="TradeGothic"/>
                <a:cs typeface="TradeGothic"/>
              </a:rPr>
              <a:t>1 MP, 5 fps</a:t>
            </a:r>
          </a:p>
          <a:p>
            <a:pPr algn="ctr"/>
            <a:r>
              <a:rPr lang="en-US" sz="3000" dirty="0">
                <a:solidFill>
                  <a:srgbClr val="FF0000"/>
                </a:solidFill>
                <a:latin typeface="TradeGothic"/>
                <a:cs typeface="TradeGothic"/>
              </a:rPr>
              <a:t>250 mW</a:t>
            </a:r>
          </a:p>
        </p:txBody>
      </p:sp>
      <p:sp>
        <p:nvSpPr>
          <p:cNvPr id="9" name="Rectangle 8"/>
          <p:cNvSpPr/>
          <p:nvPr/>
        </p:nvSpPr>
        <p:spPr>
          <a:xfrm>
            <a:off x="3704777" y="4743647"/>
            <a:ext cx="3148602" cy="1179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3000" dirty="0">
                <a:latin typeface="TradeGothic"/>
                <a:cs typeface="TradeGothic"/>
              </a:rPr>
              <a:t>0.3 MP, 15 fps</a:t>
            </a:r>
          </a:p>
          <a:p>
            <a:pPr algn="ctr"/>
            <a:r>
              <a:rPr lang="en-US" sz="3000" dirty="0">
                <a:solidFill>
                  <a:srgbClr val="FF0000"/>
                </a:solidFill>
                <a:latin typeface="TradeGothic"/>
                <a:cs typeface="TradeGothic"/>
              </a:rPr>
              <a:t>245 mW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99049" y="3330487"/>
            <a:ext cx="3148602" cy="1179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3000" dirty="0">
                <a:latin typeface="TradeGothic"/>
                <a:cs typeface="TradeGothic"/>
              </a:rPr>
              <a:t>1 MP, 15 fps</a:t>
            </a:r>
          </a:p>
          <a:p>
            <a:pPr algn="ctr"/>
            <a:r>
              <a:rPr lang="en-US" sz="3000" dirty="0">
                <a:solidFill>
                  <a:srgbClr val="FF0000"/>
                </a:solidFill>
                <a:latin typeface="TradeGothic"/>
                <a:cs typeface="TradeGothic"/>
              </a:rPr>
              <a:t>295 mW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37886" y="2265350"/>
            <a:ext cx="3830053" cy="70788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0" tIns="45717" rIns="91430" bIns="45717" rtlCol="0" anchor="ctr">
            <a:spAutoFit/>
          </a:bodyPr>
          <a:lstStyle/>
          <a:p>
            <a:pPr algn="ctr"/>
            <a:r>
              <a:rPr lang="en-US" sz="4000" dirty="0">
                <a:latin typeface="TradeGothic"/>
                <a:cs typeface="TradeGothic"/>
              </a:rPr>
              <a:t>&lt; 25 mW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99052" y="2265346"/>
            <a:ext cx="1338808" cy="707880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TradeGothic"/>
                <a:cs typeface="TradeGothic"/>
              </a:rPr>
              <a:t>Goal: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57884" y="6231894"/>
            <a:ext cx="1879982" cy="707880"/>
          </a:xfrm>
          <a:prstGeom prst="rect">
            <a:avLst/>
          </a:prstGeom>
          <a:noFill/>
        </p:spPr>
        <p:txBody>
          <a:bodyPr wrap="none" lIns="91430" tIns="45717" rIns="91430" bIns="45717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75000"/>
                  </a:schemeClr>
                </a:solidFill>
                <a:latin typeface="TradeGothic"/>
                <a:cs typeface="TradeGothic"/>
              </a:rPr>
              <a:t>Reality:</a:t>
            </a:r>
          </a:p>
        </p:txBody>
      </p:sp>
      <p:sp>
        <p:nvSpPr>
          <p:cNvPr id="2" name="Rectangle 1"/>
          <p:cNvSpPr/>
          <p:nvPr/>
        </p:nvSpPr>
        <p:spPr>
          <a:xfrm>
            <a:off x="5037886" y="6226547"/>
            <a:ext cx="3830053" cy="7132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glow rad="203200">
                    <a:schemeClr val="bg1">
                      <a:alpha val="75000"/>
                    </a:schemeClr>
                  </a:glow>
                </a:effectLst>
                <a:latin typeface="TradeGothic"/>
                <a:cs typeface="TradeGothic"/>
              </a:rPr>
              <a:t>&gt; 230 mW</a:t>
            </a:r>
            <a:endParaRPr lang="en-US" sz="4500" b="1" dirty="0">
              <a:solidFill>
                <a:srgbClr val="FF0000"/>
              </a:solidFill>
              <a:effectLst>
                <a:glow rad="203200">
                  <a:schemeClr val="bg1">
                    <a:alpha val="75000"/>
                  </a:schemeClr>
                </a:glow>
              </a:effectLst>
              <a:latin typeface="TradeGothic"/>
              <a:cs typeface="Trade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39758" y="4743647"/>
            <a:ext cx="3148602" cy="1179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0" tIns="45717" rIns="91430" bIns="45717" rtlCol="0" anchor="ctr"/>
          <a:lstStyle/>
          <a:p>
            <a:pPr algn="ctr"/>
            <a:r>
              <a:rPr lang="en-US" sz="3000" dirty="0">
                <a:latin typeface="TradeGothic"/>
                <a:cs typeface="TradeGothic"/>
              </a:rPr>
              <a:t>0.3 MP, 5 fps</a:t>
            </a:r>
          </a:p>
          <a:p>
            <a:pPr algn="ctr"/>
            <a:r>
              <a:rPr lang="en-US" sz="3000" dirty="0">
                <a:solidFill>
                  <a:srgbClr val="FF0000"/>
                </a:solidFill>
                <a:latin typeface="TradeGothic"/>
                <a:cs typeface="TradeGothic"/>
              </a:rPr>
              <a:t>232 mW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BED30-FF52-B341-A398-5D89FE757697}" type="slidenum">
              <a:rPr lang="en-US" smtClean="0"/>
              <a:t>9</a:t>
            </a:fld>
            <a:r>
              <a:rPr lang="en-US" smtClean="0"/>
              <a:t> of 38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5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4" grpId="0" animBg="1"/>
      <p:bldP spid="22" grpId="0"/>
      <p:bldP spid="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>
            <a:latin typeface="TradeGothic"/>
            <a:cs typeface="TradeGothic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16493</TotalTime>
  <Words>1049</Words>
  <Application>Microsoft Macintosh PowerPoint</Application>
  <PresentationFormat>Custom</PresentationFormat>
  <Paragraphs>435</Paragraphs>
  <Slides>38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ENERGY-PROPORTIONAL  IMAGE  SENSING  FOR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PROFILE OF AN IMAGE SENSOR</vt:lpstr>
      <vt:lpstr>ENERGY-EFFICIENT IMAGE SENSING</vt:lpstr>
      <vt:lpstr>IMAGE SENSOR MEASUREMENT</vt:lpstr>
      <vt:lpstr>IMAGE SENSOR MEASUREMENT</vt:lpstr>
      <vt:lpstr>IMAGE SENSOR WAVEFORMS</vt:lpstr>
      <vt:lpstr>IMAGE SENSOR WAVEFORMS</vt:lpstr>
      <vt:lpstr>IMAGE SENSOR WAVEFORMS</vt:lpstr>
      <vt:lpstr>IMAGE SENSOR PIXEL COUNT (N)</vt:lpstr>
      <vt:lpstr>IMAGE SENSOR PIXEL COUNT (N)</vt:lpstr>
      <vt:lpstr>IMAGE SENSOR FRAME RATE (R)</vt:lpstr>
      <vt:lpstr>CHARACTERIZATION CONCLUSION: NO ENERGY PROPORTIONALITY</vt:lpstr>
      <vt:lpstr>ENERGY-EFFICIENT IMAGE SENSING</vt:lpstr>
      <vt:lpstr>TECHNIQUE #1: AGGRESSIVE STANDBY</vt:lpstr>
      <vt:lpstr>PowerPoint Presentation</vt:lpstr>
      <vt:lpstr> TECHNIQUE #2: CLOCK SCALING (f)</vt:lpstr>
      <vt:lpstr> TECHNIQUE #2: CLOCK SCALING (f)</vt:lpstr>
      <vt:lpstr>TECHNIQUE #2: CLOCK SCALING (f)</vt:lpstr>
      <vt:lpstr>AGGRESSIVE STANDBY + CLOCK OPTIMIZATION</vt:lpstr>
      <vt:lpstr>ENERGY α QUALITY</vt:lpstr>
      <vt:lpstr>PowerPoint Presentation</vt:lpstr>
      <vt:lpstr>PowerPoint Presentation</vt:lpstr>
      <vt:lpstr>CURRENT IMAGE SENSOR DESIGN</vt:lpstr>
      <vt:lpstr>HETEROGENEOUS SENSOR DESIGN</vt:lpstr>
      <vt:lpstr>ENERGY α QUALITY</vt:lpstr>
      <vt:lpstr>ENERGY-EFFICIENT IMAGE SENSING</vt:lpstr>
      <vt:lpstr>ENERGY vs. VISION: VISION TASK</vt:lpstr>
      <vt:lpstr>ENERGY vs. VISION: PERFORMANCE</vt:lpstr>
      <vt:lpstr>PowerPoint Presentation</vt:lpstr>
      <vt:lpstr>PowerPoint Presentation</vt:lpstr>
      <vt:lpstr>ENERGY-PROPORTIONAL IMAGE  SENSING  FOR  CONTINUOUS  MOBILE  VISION  </vt:lpstr>
    </vt:vector>
  </TitlesOfParts>
  <Company>Rice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Energy-Proportional  Image Sensing</dc:title>
  <dc:creator>Robert LiKamWa</dc:creator>
  <cp:lastModifiedBy>Robert LiKamWa</cp:lastModifiedBy>
  <cp:revision>875</cp:revision>
  <cp:lastPrinted>2013-06-18T08:29:46Z</cp:lastPrinted>
  <dcterms:created xsi:type="dcterms:W3CDTF">2013-05-25T16:27:49Z</dcterms:created>
  <dcterms:modified xsi:type="dcterms:W3CDTF">2013-09-04T09:27:44Z</dcterms:modified>
</cp:coreProperties>
</file>