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8" r:id="rId1"/>
  </p:sldMasterIdLst>
  <p:notesMasterIdLst>
    <p:notesMasterId r:id="rId39"/>
  </p:notesMasterIdLst>
  <p:handoutMasterIdLst>
    <p:handoutMasterId r:id="rId40"/>
  </p:handoutMasterIdLst>
  <p:sldIdLst>
    <p:sldId id="256" r:id="rId2"/>
    <p:sldId id="308" r:id="rId3"/>
    <p:sldId id="257" r:id="rId4"/>
    <p:sldId id="303" r:id="rId5"/>
    <p:sldId id="259" r:id="rId6"/>
    <p:sldId id="261" r:id="rId7"/>
    <p:sldId id="307" r:id="rId8"/>
    <p:sldId id="268" r:id="rId9"/>
    <p:sldId id="269" r:id="rId10"/>
    <p:sldId id="306" r:id="rId11"/>
    <p:sldId id="263" r:id="rId12"/>
    <p:sldId id="264" r:id="rId13"/>
    <p:sldId id="270" r:id="rId14"/>
    <p:sldId id="272" r:id="rId15"/>
    <p:sldId id="275" r:id="rId16"/>
    <p:sldId id="273" r:id="rId17"/>
    <p:sldId id="284" r:id="rId18"/>
    <p:sldId id="286" r:id="rId19"/>
    <p:sldId id="276" r:id="rId20"/>
    <p:sldId id="300" r:id="rId21"/>
    <p:sldId id="280" r:id="rId22"/>
    <p:sldId id="281" r:id="rId23"/>
    <p:sldId id="282" r:id="rId24"/>
    <p:sldId id="288" r:id="rId25"/>
    <p:sldId id="285" r:id="rId26"/>
    <p:sldId id="289" r:id="rId27"/>
    <p:sldId id="299" r:id="rId28"/>
    <p:sldId id="298" r:id="rId29"/>
    <p:sldId id="304" r:id="rId30"/>
    <p:sldId id="292" r:id="rId31"/>
    <p:sldId id="305" r:id="rId32"/>
    <p:sldId id="311" r:id="rId33"/>
    <p:sldId id="310" r:id="rId34"/>
    <p:sldId id="290" r:id="rId35"/>
    <p:sldId id="295" r:id="rId36"/>
    <p:sldId id="301" r:id="rId37"/>
    <p:sldId id="29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33"/>
    <a:srgbClr val="FBFF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8134" autoAdjust="0"/>
  </p:normalViewPr>
  <p:slideViewPr>
    <p:cSldViewPr snapToGrid="0" snapToObjects="1">
      <p:cViewPr varScale="1">
        <p:scale>
          <a:sx n="75" d="100"/>
          <a:sy n="75" d="100"/>
        </p:scale>
        <p:origin x="-25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oblkw:Documents:Projects:MoodSense:FullPaper:MoodSense%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oblkw:Documents:Projects:MoodSense:FullPaper:MoodSens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oblkw:Documents:Microsoft%20User%20Data:Office%202011%20AutoRecovery:MoodSense%20Excel%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oblkw:Documents:Microsoft%20User%20Data:Office%202011%20AutoRecovery:MoodSense%20Excel%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yx-laptop\c$\work\SkyDrive\work\MoodSense\MobiSys'13\adaptive-training-2.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lyx-laptop\c$\work\SkyDrive\work\MoodSense\MobiSys'13\adaptive-training-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oblkw:Documents:Projects:MoodSense:FullPaper:MoodSense%20Excel.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roblkw:Library:Mail%20Downloads:SignificantFeature-ClusteredStack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Improvement of model as SFS adds more features</a:t>
            </a:r>
          </a:p>
        </c:rich>
      </c:tx>
      <c:layout>
        <c:manualLayout>
          <c:xMode val="edge"/>
          <c:yMode val="edge"/>
          <c:x val="0.136815212936084"/>
          <c:y val="0.120697856700182"/>
        </c:manualLayout>
      </c:layout>
      <c:overlay val="0"/>
    </c:title>
    <c:autoTitleDeleted val="0"/>
    <c:plotArea>
      <c:layout>
        <c:manualLayout>
          <c:layoutTarget val="inner"/>
          <c:xMode val="edge"/>
          <c:yMode val="edge"/>
          <c:x val="0.118113010504367"/>
          <c:y val="0.211313868613139"/>
          <c:w val="0.808242539213156"/>
          <c:h val="0.630249439622967"/>
        </c:manualLayout>
      </c:layout>
      <c:lineChart>
        <c:grouping val="standard"/>
        <c:varyColors val="0"/>
        <c:ser>
          <c:idx val="0"/>
          <c:order val="0"/>
          <c:marker>
            <c:symbol val="none"/>
          </c:marker>
          <c:val>
            <c:numRef>
              <c:f>historya!$A$1:$AF$1</c:f>
              <c:numCache>
                <c:formatCode>General</c:formatCode>
                <c:ptCount val="32"/>
                <c:pt idx="0">
                  <c:v>0.299818717276734</c:v>
                </c:pt>
                <c:pt idx="1">
                  <c:v>0.198148567170542</c:v>
                </c:pt>
                <c:pt idx="2">
                  <c:v>0.176724384502477</c:v>
                </c:pt>
                <c:pt idx="3">
                  <c:v>0.166649913751837</c:v>
                </c:pt>
                <c:pt idx="4">
                  <c:v>0.160357548990865</c:v>
                </c:pt>
                <c:pt idx="5">
                  <c:v>0.154376246313418</c:v>
                </c:pt>
                <c:pt idx="6">
                  <c:v>0.146868362237453</c:v>
                </c:pt>
                <c:pt idx="7">
                  <c:v>0.139771205245336</c:v>
                </c:pt>
                <c:pt idx="8">
                  <c:v>0.127359595292308</c:v>
                </c:pt>
                <c:pt idx="9">
                  <c:v>0.120488126600034</c:v>
                </c:pt>
                <c:pt idx="10">
                  <c:v>0.115531580230574</c:v>
                </c:pt>
                <c:pt idx="11">
                  <c:v>0.114757016696969</c:v>
                </c:pt>
                <c:pt idx="12">
                  <c:v>0.112465748498622</c:v>
                </c:pt>
                <c:pt idx="13">
                  <c:v>0.107876323223333</c:v>
                </c:pt>
                <c:pt idx="14">
                  <c:v>0.103166267188274</c:v>
                </c:pt>
                <c:pt idx="15">
                  <c:v>0.0955125627843501</c:v>
                </c:pt>
                <c:pt idx="16">
                  <c:v>0.0909201043551776</c:v>
                </c:pt>
                <c:pt idx="17">
                  <c:v>0.0865693873256061</c:v>
                </c:pt>
                <c:pt idx="18">
                  <c:v>0.0816026470537482</c:v>
                </c:pt>
                <c:pt idx="19">
                  <c:v>0.0786281826940061</c:v>
                </c:pt>
                <c:pt idx="20">
                  <c:v>0.070750368531126</c:v>
                </c:pt>
                <c:pt idx="21">
                  <c:v>0.0650627495663679</c:v>
                </c:pt>
                <c:pt idx="22">
                  <c:v>0.0636158620756741</c:v>
                </c:pt>
                <c:pt idx="23">
                  <c:v>0.0622726502923092</c:v>
                </c:pt>
                <c:pt idx="24">
                  <c:v>0.0598351603904474</c:v>
                </c:pt>
                <c:pt idx="25">
                  <c:v>0.0567165766530694</c:v>
                </c:pt>
                <c:pt idx="26">
                  <c:v>0.0533875136272574</c:v>
                </c:pt>
                <c:pt idx="27">
                  <c:v>0.0449407511919081</c:v>
                </c:pt>
                <c:pt idx="28">
                  <c:v>0.0433822911873839</c:v>
                </c:pt>
                <c:pt idx="29">
                  <c:v>0.0427362396047867</c:v>
                </c:pt>
                <c:pt idx="30">
                  <c:v>0.04264525531713</c:v>
                </c:pt>
                <c:pt idx="31">
                  <c:v>0.0395363596658739</c:v>
                </c:pt>
              </c:numCache>
            </c:numRef>
          </c:val>
          <c:smooth val="0"/>
        </c:ser>
        <c:ser>
          <c:idx val="1"/>
          <c:order val="1"/>
          <c:marker>
            <c:symbol val="none"/>
          </c:marker>
          <c:val>
            <c:numRef>
              <c:f>historya!$A$2:$AF$2</c:f>
              <c:numCache>
                <c:formatCode>General</c:formatCode>
                <c:ptCount val="32"/>
                <c:pt idx="0">
                  <c:v>0.265663574753133</c:v>
                </c:pt>
                <c:pt idx="1">
                  <c:v>0.236410943513658</c:v>
                </c:pt>
                <c:pt idx="2">
                  <c:v>0.218101344981626</c:v>
                </c:pt>
                <c:pt idx="3">
                  <c:v>0.201322337353626</c:v>
                </c:pt>
                <c:pt idx="4">
                  <c:v>0.18334901469962</c:v>
                </c:pt>
                <c:pt idx="5">
                  <c:v>0.168028079911797</c:v>
                </c:pt>
                <c:pt idx="6">
                  <c:v>0.152989958579304</c:v>
                </c:pt>
                <c:pt idx="7">
                  <c:v>0.150604088095316</c:v>
                </c:pt>
                <c:pt idx="8">
                  <c:v>0.146142064726435</c:v>
                </c:pt>
                <c:pt idx="9">
                  <c:v>0.143337953022293</c:v>
                </c:pt>
                <c:pt idx="10">
                  <c:v>0.13928090609777</c:v>
                </c:pt>
                <c:pt idx="11">
                  <c:v>0.136274610278808</c:v>
                </c:pt>
                <c:pt idx="12">
                  <c:v>0.132274542114281</c:v>
                </c:pt>
                <c:pt idx="13">
                  <c:v>0.125314729273286</c:v>
                </c:pt>
                <c:pt idx="14">
                  <c:v>0.115614537281176</c:v>
                </c:pt>
                <c:pt idx="15">
                  <c:v>0.109416037456243</c:v>
                </c:pt>
                <c:pt idx="16">
                  <c:v>0.104234482983014</c:v>
                </c:pt>
                <c:pt idx="17">
                  <c:v>0.102888948839889</c:v>
                </c:pt>
                <c:pt idx="18">
                  <c:v>0.0978442027101944</c:v>
                </c:pt>
                <c:pt idx="19">
                  <c:v>0.0929956750568824</c:v>
                </c:pt>
                <c:pt idx="20">
                  <c:v>0.0925253177364439</c:v>
                </c:pt>
              </c:numCache>
            </c:numRef>
          </c:val>
          <c:smooth val="0"/>
        </c:ser>
        <c:ser>
          <c:idx val="2"/>
          <c:order val="2"/>
          <c:marker>
            <c:symbol val="none"/>
          </c:marker>
          <c:val>
            <c:numRef>
              <c:f>historya!$A$3:$AF$3</c:f>
              <c:numCache>
                <c:formatCode>General</c:formatCode>
                <c:ptCount val="32"/>
                <c:pt idx="0">
                  <c:v>0.117566574938659</c:v>
                </c:pt>
                <c:pt idx="1">
                  <c:v>0.0995045274592244</c:v>
                </c:pt>
                <c:pt idx="2">
                  <c:v>0.0924446324137362</c:v>
                </c:pt>
                <c:pt idx="3">
                  <c:v>0.0889542264467237</c:v>
                </c:pt>
                <c:pt idx="4">
                  <c:v>0.0848049076386799</c:v>
                </c:pt>
                <c:pt idx="5">
                  <c:v>0.0837165715169207</c:v>
                </c:pt>
                <c:pt idx="6">
                  <c:v>0.0827940658906677</c:v>
                </c:pt>
                <c:pt idx="7">
                  <c:v>0.082199496855242</c:v>
                </c:pt>
                <c:pt idx="8">
                  <c:v>0.0815978561068123</c:v>
                </c:pt>
                <c:pt idx="9">
                  <c:v>0.0782727987246045</c:v>
                </c:pt>
                <c:pt idx="10">
                  <c:v>0.0759620108440242</c:v>
                </c:pt>
                <c:pt idx="11">
                  <c:v>0.0754970522473788</c:v>
                </c:pt>
                <c:pt idx="12">
                  <c:v>0.0744649118151038</c:v>
                </c:pt>
                <c:pt idx="13">
                  <c:v>0.0738147948780311</c:v>
                </c:pt>
                <c:pt idx="14">
                  <c:v>0.0734235403997296</c:v>
                </c:pt>
                <c:pt idx="15">
                  <c:v>0.073038041469899</c:v>
                </c:pt>
                <c:pt idx="16">
                  <c:v>0.0726718145486698</c:v>
                </c:pt>
                <c:pt idx="17">
                  <c:v>0.0722454861346468</c:v>
                </c:pt>
                <c:pt idx="18">
                  <c:v>0.0716700683272768</c:v>
                </c:pt>
                <c:pt idx="19">
                  <c:v>0.0716319610665487</c:v>
                </c:pt>
                <c:pt idx="20">
                  <c:v>0.0711073117870336</c:v>
                </c:pt>
                <c:pt idx="21">
                  <c:v>0.0688556966648734</c:v>
                </c:pt>
                <c:pt idx="22">
                  <c:v>0.0680737965654261</c:v>
                </c:pt>
                <c:pt idx="23">
                  <c:v>0.0665439698431766</c:v>
                </c:pt>
                <c:pt idx="24">
                  <c:v>0.0647031132362307</c:v>
                </c:pt>
                <c:pt idx="25">
                  <c:v>0.0645322797354219</c:v>
                </c:pt>
                <c:pt idx="26">
                  <c:v>0.0644338900383231</c:v>
                </c:pt>
                <c:pt idx="27">
                  <c:v>0.0637039048490119</c:v>
                </c:pt>
                <c:pt idx="28">
                  <c:v>0.0634655891750401</c:v>
                </c:pt>
                <c:pt idx="29">
                  <c:v>0.0627006538544115</c:v>
                </c:pt>
                <c:pt idx="30">
                  <c:v>0.0623396103199281</c:v>
                </c:pt>
              </c:numCache>
            </c:numRef>
          </c:val>
          <c:smooth val="0"/>
        </c:ser>
        <c:ser>
          <c:idx val="3"/>
          <c:order val="3"/>
          <c:marker>
            <c:symbol val="none"/>
          </c:marker>
          <c:val>
            <c:numRef>
              <c:f>historya!$A$4:$AF$4</c:f>
              <c:numCache>
                <c:formatCode>General</c:formatCode>
                <c:ptCount val="32"/>
                <c:pt idx="0">
                  <c:v>0.284096260352412</c:v>
                </c:pt>
                <c:pt idx="1">
                  <c:v>0.251842278885428</c:v>
                </c:pt>
                <c:pt idx="2">
                  <c:v>0.22438826529463</c:v>
                </c:pt>
                <c:pt idx="3">
                  <c:v>0.209643998187639</c:v>
                </c:pt>
                <c:pt idx="4">
                  <c:v>0.188645100289971</c:v>
                </c:pt>
                <c:pt idx="5">
                  <c:v>0.17025786996194</c:v>
                </c:pt>
                <c:pt idx="6">
                  <c:v>0.156756105792324</c:v>
                </c:pt>
                <c:pt idx="7">
                  <c:v>0.147316184904533</c:v>
                </c:pt>
                <c:pt idx="8">
                  <c:v>0.140182795602948</c:v>
                </c:pt>
                <c:pt idx="9">
                  <c:v>0.13461164923162</c:v>
                </c:pt>
                <c:pt idx="10">
                  <c:v>0.129138616596155</c:v>
                </c:pt>
                <c:pt idx="11">
                  <c:v>0.123246107513938</c:v>
                </c:pt>
                <c:pt idx="12">
                  <c:v>0.11856761802276</c:v>
                </c:pt>
                <c:pt idx="13">
                  <c:v>0.10739383435187</c:v>
                </c:pt>
                <c:pt idx="14">
                  <c:v>0.0985982145685642</c:v>
                </c:pt>
                <c:pt idx="15">
                  <c:v>0.089629726959245</c:v>
                </c:pt>
                <c:pt idx="16">
                  <c:v>0.0850778063832765</c:v>
                </c:pt>
                <c:pt idx="17">
                  <c:v>0.0842167180558479</c:v>
                </c:pt>
                <c:pt idx="18">
                  <c:v>0.0819366782462045</c:v>
                </c:pt>
                <c:pt idx="19">
                  <c:v>0.0791249362031728</c:v>
                </c:pt>
                <c:pt idx="20">
                  <c:v>0.0740344593523854</c:v>
                </c:pt>
                <c:pt idx="21">
                  <c:v>0.0683953704121613</c:v>
                </c:pt>
                <c:pt idx="22">
                  <c:v>0.0649546065605973</c:v>
                </c:pt>
                <c:pt idx="23">
                  <c:v>0.0635024091717081</c:v>
                </c:pt>
                <c:pt idx="24">
                  <c:v>0.0627841294606508</c:v>
                </c:pt>
              </c:numCache>
            </c:numRef>
          </c:val>
          <c:smooth val="0"/>
        </c:ser>
        <c:ser>
          <c:idx val="4"/>
          <c:order val="4"/>
          <c:marker>
            <c:symbol val="none"/>
          </c:marker>
          <c:val>
            <c:numRef>
              <c:f>historya!$A$5:$AF$5</c:f>
              <c:numCache>
                <c:formatCode>General</c:formatCode>
                <c:ptCount val="32"/>
                <c:pt idx="0">
                  <c:v>0.0734794008637175</c:v>
                </c:pt>
                <c:pt idx="1">
                  <c:v>0.0464686571727203</c:v>
                </c:pt>
                <c:pt idx="2">
                  <c:v>0.0433526474166067</c:v>
                </c:pt>
                <c:pt idx="3">
                  <c:v>0.0424671316971344</c:v>
                </c:pt>
                <c:pt idx="4">
                  <c:v>0.0418456439437795</c:v>
                </c:pt>
                <c:pt idx="5">
                  <c:v>0.0411563776928816</c:v>
                </c:pt>
                <c:pt idx="6">
                  <c:v>0.0411250333058581</c:v>
                </c:pt>
              </c:numCache>
            </c:numRef>
          </c:val>
          <c:smooth val="0"/>
        </c:ser>
        <c:ser>
          <c:idx val="5"/>
          <c:order val="5"/>
          <c:marker>
            <c:symbol val="none"/>
          </c:marker>
          <c:val>
            <c:numRef>
              <c:f>historya!$A$6:$AF$6</c:f>
              <c:numCache>
                <c:formatCode>General</c:formatCode>
                <c:ptCount val="32"/>
                <c:pt idx="0">
                  <c:v>0.143984350971611</c:v>
                </c:pt>
                <c:pt idx="1">
                  <c:v>0.125295211661265</c:v>
                </c:pt>
                <c:pt idx="2">
                  <c:v>0.110529109336156</c:v>
                </c:pt>
                <c:pt idx="3">
                  <c:v>0.102638217273575</c:v>
                </c:pt>
                <c:pt idx="4">
                  <c:v>0.0950824331385878</c:v>
                </c:pt>
                <c:pt idx="5">
                  <c:v>0.0876564627405921</c:v>
                </c:pt>
                <c:pt idx="6">
                  <c:v>0.084334765617776</c:v>
                </c:pt>
                <c:pt idx="7">
                  <c:v>0.080886930289616</c:v>
                </c:pt>
                <c:pt idx="8">
                  <c:v>0.0796909431916843</c:v>
                </c:pt>
                <c:pt idx="9">
                  <c:v>0.0769206630637013</c:v>
                </c:pt>
                <c:pt idx="10">
                  <c:v>0.0751297385552379</c:v>
                </c:pt>
                <c:pt idx="11">
                  <c:v>0.0745792338995266</c:v>
                </c:pt>
                <c:pt idx="12">
                  <c:v>0.072014810189</c:v>
                </c:pt>
                <c:pt idx="13">
                  <c:v>0.0690930022035473</c:v>
                </c:pt>
                <c:pt idx="14">
                  <c:v>0.0675887280336206</c:v>
                </c:pt>
                <c:pt idx="15">
                  <c:v>0.0662782334255222</c:v>
                </c:pt>
                <c:pt idx="16">
                  <c:v>0.0647479981535464</c:v>
                </c:pt>
                <c:pt idx="17">
                  <c:v>0.0631858510688235</c:v>
                </c:pt>
              </c:numCache>
            </c:numRef>
          </c:val>
          <c:smooth val="0"/>
        </c:ser>
        <c:ser>
          <c:idx val="6"/>
          <c:order val="6"/>
          <c:marker>
            <c:symbol val="none"/>
          </c:marker>
          <c:val>
            <c:numRef>
              <c:f>historya!$A$7:$AF$7</c:f>
              <c:numCache>
                <c:formatCode>General</c:formatCode>
                <c:ptCount val="32"/>
                <c:pt idx="0">
                  <c:v>0.123264940849042</c:v>
                </c:pt>
                <c:pt idx="1">
                  <c:v>0.115500277152191</c:v>
                </c:pt>
                <c:pt idx="2">
                  <c:v>0.108160118428465</c:v>
                </c:pt>
                <c:pt idx="3">
                  <c:v>0.101171858016758</c:v>
                </c:pt>
                <c:pt idx="4">
                  <c:v>0.0964151010592622</c:v>
                </c:pt>
                <c:pt idx="5">
                  <c:v>0.0918858394046404</c:v>
                </c:pt>
                <c:pt idx="6">
                  <c:v>0.0826198442857623</c:v>
                </c:pt>
                <c:pt idx="7">
                  <c:v>0.0773473727928586</c:v>
                </c:pt>
                <c:pt idx="8">
                  <c:v>0.074572523015988</c:v>
                </c:pt>
                <c:pt idx="9">
                  <c:v>0.0716690780405703</c:v>
                </c:pt>
                <c:pt idx="10">
                  <c:v>0.0687928233203888</c:v>
                </c:pt>
                <c:pt idx="11">
                  <c:v>0.0641306316634894</c:v>
                </c:pt>
                <c:pt idx="12">
                  <c:v>0.0619588084977556</c:v>
                </c:pt>
                <c:pt idx="13">
                  <c:v>0.0610095420001364</c:v>
                </c:pt>
                <c:pt idx="14">
                  <c:v>0.0595235932168971</c:v>
                </c:pt>
                <c:pt idx="15">
                  <c:v>0.0579380369303586</c:v>
                </c:pt>
                <c:pt idx="16">
                  <c:v>0.0571940011897569</c:v>
                </c:pt>
                <c:pt idx="17">
                  <c:v>0.0565514617499339</c:v>
                </c:pt>
                <c:pt idx="18">
                  <c:v>0.0560727487141993</c:v>
                </c:pt>
                <c:pt idx="19">
                  <c:v>0.0556202872226546</c:v>
                </c:pt>
                <c:pt idx="20">
                  <c:v>0.0552020919421004</c:v>
                </c:pt>
              </c:numCache>
            </c:numRef>
          </c:val>
          <c:smooth val="0"/>
        </c:ser>
        <c:ser>
          <c:idx val="7"/>
          <c:order val="7"/>
          <c:marker>
            <c:symbol val="none"/>
          </c:marker>
          <c:val>
            <c:numRef>
              <c:f>historya!$A$8:$AF$8</c:f>
              <c:numCache>
                <c:formatCode>General</c:formatCode>
                <c:ptCount val="32"/>
                <c:pt idx="0">
                  <c:v>0.683458268685324</c:v>
                </c:pt>
                <c:pt idx="1">
                  <c:v>0.572538244426215</c:v>
                </c:pt>
                <c:pt idx="2">
                  <c:v>0.517347465716798</c:v>
                </c:pt>
                <c:pt idx="3">
                  <c:v>0.443476433785474</c:v>
                </c:pt>
                <c:pt idx="4">
                  <c:v>0.398533987402874</c:v>
                </c:pt>
                <c:pt idx="5">
                  <c:v>0.376326007555563</c:v>
                </c:pt>
                <c:pt idx="6">
                  <c:v>0.357814804189235</c:v>
                </c:pt>
                <c:pt idx="7">
                  <c:v>0.340130366055132</c:v>
                </c:pt>
                <c:pt idx="8">
                  <c:v>0.330774182442322</c:v>
                </c:pt>
                <c:pt idx="9">
                  <c:v>0.320725502245897</c:v>
                </c:pt>
                <c:pt idx="10">
                  <c:v>0.275954158962536</c:v>
                </c:pt>
                <c:pt idx="11">
                  <c:v>0.272091111153582</c:v>
                </c:pt>
                <c:pt idx="12">
                  <c:v>0.260564934152982</c:v>
                </c:pt>
                <c:pt idx="13">
                  <c:v>0.253491807066908</c:v>
                </c:pt>
                <c:pt idx="14">
                  <c:v>0.252922197112609</c:v>
                </c:pt>
                <c:pt idx="15">
                  <c:v>0.234558973227986</c:v>
                </c:pt>
                <c:pt idx="16">
                  <c:v>0.222690708142627</c:v>
                </c:pt>
                <c:pt idx="17">
                  <c:v>0.221723434302368</c:v>
                </c:pt>
                <c:pt idx="18">
                  <c:v>0.214535455550679</c:v>
                </c:pt>
                <c:pt idx="19">
                  <c:v>0.198786851404837</c:v>
                </c:pt>
                <c:pt idx="20">
                  <c:v>0.187181385351866</c:v>
                </c:pt>
                <c:pt idx="21">
                  <c:v>0.173758009270541</c:v>
                </c:pt>
                <c:pt idx="22">
                  <c:v>0.168276501809005</c:v>
                </c:pt>
                <c:pt idx="23">
                  <c:v>0.137343102063286</c:v>
                </c:pt>
                <c:pt idx="24">
                  <c:v>0.123751337501179</c:v>
                </c:pt>
                <c:pt idx="25">
                  <c:v>0.101238133311369</c:v>
                </c:pt>
                <c:pt idx="26">
                  <c:v>0.0907438248979845</c:v>
                </c:pt>
                <c:pt idx="27">
                  <c:v>0.0848327424114934</c:v>
                </c:pt>
                <c:pt idx="28">
                  <c:v>0.0814359624837562</c:v>
                </c:pt>
                <c:pt idx="29">
                  <c:v>0.0741491070863219</c:v>
                </c:pt>
              </c:numCache>
            </c:numRef>
          </c:val>
          <c:smooth val="0"/>
        </c:ser>
        <c:ser>
          <c:idx val="8"/>
          <c:order val="8"/>
          <c:marker>
            <c:symbol val="none"/>
          </c:marker>
          <c:val>
            <c:numRef>
              <c:f>historya!$A$9:$AF$9</c:f>
              <c:numCache>
                <c:formatCode>General</c:formatCode>
                <c:ptCount val="32"/>
                <c:pt idx="0">
                  <c:v>0.537165067009568</c:v>
                </c:pt>
                <c:pt idx="1">
                  <c:v>0.46509892842123</c:v>
                </c:pt>
                <c:pt idx="2">
                  <c:v>0.418583686302204</c:v>
                </c:pt>
                <c:pt idx="3">
                  <c:v>0.382127321935289</c:v>
                </c:pt>
                <c:pt idx="4">
                  <c:v>0.335773112284173</c:v>
                </c:pt>
                <c:pt idx="5">
                  <c:v>0.284282458906386</c:v>
                </c:pt>
                <c:pt idx="6">
                  <c:v>0.251616872225968</c:v>
                </c:pt>
                <c:pt idx="7">
                  <c:v>0.230786856109827</c:v>
                </c:pt>
                <c:pt idx="8">
                  <c:v>0.214806215364819</c:v>
                </c:pt>
                <c:pt idx="9">
                  <c:v>0.210568307341064</c:v>
                </c:pt>
                <c:pt idx="10">
                  <c:v>0.190344088215576</c:v>
                </c:pt>
                <c:pt idx="11">
                  <c:v>0.17527687023692</c:v>
                </c:pt>
                <c:pt idx="12">
                  <c:v>0.1576073289401</c:v>
                </c:pt>
                <c:pt idx="13">
                  <c:v>0.149078701967022</c:v>
                </c:pt>
                <c:pt idx="14">
                  <c:v>0.140050095642062</c:v>
                </c:pt>
                <c:pt idx="15">
                  <c:v>0.13251632496485</c:v>
                </c:pt>
                <c:pt idx="16">
                  <c:v>0.129872331473078</c:v>
                </c:pt>
                <c:pt idx="17">
                  <c:v>0.121019918434751</c:v>
                </c:pt>
                <c:pt idx="18">
                  <c:v>0.11921322907048</c:v>
                </c:pt>
                <c:pt idx="19">
                  <c:v>0.110156929331308</c:v>
                </c:pt>
                <c:pt idx="20">
                  <c:v>0.108953836566462</c:v>
                </c:pt>
                <c:pt idx="21">
                  <c:v>0.105817522684086</c:v>
                </c:pt>
              </c:numCache>
            </c:numRef>
          </c:val>
          <c:smooth val="0"/>
        </c:ser>
        <c:ser>
          <c:idx val="9"/>
          <c:order val="9"/>
          <c:marker>
            <c:symbol val="none"/>
          </c:marker>
          <c:val>
            <c:numRef>
              <c:f>historya!$A$10:$AF$10</c:f>
              <c:numCache>
                <c:formatCode>General</c:formatCode>
                <c:ptCount val="32"/>
                <c:pt idx="0">
                  <c:v>0.361022245042225</c:v>
                </c:pt>
                <c:pt idx="1">
                  <c:v>0.301920285412171</c:v>
                </c:pt>
                <c:pt idx="2">
                  <c:v>0.272512489931571</c:v>
                </c:pt>
                <c:pt idx="3">
                  <c:v>0.250833095290816</c:v>
                </c:pt>
                <c:pt idx="4">
                  <c:v>0.241947378505956</c:v>
                </c:pt>
                <c:pt idx="5">
                  <c:v>0.231278822693485</c:v>
                </c:pt>
                <c:pt idx="6">
                  <c:v>0.221398542274751</c:v>
                </c:pt>
                <c:pt idx="7">
                  <c:v>0.209906992640276</c:v>
                </c:pt>
                <c:pt idx="8">
                  <c:v>0.196302166634906</c:v>
                </c:pt>
                <c:pt idx="9">
                  <c:v>0.178130155738189</c:v>
                </c:pt>
                <c:pt idx="10">
                  <c:v>0.160469841094661</c:v>
                </c:pt>
                <c:pt idx="11">
                  <c:v>0.147190568323613</c:v>
                </c:pt>
                <c:pt idx="12">
                  <c:v>0.132183999402164</c:v>
                </c:pt>
                <c:pt idx="13">
                  <c:v>0.112454345738371</c:v>
                </c:pt>
                <c:pt idx="14">
                  <c:v>0.0902468891818325</c:v>
                </c:pt>
                <c:pt idx="15">
                  <c:v>0.0640595441450634</c:v>
                </c:pt>
                <c:pt idx="16">
                  <c:v>0.0500793788760238</c:v>
                </c:pt>
              </c:numCache>
            </c:numRef>
          </c:val>
          <c:smooth val="0"/>
        </c:ser>
        <c:ser>
          <c:idx val="10"/>
          <c:order val="10"/>
          <c:marker>
            <c:symbol val="none"/>
          </c:marker>
          <c:val>
            <c:numRef>
              <c:f>historya!$A$11:$AF$11</c:f>
              <c:numCache>
                <c:formatCode>General</c:formatCode>
                <c:ptCount val="32"/>
                <c:pt idx="0">
                  <c:v>0.218512396748591</c:v>
                </c:pt>
                <c:pt idx="1">
                  <c:v>0.178997840153871</c:v>
                </c:pt>
                <c:pt idx="2">
                  <c:v>0.153535217097487</c:v>
                </c:pt>
                <c:pt idx="3">
                  <c:v>0.139696398024165</c:v>
                </c:pt>
                <c:pt idx="4">
                  <c:v>0.139098168531819</c:v>
                </c:pt>
                <c:pt idx="5">
                  <c:v>0.135763762390306</c:v>
                </c:pt>
              </c:numCache>
            </c:numRef>
          </c:val>
          <c:smooth val="0"/>
        </c:ser>
        <c:ser>
          <c:idx val="11"/>
          <c:order val="11"/>
          <c:marker>
            <c:symbol val="none"/>
          </c:marker>
          <c:val>
            <c:numRef>
              <c:f>historya!$A$12:$AF$12</c:f>
              <c:numCache>
                <c:formatCode>General</c:formatCode>
                <c:ptCount val="32"/>
                <c:pt idx="0">
                  <c:v>0.297276073420189</c:v>
                </c:pt>
                <c:pt idx="1">
                  <c:v>0.246484320828635</c:v>
                </c:pt>
                <c:pt idx="2">
                  <c:v>0.196736578821565</c:v>
                </c:pt>
                <c:pt idx="3">
                  <c:v>0.176551208262249</c:v>
                </c:pt>
                <c:pt idx="4">
                  <c:v>0.161739514144062</c:v>
                </c:pt>
                <c:pt idx="5">
                  <c:v>0.155333902411789</c:v>
                </c:pt>
                <c:pt idx="6">
                  <c:v>0.144290600557437</c:v>
                </c:pt>
              </c:numCache>
            </c:numRef>
          </c:val>
          <c:smooth val="0"/>
        </c:ser>
        <c:ser>
          <c:idx val="12"/>
          <c:order val="12"/>
          <c:marker>
            <c:symbol val="none"/>
          </c:marker>
          <c:val>
            <c:numRef>
              <c:f>historya!$A$13:$AF$13</c:f>
              <c:numCache>
                <c:formatCode>General</c:formatCode>
                <c:ptCount val="32"/>
                <c:pt idx="0">
                  <c:v>0.156599395370099</c:v>
                </c:pt>
                <c:pt idx="1">
                  <c:v>0.141515914057936</c:v>
                </c:pt>
                <c:pt idx="2">
                  <c:v>0.133947989916642</c:v>
                </c:pt>
                <c:pt idx="3">
                  <c:v>0.130372830786767</c:v>
                </c:pt>
                <c:pt idx="4">
                  <c:v>0.127527984824591</c:v>
                </c:pt>
                <c:pt idx="5">
                  <c:v>0.125213673011346</c:v>
                </c:pt>
                <c:pt idx="6">
                  <c:v>0.124331182033563</c:v>
                </c:pt>
                <c:pt idx="7">
                  <c:v>0.116569788693533</c:v>
                </c:pt>
                <c:pt idx="8">
                  <c:v>0.113958931643236</c:v>
                </c:pt>
                <c:pt idx="9">
                  <c:v>0.0918887834735737</c:v>
                </c:pt>
              </c:numCache>
            </c:numRef>
          </c:val>
          <c:smooth val="0"/>
        </c:ser>
        <c:ser>
          <c:idx val="13"/>
          <c:order val="13"/>
          <c:marker>
            <c:symbol val="none"/>
          </c:marker>
          <c:val>
            <c:numRef>
              <c:f>historya!$A$14:$AF$14</c:f>
              <c:numCache>
                <c:formatCode>General</c:formatCode>
                <c:ptCount val="32"/>
                <c:pt idx="0">
                  <c:v>0.111714281311733</c:v>
                </c:pt>
                <c:pt idx="1">
                  <c:v>0.0970222397063423</c:v>
                </c:pt>
                <c:pt idx="2">
                  <c:v>0.0906078547277032</c:v>
                </c:pt>
                <c:pt idx="3">
                  <c:v>0.0845075211165327</c:v>
                </c:pt>
                <c:pt idx="4">
                  <c:v>0.078647823685344</c:v>
                </c:pt>
              </c:numCache>
            </c:numRef>
          </c:val>
          <c:smooth val="0"/>
        </c:ser>
        <c:ser>
          <c:idx val="14"/>
          <c:order val="14"/>
          <c:marker>
            <c:symbol val="none"/>
          </c:marker>
          <c:val>
            <c:numRef>
              <c:f>historya!$A$15:$AF$15</c:f>
              <c:numCache>
                <c:formatCode>General</c:formatCode>
                <c:ptCount val="32"/>
                <c:pt idx="0">
                  <c:v>0.219238202145077</c:v>
                </c:pt>
                <c:pt idx="1">
                  <c:v>0.207498799637006</c:v>
                </c:pt>
                <c:pt idx="2">
                  <c:v>0.197855158727111</c:v>
                </c:pt>
                <c:pt idx="3">
                  <c:v>0.19113040879233</c:v>
                </c:pt>
                <c:pt idx="4">
                  <c:v>0.180724193242944</c:v>
                </c:pt>
                <c:pt idx="5">
                  <c:v>0.170160811911553</c:v>
                </c:pt>
                <c:pt idx="6">
                  <c:v>0.158758518794308</c:v>
                </c:pt>
                <c:pt idx="7">
                  <c:v>0.149995657546947</c:v>
                </c:pt>
                <c:pt idx="8">
                  <c:v>0.143359593926953</c:v>
                </c:pt>
                <c:pt idx="9">
                  <c:v>0.138881369035853</c:v>
                </c:pt>
                <c:pt idx="10">
                  <c:v>0.134349360193222</c:v>
                </c:pt>
                <c:pt idx="11">
                  <c:v>0.129153042135339</c:v>
                </c:pt>
                <c:pt idx="12">
                  <c:v>0.117413547098682</c:v>
                </c:pt>
                <c:pt idx="13">
                  <c:v>0.115278850603512</c:v>
                </c:pt>
              </c:numCache>
            </c:numRef>
          </c:val>
          <c:smooth val="0"/>
        </c:ser>
        <c:ser>
          <c:idx val="15"/>
          <c:order val="15"/>
          <c:marker>
            <c:symbol val="none"/>
          </c:marker>
          <c:val>
            <c:numRef>
              <c:f>historya!$A$16:$AF$16</c:f>
              <c:numCache>
                <c:formatCode>General</c:formatCode>
                <c:ptCount val="32"/>
                <c:pt idx="0">
                  <c:v>0.150141646920715</c:v>
                </c:pt>
                <c:pt idx="1">
                  <c:v>0.125414117277443</c:v>
                </c:pt>
                <c:pt idx="2">
                  <c:v>0.112128571548767</c:v>
                </c:pt>
                <c:pt idx="3">
                  <c:v>0.104221745259632</c:v>
                </c:pt>
                <c:pt idx="4">
                  <c:v>0.0990354307006768</c:v>
                </c:pt>
                <c:pt idx="5">
                  <c:v>0.0949481961164006</c:v>
                </c:pt>
                <c:pt idx="6">
                  <c:v>0.092584011304795</c:v>
                </c:pt>
                <c:pt idx="7">
                  <c:v>0.0884145377767718</c:v>
                </c:pt>
                <c:pt idx="8">
                  <c:v>0.0851242102386632</c:v>
                </c:pt>
                <c:pt idx="9">
                  <c:v>0.0827359520968955</c:v>
                </c:pt>
                <c:pt idx="10">
                  <c:v>0.0804330028962696</c:v>
                </c:pt>
                <c:pt idx="11">
                  <c:v>0.0769806028519873</c:v>
                </c:pt>
                <c:pt idx="12">
                  <c:v>0.0745491786788815</c:v>
                </c:pt>
                <c:pt idx="13">
                  <c:v>0.073090989289389</c:v>
                </c:pt>
                <c:pt idx="14">
                  <c:v>0.0708266153838525</c:v>
                </c:pt>
                <c:pt idx="15">
                  <c:v>0.0700276389246634</c:v>
                </c:pt>
                <c:pt idx="16">
                  <c:v>0.0693143145877469</c:v>
                </c:pt>
                <c:pt idx="17">
                  <c:v>0.0690058092036153</c:v>
                </c:pt>
                <c:pt idx="18">
                  <c:v>0.0685617140625326</c:v>
                </c:pt>
              </c:numCache>
            </c:numRef>
          </c:val>
          <c:smooth val="0"/>
        </c:ser>
        <c:ser>
          <c:idx val="16"/>
          <c:order val="16"/>
          <c:marker>
            <c:symbol val="none"/>
          </c:marker>
          <c:val>
            <c:numRef>
              <c:f>historya!$A$17:$AF$17</c:f>
              <c:numCache>
                <c:formatCode>General</c:formatCode>
                <c:ptCount val="32"/>
                <c:pt idx="0">
                  <c:v>0.333780094032834</c:v>
                </c:pt>
                <c:pt idx="1">
                  <c:v>0.294744434160993</c:v>
                </c:pt>
                <c:pt idx="2">
                  <c:v>0.280944665299989</c:v>
                </c:pt>
                <c:pt idx="3">
                  <c:v>0.254010386374488</c:v>
                </c:pt>
                <c:pt idx="4">
                  <c:v>0.231220013497918</c:v>
                </c:pt>
                <c:pt idx="5">
                  <c:v>0.222258763799812</c:v>
                </c:pt>
                <c:pt idx="6">
                  <c:v>0.214124476992446</c:v>
                </c:pt>
                <c:pt idx="7">
                  <c:v>0.204188175669114</c:v>
                </c:pt>
                <c:pt idx="8">
                  <c:v>0.193532112737162</c:v>
                </c:pt>
                <c:pt idx="9">
                  <c:v>0.171424924504394</c:v>
                </c:pt>
                <c:pt idx="10">
                  <c:v>0.160166142154518</c:v>
                </c:pt>
                <c:pt idx="11">
                  <c:v>0.157365431624087</c:v>
                </c:pt>
                <c:pt idx="12">
                  <c:v>0.155820520158844</c:v>
                </c:pt>
                <c:pt idx="13">
                  <c:v>0.155465132439432</c:v>
                </c:pt>
                <c:pt idx="14">
                  <c:v>0.155206860876502</c:v>
                </c:pt>
                <c:pt idx="15">
                  <c:v>0.14921640416309</c:v>
                </c:pt>
              </c:numCache>
            </c:numRef>
          </c:val>
          <c:smooth val="0"/>
        </c:ser>
        <c:ser>
          <c:idx val="17"/>
          <c:order val="17"/>
          <c:marker>
            <c:symbol val="none"/>
          </c:marker>
          <c:val>
            <c:numRef>
              <c:f>historya!$A$18:$AF$18</c:f>
              <c:numCache>
                <c:formatCode>General</c:formatCode>
                <c:ptCount val="32"/>
                <c:pt idx="0">
                  <c:v>0.115504818900064</c:v>
                </c:pt>
                <c:pt idx="1">
                  <c:v>0.108636042763852</c:v>
                </c:pt>
                <c:pt idx="2">
                  <c:v>0.105243453395347</c:v>
                </c:pt>
                <c:pt idx="3">
                  <c:v>0.102956925225065</c:v>
                </c:pt>
                <c:pt idx="4">
                  <c:v>0.0982934933135867</c:v>
                </c:pt>
                <c:pt idx="5">
                  <c:v>0.0958443187670219</c:v>
                </c:pt>
                <c:pt idx="6">
                  <c:v>0.0917108901527209</c:v>
                </c:pt>
                <c:pt idx="7">
                  <c:v>0.08840490737056</c:v>
                </c:pt>
                <c:pt idx="8">
                  <c:v>0.0873345275990908</c:v>
                </c:pt>
                <c:pt idx="9">
                  <c:v>0.0862707620972546</c:v>
                </c:pt>
                <c:pt idx="10">
                  <c:v>0.0838721913765056</c:v>
                </c:pt>
                <c:pt idx="11">
                  <c:v>0.0816249050599893</c:v>
                </c:pt>
                <c:pt idx="12">
                  <c:v>0.0791283765950848</c:v>
                </c:pt>
                <c:pt idx="13">
                  <c:v>0.0778614034883932</c:v>
                </c:pt>
                <c:pt idx="14">
                  <c:v>0.0770107663296116</c:v>
                </c:pt>
                <c:pt idx="15">
                  <c:v>0.0767025146456214</c:v>
                </c:pt>
                <c:pt idx="16">
                  <c:v>0.07289441893123</c:v>
                </c:pt>
                <c:pt idx="17">
                  <c:v>0.0722842086366467</c:v>
                </c:pt>
                <c:pt idx="18">
                  <c:v>0.0716865465549935</c:v>
                </c:pt>
                <c:pt idx="19">
                  <c:v>0.0711822116552577</c:v>
                </c:pt>
                <c:pt idx="20">
                  <c:v>0.0696240281222114</c:v>
                </c:pt>
                <c:pt idx="21">
                  <c:v>0.069173905546349</c:v>
                </c:pt>
                <c:pt idx="22">
                  <c:v>0.0689888291986653</c:v>
                </c:pt>
              </c:numCache>
            </c:numRef>
          </c:val>
          <c:smooth val="0"/>
        </c:ser>
        <c:ser>
          <c:idx val="18"/>
          <c:order val="18"/>
          <c:marker>
            <c:symbol val="none"/>
          </c:marker>
          <c:val>
            <c:numRef>
              <c:f>historya!$A$19:$AF$19</c:f>
              <c:numCache>
                <c:formatCode>General</c:formatCode>
                <c:ptCount val="32"/>
                <c:pt idx="0">
                  <c:v>0.184869722649819</c:v>
                </c:pt>
                <c:pt idx="1">
                  <c:v>0.16600619185132</c:v>
                </c:pt>
                <c:pt idx="2">
                  <c:v>0.155612580708502</c:v>
                </c:pt>
                <c:pt idx="3">
                  <c:v>0.146500979127148</c:v>
                </c:pt>
                <c:pt idx="4">
                  <c:v>0.139342363626208</c:v>
                </c:pt>
                <c:pt idx="5">
                  <c:v>0.13475966073408</c:v>
                </c:pt>
                <c:pt idx="6">
                  <c:v>0.131074139470633</c:v>
                </c:pt>
                <c:pt idx="7">
                  <c:v>0.128200967530465</c:v>
                </c:pt>
                <c:pt idx="8">
                  <c:v>0.122747403379878</c:v>
                </c:pt>
                <c:pt idx="9">
                  <c:v>0.121188035404385</c:v>
                </c:pt>
                <c:pt idx="10">
                  <c:v>0.119712261011744</c:v>
                </c:pt>
                <c:pt idx="11">
                  <c:v>0.118593011279628</c:v>
                </c:pt>
                <c:pt idx="12">
                  <c:v>0.117746936432033</c:v>
                </c:pt>
                <c:pt idx="13">
                  <c:v>0.116938029110242</c:v>
                </c:pt>
                <c:pt idx="14">
                  <c:v>0.116580377854449</c:v>
                </c:pt>
              </c:numCache>
            </c:numRef>
          </c:val>
          <c:smooth val="0"/>
        </c:ser>
        <c:ser>
          <c:idx val="19"/>
          <c:order val="19"/>
          <c:marker>
            <c:symbol val="none"/>
          </c:marker>
          <c:val>
            <c:numRef>
              <c:f>historya!$A$20:$AF$20</c:f>
              <c:numCache>
                <c:formatCode>General</c:formatCode>
                <c:ptCount val="32"/>
                <c:pt idx="0">
                  <c:v>0.123643659129101</c:v>
                </c:pt>
                <c:pt idx="1">
                  <c:v>0.107305598047432</c:v>
                </c:pt>
                <c:pt idx="2">
                  <c:v>0.0975010692785086</c:v>
                </c:pt>
                <c:pt idx="3">
                  <c:v>0.0919441428421568</c:v>
                </c:pt>
                <c:pt idx="4">
                  <c:v>0.0880453604354645</c:v>
                </c:pt>
                <c:pt idx="5">
                  <c:v>0.0861082573332761</c:v>
                </c:pt>
                <c:pt idx="6">
                  <c:v>0.0848434539031966</c:v>
                </c:pt>
                <c:pt idx="7">
                  <c:v>0.083908590109682</c:v>
                </c:pt>
              </c:numCache>
            </c:numRef>
          </c:val>
          <c:smooth val="0"/>
        </c:ser>
        <c:ser>
          <c:idx val="20"/>
          <c:order val="20"/>
          <c:marker>
            <c:symbol val="none"/>
          </c:marker>
          <c:val>
            <c:numRef>
              <c:f>historya!$A$21:$AF$21</c:f>
              <c:numCache>
                <c:formatCode>General</c:formatCode>
                <c:ptCount val="32"/>
                <c:pt idx="0">
                  <c:v>0.367231678814421</c:v>
                </c:pt>
                <c:pt idx="1">
                  <c:v>0.267601219306671</c:v>
                </c:pt>
                <c:pt idx="2">
                  <c:v>0.224221553624571</c:v>
                </c:pt>
                <c:pt idx="3">
                  <c:v>0.204660250635103</c:v>
                </c:pt>
                <c:pt idx="4">
                  <c:v>0.184655384822004</c:v>
                </c:pt>
                <c:pt idx="5">
                  <c:v>0.173057680966879</c:v>
                </c:pt>
                <c:pt idx="6">
                  <c:v>0.158531164894222</c:v>
                </c:pt>
                <c:pt idx="7">
                  <c:v>0.146148804847548</c:v>
                </c:pt>
                <c:pt idx="8">
                  <c:v>0.139470272491279</c:v>
                </c:pt>
                <c:pt idx="9">
                  <c:v>0.1296824512134</c:v>
                </c:pt>
                <c:pt idx="10">
                  <c:v>0.124607044760406</c:v>
                </c:pt>
                <c:pt idx="11">
                  <c:v>0.121309397721571</c:v>
                </c:pt>
                <c:pt idx="12">
                  <c:v>0.118687400658062</c:v>
                </c:pt>
                <c:pt idx="13">
                  <c:v>0.11808024885537</c:v>
                </c:pt>
              </c:numCache>
            </c:numRef>
          </c:val>
          <c:smooth val="0"/>
        </c:ser>
        <c:ser>
          <c:idx val="21"/>
          <c:order val="21"/>
          <c:marker>
            <c:symbol val="none"/>
          </c:marker>
          <c:val>
            <c:numRef>
              <c:f>historya!$A$22:$AF$22</c:f>
              <c:numCache>
                <c:formatCode>General</c:formatCode>
                <c:ptCount val="32"/>
                <c:pt idx="0">
                  <c:v>0.0465586614760641</c:v>
                </c:pt>
                <c:pt idx="1">
                  <c:v>0.040290394307019</c:v>
                </c:pt>
                <c:pt idx="2">
                  <c:v>0.0341592531035958</c:v>
                </c:pt>
                <c:pt idx="3">
                  <c:v>0.0316064989090677</c:v>
                </c:pt>
                <c:pt idx="4">
                  <c:v>0.0305735710491965</c:v>
                </c:pt>
                <c:pt idx="5">
                  <c:v>0.0300376985756999</c:v>
                </c:pt>
                <c:pt idx="6">
                  <c:v>0.0293256530339637</c:v>
                </c:pt>
                <c:pt idx="7">
                  <c:v>0.0290193034423219</c:v>
                </c:pt>
                <c:pt idx="8">
                  <c:v>0.0271000584642316</c:v>
                </c:pt>
                <c:pt idx="9">
                  <c:v>0.0257115238796439</c:v>
                </c:pt>
                <c:pt idx="10">
                  <c:v>0.0243940120100584</c:v>
                </c:pt>
                <c:pt idx="11">
                  <c:v>0.0236546931479103</c:v>
                </c:pt>
                <c:pt idx="12">
                  <c:v>0.0230392421074918</c:v>
                </c:pt>
                <c:pt idx="13">
                  <c:v>0.022448985566627</c:v>
                </c:pt>
                <c:pt idx="14">
                  <c:v>0.0206835457733346</c:v>
                </c:pt>
                <c:pt idx="15">
                  <c:v>0.0199280142848936</c:v>
                </c:pt>
                <c:pt idx="16">
                  <c:v>0.0193087672572328</c:v>
                </c:pt>
                <c:pt idx="17">
                  <c:v>0.0189647611130606</c:v>
                </c:pt>
                <c:pt idx="18">
                  <c:v>0.0182223089280687</c:v>
                </c:pt>
                <c:pt idx="19">
                  <c:v>0.0176159760591027</c:v>
                </c:pt>
                <c:pt idx="20">
                  <c:v>0.0171435180804545</c:v>
                </c:pt>
                <c:pt idx="21">
                  <c:v>0.0168310729657208</c:v>
                </c:pt>
              </c:numCache>
            </c:numRef>
          </c:val>
          <c:smooth val="0"/>
        </c:ser>
        <c:ser>
          <c:idx val="22"/>
          <c:order val="22"/>
          <c:marker>
            <c:symbol val="none"/>
          </c:marker>
          <c:val>
            <c:numRef>
              <c:f>historya!$A$23:$AF$23</c:f>
              <c:numCache>
                <c:formatCode>General</c:formatCode>
                <c:ptCount val="32"/>
                <c:pt idx="0">
                  <c:v>0.0711370987020877</c:v>
                </c:pt>
                <c:pt idx="1">
                  <c:v>0.0554749072656911</c:v>
                </c:pt>
                <c:pt idx="2">
                  <c:v>0.0472471138859976</c:v>
                </c:pt>
                <c:pt idx="3">
                  <c:v>0.0438014850053155</c:v>
                </c:pt>
                <c:pt idx="4">
                  <c:v>0.0422787318641916</c:v>
                </c:pt>
                <c:pt idx="5">
                  <c:v>0.03990360561186</c:v>
                </c:pt>
                <c:pt idx="6">
                  <c:v>0.0375238051411233</c:v>
                </c:pt>
                <c:pt idx="7">
                  <c:v>0.0363598211725762</c:v>
                </c:pt>
                <c:pt idx="8">
                  <c:v>0.035589856749728</c:v>
                </c:pt>
                <c:pt idx="9">
                  <c:v>0.034495540791572</c:v>
                </c:pt>
                <c:pt idx="10">
                  <c:v>0.0338871666920968</c:v>
                </c:pt>
                <c:pt idx="11">
                  <c:v>0.0329299191158446</c:v>
                </c:pt>
                <c:pt idx="12">
                  <c:v>0.0319130497628181</c:v>
                </c:pt>
                <c:pt idx="13">
                  <c:v>0.0306161477216663</c:v>
                </c:pt>
                <c:pt idx="14">
                  <c:v>0.029956355690897</c:v>
                </c:pt>
                <c:pt idx="15">
                  <c:v>0.0291320370170423</c:v>
                </c:pt>
                <c:pt idx="16">
                  <c:v>0.0282992390371752</c:v>
                </c:pt>
                <c:pt idx="17">
                  <c:v>0.0267976243759697</c:v>
                </c:pt>
                <c:pt idx="18">
                  <c:v>0.0251046059170028</c:v>
                </c:pt>
                <c:pt idx="19">
                  <c:v>0.024599528409803</c:v>
                </c:pt>
                <c:pt idx="20">
                  <c:v>0.0238126666374722</c:v>
                </c:pt>
                <c:pt idx="21">
                  <c:v>0.0233638248190946</c:v>
                </c:pt>
                <c:pt idx="22">
                  <c:v>0.0233372262152386</c:v>
                </c:pt>
                <c:pt idx="23">
                  <c:v>0.0231948311833546</c:v>
                </c:pt>
              </c:numCache>
            </c:numRef>
          </c:val>
          <c:smooth val="0"/>
        </c:ser>
        <c:ser>
          <c:idx val="23"/>
          <c:order val="23"/>
          <c:marker>
            <c:symbol val="none"/>
          </c:marker>
          <c:val>
            <c:numRef>
              <c:f>historya!$A$24:$AF$24</c:f>
              <c:numCache>
                <c:formatCode>General</c:formatCode>
                <c:ptCount val="32"/>
                <c:pt idx="0">
                  <c:v>0.150003097680808</c:v>
                </c:pt>
                <c:pt idx="1">
                  <c:v>0.135958562001913</c:v>
                </c:pt>
                <c:pt idx="2">
                  <c:v>0.124678163625816</c:v>
                </c:pt>
                <c:pt idx="3">
                  <c:v>0.122503242391294</c:v>
                </c:pt>
                <c:pt idx="4">
                  <c:v>0.12012254382375</c:v>
                </c:pt>
                <c:pt idx="5">
                  <c:v>0.119077045159507</c:v>
                </c:pt>
                <c:pt idx="6">
                  <c:v>0.117620508624184</c:v>
                </c:pt>
                <c:pt idx="7">
                  <c:v>0.115760753994346</c:v>
                </c:pt>
                <c:pt idx="8">
                  <c:v>0.115712318747523</c:v>
                </c:pt>
              </c:numCache>
            </c:numRef>
          </c:val>
          <c:smooth val="0"/>
        </c:ser>
        <c:ser>
          <c:idx val="24"/>
          <c:order val="24"/>
          <c:marker>
            <c:symbol val="none"/>
          </c:marker>
          <c:val>
            <c:numRef>
              <c:f>historya!$A$25:$AF$25</c:f>
              <c:numCache>
                <c:formatCode>General</c:formatCode>
                <c:ptCount val="32"/>
                <c:pt idx="0">
                  <c:v>0.350427144241938</c:v>
                </c:pt>
                <c:pt idx="1">
                  <c:v>0.292983179278349</c:v>
                </c:pt>
                <c:pt idx="2">
                  <c:v>0.265076703919723</c:v>
                </c:pt>
                <c:pt idx="3">
                  <c:v>0.247964064947449</c:v>
                </c:pt>
                <c:pt idx="4">
                  <c:v>0.228386434100976</c:v>
                </c:pt>
                <c:pt idx="5">
                  <c:v>0.213418327492721</c:v>
                </c:pt>
                <c:pt idx="6">
                  <c:v>0.198522539821379</c:v>
                </c:pt>
                <c:pt idx="7">
                  <c:v>0.183801745905208</c:v>
                </c:pt>
                <c:pt idx="8">
                  <c:v>0.173892346143743</c:v>
                </c:pt>
                <c:pt idx="9">
                  <c:v>0.1663697523476</c:v>
                </c:pt>
                <c:pt idx="10">
                  <c:v>0.15047836822493</c:v>
                </c:pt>
                <c:pt idx="11">
                  <c:v>0.144363540324696</c:v>
                </c:pt>
                <c:pt idx="12">
                  <c:v>0.132907437025001</c:v>
                </c:pt>
                <c:pt idx="13">
                  <c:v>0.126505297547896</c:v>
                </c:pt>
                <c:pt idx="14">
                  <c:v>0.125307979354205</c:v>
                </c:pt>
                <c:pt idx="15">
                  <c:v>0.122936882243109</c:v>
                </c:pt>
                <c:pt idx="16">
                  <c:v>0.119295402219784</c:v>
                </c:pt>
                <c:pt idx="17">
                  <c:v>0.119239402644895</c:v>
                </c:pt>
                <c:pt idx="18">
                  <c:v>0.118609637316621</c:v>
                </c:pt>
              </c:numCache>
            </c:numRef>
          </c:val>
          <c:smooth val="0"/>
        </c:ser>
        <c:ser>
          <c:idx val="25"/>
          <c:order val="25"/>
          <c:marker>
            <c:symbol val="none"/>
          </c:marker>
          <c:val>
            <c:numRef>
              <c:f>historya!$A$26:$AF$26</c:f>
              <c:numCache>
                <c:formatCode>General</c:formatCode>
                <c:ptCount val="32"/>
                <c:pt idx="0">
                  <c:v>0.259287106664863</c:v>
                </c:pt>
                <c:pt idx="1">
                  <c:v>0.204949642305274</c:v>
                </c:pt>
                <c:pt idx="2">
                  <c:v>0.169900729889696</c:v>
                </c:pt>
                <c:pt idx="3">
                  <c:v>0.142490348018469</c:v>
                </c:pt>
                <c:pt idx="4">
                  <c:v>0.123327169056539</c:v>
                </c:pt>
                <c:pt idx="5">
                  <c:v>0.11520156436526</c:v>
                </c:pt>
                <c:pt idx="6">
                  <c:v>0.109363510182971</c:v>
                </c:pt>
                <c:pt idx="7">
                  <c:v>0.103851649520955</c:v>
                </c:pt>
                <c:pt idx="8">
                  <c:v>0.0879254926831315</c:v>
                </c:pt>
                <c:pt idx="9">
                  <c:v>0.0778736408716525</c:v>
                </c:pt>
                <c:pt idx="10">
                  <c:v>0.0745450330016167</c:v>
                </c:pt>
                <c:pt idx="11">
                  <c:v>0.0745201545565649</c:v>
                </c:pt>
              </c:numCache>
            </c:numRef>
          </c:val>
          <c:smooth val="0"/>
        </c:ser>
        <c:ser>
          <c:idx val="26"/>
          <c:order val="26"/>
          <c:marker>
            <c:symbol val="none"/>
          </c:marker>
          <c:val>
            <c:numRef>
              <c:f>historya!$A$27:$AF$27</c:f>
              <c:numCache>
                <c:formatCode>General</c:formatCode>
                <c:ptCount val="32"/>
                <c:pt idx="0">
                  <c:v>0.325506299510271</c:v>
                </c:pt>
                <c:pt idx="1">
                  <c:v>0.297185520935238</c:v>
                </c:pt>
                <c:pt idx="2">
                  <c:v>0.279834016065542</c:v>
                </c:pt>
                <c:pt idx="3">
                  <c:v>0.265753307307112</c:v>
                </c:pt>
                <c:pt idx="4">
                  <c:v>0.256650211147135</c:v>
                </c:pt>
                <c:pt idx="5">
                  <c:v>0.24698346930332</c:v>
                </c:pt>
                <c:pt idx="6">
                  <c:v>0.238666730455583</c:v>
                </c:pt>
                <c:pt idx="7">
                  <c:v>0.226193132911046</c:v>
                </c:pt>
                <c:pt idx="8">
                  <c:v>0.21800407451773</c:v>
                </c:pt>
                <c:pt idx="9">
                  <c:v>0.2098929098367</c:v>
                </c:pt>
                <c:pt idx="10">
                  <c:v>0.202613775014202</c:v>
                </c:pt>
                <c:pt idx="11">
                  <c:v>0.19660453483589</c:v>
                </c:pt>
                <c:pt idx="12">
                  <c:v>0.160426307376346</c:v>
                </c:pt>
                <c:pt idx="13">
                  <c:v>0.147354851094121</c:v>
                </c:pt>
                <c:pt idx="14">
                  <c:v>0.138034150478447</c:v>
                </c:pt>
                <c:pt idx="15">
                  <c:v>0.127015620733541</c:v>
                </c:pt>
                <c:pt idx="16">
                  <c:v>0.123737712076029</c:v>
                </c:pt>
              </c:numCache>
            </c:numRef>
          </c:val>
          <c:smooth val="0"/>
        </c:ser>
        <c:ser>
          <c:idx val="27"/>
          <c:order val="27"/>
          <c:marker>
            <c:symbol val="none"/>
          </c:marker>
          <c:val>
            <c:numRef>
              <c:f>historya!$A$28:$AF$28</c:f>
              <c:numCache>
                <c:formatCode>General</c:formatCode>
                <c:ptCount val="32"/>
                <c:pt idx="0">
                  <c:v>0.110804406770437</c:v>
                </c:pt>
                <c:pt idx="1">
                  <c:v>0.0885918783629604</c:v>
                </c:pt>
                <c:pt idx="2">
                  <c:v>0.071048388452214</c:v>
                </c:pt>
                <c:pt idx="3">
                  <c:v>0.0576366075787494</c:v>
                </c:pt>
                <c:pt idx="4">
                  <c:v>0.0497661062035376</c:v>
                </c:pt>
                <c:pt idx="5">
                  <c:v>0.0322608028119641</c:v>
                </c:pt>
                <c:pt idx="6">
                  <c:v>0.0235197872275663</c:v>
                </c:pt>
                <c:pt idx="7">
                  <c:v>0.0190355763895377</c:v>
                </c:pt>
                <c:pt idx="8">
                  <c:v>0.0154749959015723</c:v>
                </c:pt>
                <c:pt idx="9">
                  <c:v>0.012585422168967</c:v>
                </c:pt>
                <c:pt idx="10">
                  <c:v>0.0109786730312181</c:v>
                </c:pt>
                <c:pt idx="11">
                  <c:v>0.0097146827672244</c:v>
                </c:pt>
                <c:pt idx="12">
                  <c:v>0.00928242836883467</c:v>
                </c:pt>
                <c:pt idx="13">
                  <c:v>0.00919936058310205</c:v>
                </c:pt>
              </c:numCache>
            </c:numRef>
          </c:val>
          <c:smooth val="0"/>
        </c:ser>
        <c:ser>
          <c:idx val="28"/>
          <c:order val="28"/>
          <c:marker>
            <c:symbol val="none"/>
          </c:marker>
          <c:val>
            <c:numRef>
              <c:f>historya!$A$29:$AF$29</c:f>
              <c:numCache>
                <c:formatCode>General</c:formatCode>
                <c:ptCount val="32"/>
                <c:pt idx="0">
                  <c:v>0.162554471561613</c:v>
                </c:pt>
                <c:pt idx="1">
                  <c:v>0.13714030641854</c:v>
                </c:pt>
                <c:pt idx="2">
                  <c:v>0.118374481418517</c:v>
                </c:pt>
                <c:pt idx="3">
                  <c:v>0.101034691497762</c:v>
                </c:pt>
                <c:pt idx="4">
                  <c:v>0.0865656239030808</c:v>
                </c:pt>
                <c:pt idx="5">
                  <c:v>0.0749079734150876</c:v>
                </c:pt>
                <c:pt idx="6">
                  <c:v>0.0547782222435844</c:v>
                </c:pt>
                <c:pt idx="7">
                  <c:v>0.0475192165467961</c:v>
                </c:pt>
                <c:pt idx="8">
                  <c:v>0.0401837078950048</c:v>
                </c:pt>
                <c:pt idx="9">
                  <c:v>0.0300076368809389</c:v>
                </c:pt>
                <c:pt idx="10">
                  <c:v>0.0225817309603197</c:v>
                </c:pt>
                <c:pt idx="11">
                  <c:v>0.0222738595916861</c:v>
                </c:pt>
              </c:numCache>
            </c:numRef>
          </c:val>
          <c:smooth val="0"/>
        </c:ser>
        <c:ser>
          <c:idx val="29"/>
          <c:order val="29"/>
          <c:marker>
            <c:symbol val="none"/>
          </c:marker>
          <c:val>
            <c:numRef>
              <c:f>historya!$A$30:$AF$30</c:f>
              <c:numCache>
                <c:formatCode>General</c:formatCode>
                <c:ptCount val="32"/>
                <c:pt idx="0">
                  <c:v>0.182009381619336</c:v>
                </c:pt>
                <c:pt idx="1">
                  <c:v>0.167391504066401</c:v>
                </c:pt>
                <c:pt idx="2">
                  <c:v>0.161655660794592</c:v>
                </c:pt>
                <c:pt idx="3">
                  <c:v>0.154251380704611</c:v>
                </c:pt>
                <c:pt idx="4">
                  <c:v>0.152638879024292</c:v>
                </c:pt>
                <c:pt idx="5">
                  <c:v>0.144760981146611</c:v>
                </c:pt>
                <c:pt idx="6">
                  <c:v>0.144654831475995</c:v>
                </c:pt>
              </c:numCache>
            </c:numRef>
          </c:val>
          <c:smooth val="0"/>
        </c:ser>
        <c:ser>
          <c:idx val="30"/>
          <c:order val="30"/>
          <c:marker>
            <c:symbol val="none"/>
          </c:marker>
          <c:val>
            <c:numRef>
              <c:f>historya!$A$31:$AF$31</c:f>
              <c:numCache>
                <c:formatCode>General</c:formatCode>
                <c:ptCount val="32"/>
                <c:pt idx="0">
                  <c:v>0.0746055178938563</c:v>
                </c:pt>
                <c:pt idx="1">
                  <c:v>0.0657419239637253</c:v>
                </c:pt>
                <c:pt idx="2">
                  <c:v>0.063507371104587</c:v>
                </c:pt>
                <c:pt idx="3">
                  <c:v>0.0608127859605005</c:v>
                </c:pt>
                <c:pt idx="4">
                  <c:v>0.0596483594119412</c:v>
                </c:pt>
                <c:pt idx="5">
                  <c:v>0.0590521250185866</c:v>
                </c:pt>
                <c:pt idx="6">
                  <c:v>0.0559957225903407</c:v>
                </c:pt>
                <c:pt idx="7">
                  <c:v>0.0552908699816171</c:v>
                </c:pt>
                <c:pt idx="8">
                  <c:v>0.0552177765651661</c:v>
                </c:pt>
                <c:pt idx="9">
                  <c:v>0.055165769574573</c:v>
                </c:pt>
              </c:numCache>
            </c:numRef>
          </c:val>
          <c:smooth val="0"/>
        </c:ser>
        <c:ser>
          <c:idx val="31"/>
          <c:order val="31"/>
          <c:marker>
            <c:symbol val="none"/>
          </c:marker>
          <c:val>
            <c:numRef>
              <c:f>historya!$A$32:$AF$32</c:f>
              <c:numCache>
                <c:formatCode>General</c:formatCode>
                <c:ptCount val="32"/>
                <c:pt idx="0">
                  <c:v>0.0307249886328618</c:v>
                </c:pt>
                <c:pt idx="1">
                  <c:v>0.0293671072204848</c:v>
                </c:pt>
                <c:pt idx="2">
                  <c:v>0.027445980403592</c:v>
                </c:pt>
                <c:pt idx="3">
                  <c:v>0.0246339336343125</c:v>
                </c:pt>
                <c:pt idx="4">
                  <c:v>0.021363807179877</c:v>
                </c:pt>
                <c:pt idx="5">
                  <c:v>0.0193745917658584</c:v>
                </c:pt>
                <c:pt idx="6">
                  <c:v>0.0187038635129638</c:v>
                </c:pt>
                <c:pt idx="7">
                  <c:v>0.0179936327147774</c:v>
                </c:pt>
                <c:pt idx="8">
                  <c:v>0.016768537332097</c:v>
                </c:pt>
                <c:pt idx="9">
                  <c:v>0.0162483347442679</c:v>
                </c:pt>
                <c:pt idx="10">
                  <c:v>0.0160577836806318</c:v>
                </c:pt>
                <c:pt idx="11">
                  <c:v>0.0159365871299653</c:v>
                </c:pt>
                <c:pt idx="12">
                  <c:v>0.0159346333036905</c:v>
                </c:pt>
                <c:pt idx="13">
                  <c:v>0.0158773065017871</c:v>
                </c:pt>
                <c:pt idx="14">
                  <c:v>0.0158768008946943</c:v>
                </c:pt>
              </c:numCache>
            </c:numRef>
          </c:val>
          <c:smooth val="0"/>
        </c:ser>
        <c:dLbls>
          <c:showLegendKey val="0"/>
          <c:showVal val="0"/>
          <c:showCatName val="0"/>
          <c:showSerName val="0"/>
          <c:showPercent val="0"/>
          <c:showBubbleSize val="0"/>
        </c:dLbls>
        <c:marker val="1"/>
        <c:smooth val="0"/>
        <c:axId val="-2045296568"/>
        <c:axId val="-2045291208"/>
      </c:lineChart>
      <c:catAx>
        <c:axId val="-2045296568"/>
        <c:scaling>
          <c:orientation val="minMax"/>
        </c:scaling>
        <c:delete val="0"/>
        <c:axPos val="b"/>
        <c:title>
          <c:tx>
            <c:rich>
              <a:bodyPr/>
              <a:lstStyle/>
              <a:p>
                <a:pPr>
                  <a:defRPr/>
                </a:pPr>
                <a:r>
                  <a:rPr lang="en-US"/>
                  <a:t>Number of Features Used</a:t>
                </a:r>
              </a:p>
            </c:rich>
          </c:tx>
          <c:layout>
            <c:manualLayout>
              <c:xMode val="edge"/>
              <c:yMode val="edge"/>
              <c:x val="0.368084677796979"/>
              <c:y val="0.915725251728977"/>
            </c:manualLayout>
          </c:layout>
          <c:overlay val="0"/>
        </c:title>
        <c:majorTickMark val="out"/>
        <c:minorTickMark val="none"/>
        <c:tickLblPos val="nextTo"/>
        <c:crossAx val="-2045291208"/>
        <c:crosses val="autoZero"/>
        <c:auto val="1"/>
        <c:lblAlgn val="ctr"/>
        <c:lblOffset val="100"/>
        <c:tickLblSkip val="5"/>
        <c:noMultiLvlLbl val="0"/>
      </c:catAx>
      <c:valAx>
        <c:axId val="-2045291208"/>
        <c:scaling>
          <c:orientation val="minMax"/>
        </c:scaling>
        <c:delete val="0"/>
        <c:axPos val="l"/>
        <c:title>
          <c:tx>
            <c:rich>
              <a:bodyPr rot="-5400000" vert="horz"/>
              <a:lstStyle/>
              <a:p>
                <a:pPr>
                  <a:defRPr/>
                </a:pPr>
                <a:r>
                  <a:rPr lang="en-US"/>
                  <a:t>Mean Squared Error</a:t>
                </a:r>
              </a:p>
            </c:rich>
          </c:tx>
          <c:layout>
            <c:manualLayout>
              <c:xMode val="edge"/>
              <c:yMode val="edge"/>
              <c:x val="0.00880673816992071"/>
              <c:y val="0.334745393215076"/>
            </c:manualLayout>
          </c:layout>
          <c:overlay val="0"/>
        </c:title>
        <c:numFmt formatCode="General" sourceLinked="1"/>
        <c:majorTickMark val="out"/>
        <c:minorTickMark val="none"/>
        <c:tickLblPos val="nextTo"/>
        <c:crossAx val="-2045296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Improvement of model as SFS adds more features</a:t>
            </a:r>
          </a:p>
        </c:rich>
      </c:tx>
      <c:layout>
        <c:manualLayout>
          <c:xMode val="edge"/>
          <c:yMode val="edge"/>
          <c:x val="0.136815212936084"/>
          <c:y val="0.120697856700182"/>
        </c:manualLayout>
      </c:layout>
      <c:overlay val="0"/>
    </c:title>
    <c:autoTitleDeleted val="0"/>
    <c:plotArea>
      <c:layout>
        <c:manualLayout>
          <c:layoutTarget val="inner"/>
          <c:xMode val="edge"/>
          <c:yMode val="edge"/>
          <c:x val="0.118113010504367"/>
          <c:y val="0.211313868613139"/>
          <c:w val="0.808242539213156"/>
          <c:h val="0.630249439622967"/>
        </c:manualLayout>
      </c:layout>
      <c:lineChart>
        <c:grouping val="standard"/>
        <c:varyColors val="0"/>
        <c:ser>
          <c:idx val="7"/>
          <c:order val="0"/>
          <c:spPr>
            <a:ln>
              <a:solidFill>
                <a:srgbClr val="9C5252"/>
              </a:solidFill>
            </a:ln>
          </c:spPr>
          <c:marker>
            <c:symbol val="none"/>
          </c:marker>
          <c:val>
            <c:numRef>
              <c:f>historya!$A$8:$AF$8</c:f>
              <c:numCache>
                <c:formatCode>General</c:formatCode>
                <c:ptCount val="32"/>
                <c:pt idx="0">
                  <c:v>0.683458268685324</c:v>
                </c:pt>
                <c:pt idx="1">
                  <c:v>0.572538244426215</c:v>
                </c:pt>
                <c:pt idx="2">
                  <c:v>0.517347465716798</c:v>
                </c:pt>
                <c:pt idx="3">
                  <c:v>0.443476433785474</c:v>
                </c:pt>
                <c:pt idx="4">
                  <c:v>0.398533987402874</c:v>
                </c:pt>
                <c:pt idx="5">
                  <c:v>0.376326007555563</c:v>
                </c:pt>
                <c:pt idx="6">
                  <c:v>0.357814804189235</c:v>
                </c:pt>
                <c:pt idx="7">
                  <c:v>0.340130366055132</c:v>
                </c:pt>
                <c:pt idx="8">
                  <c:v>0.330774182442322</c:v>
                </c:pt>
                <c:pt idx="9">
                  <c:v>0.320725502245897</c:v>
                </c:pt>
                <c:pt idx="10">
                  <c:v>0.275954158962536</c:v>
                </c:pt>
                <c:pt idx="11">
                  <c:v>0.272091111153582</c:v>
                </c:pt>
                <c:pt idx="12">
                  <c:v>0.260564934152982</c:v>
                </c:pt>
                <c:pt idx="13">
                  <c:v>0.253491807066908</c:v>
                </c:pt>
                <c:pt idx="14">
                  <c:v>0.252922197112609</c:v>
                </c:pt>
                <c:pt idx="15">
                  <c:v>0.234558973227986</c:v>
                </c:pt>
                <c:pt idx="16">
                  <c:v>0.222690708142627</c:v>
                </c:pt>
                <c:pt idx="17">
                  <c:v>0.221723434302368</c:v>
                </c:pt>
                <c:pt idx="18">
                  <c:v>0.214535455550679</c:v>
                </c:pt>
                <c:pt idx="19">
                  <c:v>0.198786851404837</c:v>
                </c:pt>
                <c:pt idx="20">
                  <c:v>0.187181385351866</c:v>
                </c:pt>
                <c:pt idx="21">
                  <c:v>0.173758009270541</c:v>
                </c:pt>
                <c:pt idx="22">
                  <c:v>0.168276501809005</c:v>
                </c:pt>
                <c:pt idx="23">
                  <c:v>0.137343102063286</c:v>
                </c:pt>
                <c:pt idx="24">
                  <c:v>0.123751337501179</c:v>
                </c:pt>
                <c:pt idx="25">
                  <c:v>0.101238133311369</c:v>
                </c:pt>
                <c:pt idx="26">
                  <c:v>0.0907438248979845</c:v>
                </c:pt>
                <c:pt idx="27">
                  <c:v>0.0848327424114934</c:v>
                </c:pt>
                <c:pt idx="28">
                  <c:v>0.0814359624837562</c:v>
                </c:pt>
                <c:pt idx="29">
                  <c:v>0.0741491070863219</c:v>
                </c:pt>
              </c:numCache>
            </c:numRef>
          </c:val>
          <c:smooth val="0"/>
        </c:ser>
        <c:dLbls>
          <c:showLegendKey val="0"/>
          <c:showVal val="0"/>
          <c:showCatName val="0"/>
          <c:showSerName val="0"/>
          <c:showPercent val="0"/>
          <c:showBubbleSize val="0"/>
        </c:dLbls>
        <c:marker val="1"/>
        <c:smooth val="0"/>
        <c:axId val="-2045417240"/>
        <c:axId val="-2045247864"/>
      </c:lineChart>
      <c:catAx>
        <c:axId val="-2045417240"/>
        <c:scaling>
          <c:orientation val="minMax"/>
        </c:scaling>
        <c:delete val="0"/>
        <c:axPos val="b"/>
        <c:title>
          <c:tx>
            <c:rich>
              <a:bodyPr/>
              <a:lstStyle/>
              <a:p>
                <a:pPr>
                  <a:defRPr/>
                </a:pPr>
                <a:r>
                  <a:rPr lang="en-US"/>
                  <a:t>Number of Features Used</a:t>
                </a:r>
              </a:p>
            </c:rich>
          </c:tx>
          <c:layout>
            <c:manualLayout>
              <c:xMode val="edge"/>
              <c:yMode val="edge"/>
              <c:x val="0.368084677796979"/>
              <c:y val="0.915725251728977"/>
            </c:manualLayout>
          </c:layout>
          <c:overlay val="0"/>
        </c:title>
        <c:majorTickMark val="out"/>
        <c:minorTickMark val="none"/>
        <c:tickLblPos val="nextTo"/>
        <c:crossAx val="-2045247864"/>
        <c:crosses val="autoZero"/>
        <c:auto val="1"/>
        <c:lblAlgn val="ctr"/>
        <c:lblOffset val="100"/>
        <c:tickLblSkip val="5"/>
        <c:noMultiLvlLbl val="0"/>
      </c:catAx>
      <c:valAx>
        <c:axId val="-2045247864"/>
        <c:scaling>
          <c:orientation val="minMax"/>
        </c:scaling>
        <c:delete val="0"/>
        <c:axPos val="l"/>
        <c:title>
          <c:tx>
            <c:rich>
              <a:bodyPr rot="-5400000" vert="horz"/>
              <a:lstStyle/>
              <a:p>
                <a:pPr>
                  <a:defRPr/>
                </a:pPr>
                <a:r>
                  <a:rPr lang="en-US"/>
                  <a:t>Mean Squared Error</a:t>
                </a:r>
              </a:p>
            </c:rich>
          </c:tx>
          <c:layout>
            <c:manualLayout>
              <c:xMode val="edge"/>
              <c:yMode val="edge"/>
              <c:x val="0.00880673816992071"/>
              <c:y val="0.334745393215076"/>
            </c:manualLayout>
          </c:layout>
          <c:overlay val="0"/>
        </c:title>
        <c:numFmt formatCode="General" sourceLinked="1"/>
        <c:majorTickMark val="out"/>
        <c:minorTickMark val="none"/>
        <c:tickLblPos val="nextTo"/>
        <c:crossAx val="-2045417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3721461858257"/>
          <c:y val="0.0368794326241135"/>
          <c:w val="0.839427844282383"/>
          <c:h val="0.756994431627664"/>
        </c:manualLayout>
      </c:layout>
      <c:scatterChart>
        <c:scatterStyle val="lineMarker"/>
        <c:varyColors val="0"/>
        <c:ser>
          <c:idx val="0"/>
          <c:order val="0"/>
          <c:tx>
            <c:strRef>
              <c:f>Sheet2!$E$1</c:f>
              <c:strCache>
                <c:ptCount val="1"/>
                <c:pt idx="0">
                  <c:v>Mood (Pleasure)</c:v>
                </c:pt>
              </c:strCache>
            </c:strRef>
          </c:tx>
          <c:marker>
            <c:symbol val="none"/>
          </c:marker>
          <c:yVal>
            <c:numRef>
              <c:f>Sheet2!$E$2:$E$60</c:f>
              <c:numCache>
                <c:formatCode>General</c:formatCode>
                <c:ptCount val="59"/>
                <c:pt idx="0">
                  <c:v>3.5</c:v>
                </c:pt>
                <c:pt idx="1">
                  <c:v>3.4</c:v>
                </c:pt>
                <c:pt idx="2">
                  <c:v>3.0</c:v>
                </c:pt>
                <c:pt idx="3">
                  <c:v>2.75</c:v>
                </c:pt>
                <c:pt idx="4">
                  <c:v>3.2</c:v>
                </c:pt>
                <c:pt idx="5">
                  <c:v>3.0</c:v>
                </c:pt>
                <c:pt idx="6">
                  <c:v>3.0</c:v>
                </c:pt>
                <c:pt idx="7">
                  <c:v>3.25</c:v>
                </c:pt>
                <c:pt idx="8">
                  <c:v>3.0</c:v>
                </c:pt>
                <c:pt idx="9">
                  <c:v>3.33333333333333</c:v>
                </c:pt>
                <c:pt idx="10">
                  <c:v>3.71428571428571</c:v>
                </c:pt>
                <c:pt idx="11">
                  <c:v>4.166666666666694</c:v>
                </c:pt>
                <c:pt idx="12">
                  <c:v>3.5</c:v>
                </c:pt>
                <c:pt idx="13">
                  <c:v>4.0</c:v>
                </c:pt>
                <c:pt idx="14">
                  <c:v>4.0</c:v>
                </c:pt>
                <c:pt idx="15">
                  <c:v>3.75</c:v>
                </c:pt>
                <c:pt idx="16">
                  <c:v>4.0</c:v>
                </c:pt>
                <c:pt idx="17">
                  <c:v>3.8</c:v>
                </c:pt>
                <c:pt idx="18">
                  <c:v>3.66666666666667</c:v>
                </c:pt>
                <c:pt idx="19">
                  <c:v>4.0</c:v>
                </c:pt>
                <c:pt idx="20">
                  <c:v>3.2</c:v>
                </c:pt>
                <c:pt idx="21">
                  <c:v>3.75</c:v>
                </c:pt>
                <c:pt idx="22">
                  <c:v>3.0</c:v>
                </c:pt>
                <c:pt idx="23">
                  <c:v>3.5</c:v>
                </c:pt>
                <c:pt idx="24">
                  <c:v>3.0</c:v>
                </c:pt>
                <c:pt idx="25">
                  <c:v>3.5</c:v>
                </c:pt>
                <c:pt idx="26">
                  <c:v>4.0</c:v>
                </c:pt>
                <c:pt idx="27">
                  <c:v>3.8</c:v>
                </c:pt>
                <c:pt idx="28">
                  <c:v>3.25</c:v>
                </c:pt>
                <c:pt idx="29">
                  <c:v>3.5</c:v>
                </c:pt>
                <c:pt idx="30">
                  <c:v>3.75</c:v>
                </c:pt>
                <c:pt idx="31">
                  <c:v>3.25</c:v>
                </c:pt>
                <c:pt idx="32">
                  <c:v>3.5</c:v>
                </c:pt>
                <c:pt idx="33">
                  <c:v>3.25</c:v>
                </c:pt>
                <c:pt idx="34">
                  <c:v>4.25</c:v>
                </c:pt>
                <c:pt idx="35">
                  <c:v>2.66666666666667</c:v>
                </c:pt>
                <c:pt idx="36">
                  <c:v>3.66666666666667</c:v>
                </c:pt>
                <c:pt idx="37">
                  <c:v>4.0</c:v>
                </c:pt>
                <c:pt idx="38">
                  <c:v>3.5</c:v>
                </c:pt>
                <c:pt idx="39">
                  <c:v>4.0</c:v>
                </c:pt>
                <c:pt idx="40">
                  <c:v>3.5</c:v>
                </c:pt>
                <c:pt idx="41">
                  <c:v>3.75</c:v>
                </c:pt>
                <c:pt idx="42">
                  <c:v>4.0</c:v>
                </c:pt>
                <c:pt idx="43">
                  <c:v>4.2</c:v>
                </c:pt>
                <c:pt idx="44">
                  <c:v>4.0</c:v>
                </c:pt>
                <c:pt idx="45">
                  <c:v>3.6</c:v>
                </c:pt>
                <c:pt idx="46">
                  <c:v>4.25</c:v>
                </c:pt>
                <c:pt idx="47">
                  <c:v>4.0</c:v>
                </c:pt>
                <c:pt idx="48">
                  <c:v>4.0</c:v>
                </c:pt>
                <c:pt idx="49">
                  <c:v>4.0</c:v>
                </c:pt>
                <c:pt idx="50">
                  <c:v>3.5</c:v>
                </c:pt>
                <c:pt idx="51">
                  <c:v>4.0</c:v>
                </c:pt>
                <c:pt idx="52">
                  <c:v>4.0</c:v>
                </c:pt>
                <c:pt idx="53">
                  <c:v>3.75</c:v>
                </c:pt>
                <c:pt idx="54">
                  <c:v>4.0</c:v>
                </c:pt>
                <c:pt idx="55">
                  <c:v>4.25</c:v>
                </c:pt>
                <c:pt idx="56">
                  <c:v>3.5</c:v>
                </c:pt>
                <c:pt idx="57">
                  <c:v>4.0</c:v>
                </c:pt>
                <c:pt idx="58">
                  <c:v>4.0</c:v>
                </c:pt>
              </c:numCache>
            </c:numRef>
          </c:yVal>
          <c:smooth val="0"/>
        </c:ser>
        <c:ser>
          <c:idx val="1"/>
          <c:order val="1"/>
          <c:tx>
            <c:strRef>
              <c:f>Sheet2!$F$1</c:f>
              <c:strCache>
                <c:ptCount val="1"/>
                <c:pt idx="0">
                  <c:v>Estimated Mood</c:v>
                </c:pt>
              </c:strCache>
            </c:strRef>
          </c:tx>
          <c:spPr>
            <a:ln w="47625">
              <a:noFill/>
            </a:ln>
          </c:spPr>
          <c:yVal>
            <c:numRef>
              <c:f>Sheet2!$F$2:$F$60</c:f>
              <c:numCache>
                <c:formatCode>General</c:formatCode>
                <c:ptCount val="59"/>
                <c:pt idx="0">
                  <c:v>3.812349247330186</c:v>
                </c:pt>
                <c:pt idx="1">
                  <c:v>3.34413002557528</c:v>
                </c:pt>
                <c:pt idx="2">
                  <c:v>2.87819034073932</c:v>
                </c:pt>
                <c:pt idx="3">
                  <c:v>2.579692189595351</c:v>
                </c:pt>
                <c:pt idx="4">
                  <c:v>3.226965929210983</c:v>
                </c:pt>
                <c:pt idx="5">
                  <c:v>3.060436337704181</c:v>
                </c:pt>
                <c:pt idx="6">
                  <c:v>2.946670550215164</c:v>
                </c:pt>
                <c:pt idx="7">
                  <c:v>3.118100874521876</c:v>
                </c:pt>
                <c:pt idx="8">
                  <c:v>3.11411295041787</c:v>
                </c:pt>
                <c:pt idx="9">
                  <c:v>3.678417998480725</c:v>
                </c:pt>
                <c:pt idx="10">
                  <c:v>3.72702117366021</c:v>
                </c:pt>
                <c:pt idx="11">
                  <c:v>4.16013566185921</c:v>
                </c:pt>
                <c:pt idx="12">
                  <c:v>3.715880040200598</c:v>
                </c:pt>
                <c:pt idx="13">
                  <c:v>4.08582898994919</c:v>
                </c:pt>
                <c:pt idx="14">
                  <c:v>3.511231295190166</c:v>
                </c:pt>
                <c:pt idx="15">
                  <c:v>3.570472465022405</c:v>
                </c:pt>
                <c:pt idx="16">
                  <c:v>3.754171796860501</c:v>
                </c:pt>
                <c:pt idx="17">
                  <c:v>3.899821207206605</c:v>
                </c:pt>
                <c:pt idx="18">
                  <c:v>3.890506400662019</c:v>
                </c:pt>
                <c:pt idx="19">
                  <c:v>3.951999645894958</c:v>
                </c:pt>
                <c:pt idx="20">
                  <c:v>3.252267052247713</c:v>
                </c:pt>
                <c:pt idx="21">
                  <c:v>3.82022771403633</c:v>
                </c:pt>
                <c:pt idx="22">
                  <c:v>3.161237340182176</c:v>
                </c:pt>
                <c:pt idx="23">
                  <c:v>3.240888808856422</c:v>
                </c:pt>
                <c:pt idx="24">
                  <c:v>2.777541123971377</c:v>
                </c:pt>
                <c:pt idx="25">
                  <c:v>3.749446226862546</c:v>
                </c:pt>
                <c:pt idx="26">
                  <c:v>3.781916546886387</c:v>
                </c:pt>
                <c:pt idx="27">
                  <c:v>3.733580625095906</c:v>
                </c:pt>
                <c:pt idx="28">
                  <c:v>3.510610976204314</c:v>
                </c:pt>
                <c:pt idx="29">
                  <c:v>3.663481080583962</c:v>
                </c:pt>
                <c:pt idx="30">
                  <c:v>3.805289321162834</c:v>
                </c:pt>
                <c:pt idx="31">
                  <c:v>3.158747278002561</c:v>
                </c:pt>
                <c:pt idx="32">
                  <c:v>3.516833829819213</c:v>
                </c:pt>
                <c:pt idx="33">
                  <c:v>3.459020253328588</c:v>
                </c:pt>
                <c:pt idx="34">
                  <c:v>4.14642679121816</c:v>
                </c:pt>
                <c:pt idx="35">
                  <c:v>2.806451899283342</c:v>
                </c:pt>
                <c:pt idx="36">
                  <c:v>3.556614811899962</c:v>
                </c:pt>
                <c:pt idx="37">
                  <c:v>3.745378827924801</c:v>
                </c:pt>
                <c:pt idx="38">
                  <c:v>3.617676127583945</c:v>
                </c:pt>
                <c:pt idx="39">
                  <c:v>3.799233298969614</c:v>
                </c:pt>
                <c:pt idx="40">
                  <c:v>3.999021043446338</c:v>
                </c:pt>
                <c:pt idx="41">
                  <c:v>3.871707966568262</c:v>
                </c:pt>
                <c:pt idx="42">
                  <c:v>4.042195823718429</c:v>
                </c:pt>
                <c:pt idx="43">
                  <c:v>4.08288717574982</c:v>
                </c:pt>
                <c:pt idx="44">
                  <c:v>3.925265150398197</c:v>
                </c:pt>
                <c:pt idx="45">
                  <c:v>3.757392239752682</c:v>
                </c:pt>
                <c:pt idx="46">
                  <c:v>4.38784004972333</c:v>
                </c:pt>
                <c:pt idx="47">
                  <c:v>3.877319978370093</c:v>
                </c:pt>
                <c:pt idx="48">
                  <c:v>3.817833949493122</c:v>
                </c:pt>
                <c:pt idx="49">
                  <c:v>4.07309375179978</c:v>
                </c:pt>
                <c:pt idx="50">
                  <c:v>3.403011087385552</c:v>
                </c:pt>
                <c:pt idx="51">
                  <c:v>4.007545642526765</c:v>
                </c:pt>
                <c:pt idx="52">
                  <c:v>4.09085375823713</c:v>
                </c:pt>
                <c:pt idx="53">
                  <c:v>3.76124777604606</c:v>
                </c:pt>
                <c:pt idx="54">
                  <c:v>3.994923619464219</c:v>
                </c:pt>
                <c:pt idx="55">
                  <c:v>3.951963912992049</c:v>
                </c:pt>
                <c:pt idx="56">
                  <c:v>3.337336658634552</c:v>
                </c:pt>
                <c:pt idx="57">
                  <c:v>3.78840776648715</c:v>
                </c:pt>
                <c:pt idx="58">
                  <c:v>4.09079232688247</c:v>
                </c:pt>
              </c:numCache>
            </c:numRef>
          </c:yVal>
          <c:smooth val="0"/>
        </c:ser>
        <c:dLbls>
          <c:showLegendKey val="0"/>
          <c:showVal val="0"/>
          <c:showCatName val="0"/>
          <c:showSerName val="0"/>
          <c:showPercent val="0"/>
          <c:showBubbleSize val="0"/>
        </c:dLbls>
        <c:axId val="-2046159048"/>
        <c:axId val="-2046263688"/>
      </c:scatterChart>
      <c:valAx>
        <c:axId val="-2046159048"/>
        <c:scaling>
          <c:orientation val="minMax"/>
          <c:max val="60.0"/>
        </c:scaling>
        <c:delete val="0"/>
        <c:axPos val="b"/>
        <c:title>
          <c:tx>
            <c:rich>
              <a:bodyPr/>
              <a:lstStyle/>
              <a:p>
                <a:pPr>
                  <a:defRPr/>
                </a:pPr>
                <a:r>
                  <a:rPr lang="en-US"/>
                  <a:t>Days</a:t>
                </a:r>
              </a:p>
            </c:rich>
          </c:tx>
          <c:layout>
            <c:manualLayout>
              <c:xMode val="edge"/>
              <c:yMode val="edge"/>
              <c:x val="0.475074260926965"/>
              <c:y val="0.926585094549499"/>
            </c:manualLayout>
          </c:layout>
          <c:overlay val="0"/>
        </c:title>
        <c:majorTickMark val="out"/>
        <c:minorTickMark val="none"/>
        <c:tickLblPos val="nextTo"/>
        <c:crossAx val="-2046263688"/>
        <c:crosses val="autoZero"/>
        <c:crossBetween val="midCat"/>
        <c:majorUnit val="10.0"/>
      </c:valAx>
      <c:valAx>
        <c:axId val="-2046263688"/>
        <c:scaling>
          <c:orientation val="minMax"/>
          <c:max val="4.5"/>
          <c:min val="2.0"/>
        </c:scaling>
        <c:delete val="0"/>
        <c:axPos val="l"/>
        <c:title>
          <c:tx>
            <c:rich>
              <a:bodyPr rot="-5400000" vert="horz"/>
              <a:lstStyle/>
              <a:p>
                <a:pPr>
                  <a:defRPr/>
                </a:pPr>
                <a:r>
                  <a:rPr lang="en-US"/>
                  <a:t>Daily Mood Average</a:t>
                </a:r>
              </a:p>
            </c:rich>
          </c:tx>
          <c:layout>
            <c:manualLayout>
              <c:xMode val="edge"/>
              <c:yMode val="edge"/>
              <c:x val="0.00649777753525445"/>
              <c:y val="0.159224640874397"/>
            </c:manualLayout>
          </c:layout>
          <c:overlay val="0"/>
        </c:title>
        <c:numFmt formatCode="General" sourceLinked="1"/>
        <c:majorTickMark val="out"/>
        <c:minorTickMark val="none"/>
        <c:tickLblPos val="nextTo"/>
        <c:crossAx val="-2046159048"/>
        <c:crossesAt val="0.0"/>
        <c:crossBetween val="midCat"/>
        <c:majorUnit val="1.0"/>
      </c:valAx>
    </c:plotArea>
    <c:legend>
      <c:legendPos val="r"/>
      <c:layout>
        <c:manualLayout>
          <c:xMode val="edge"/>
          <c:yMode val="edge"/>
          <c:x val="0.657317587688673"/>
          <c:y val="0.556183045813129"/>
          <c:w val="0.283439637005036"/>
          <c:h val="0.17455733497474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447381080145"/>
          <c:y val="0.0267408039664824"/>
          <c:w val="0.702830437950716"/>
          <c:h val="0.876323781655019"/>
        </c:manualLayout>
      </c:layout>
      <c:barChart>
        <c:barDir val="col"/>
        <c:grouping val="stacked"/>
        <c:varyColors val="0"/>
        <c:ser>
          <c:idx val="0"/>
          <c:order val="0"/>
          <c:tx>
            <c:strRef>
              <c:f>'User Distributions ("Box")'!$R$35</c:f>
              <c:strCache>
                <c:ptCount val="1"/>
                <c:pt idx="0">
                  <c:v>10%ile</c:v>
                </c:pt>
              </c:strCache>
            </c:strRef>
          </c:tx>
          <c:spPr>
            <a:solidFill>
              <a:srgbClr val="E68422"/>
            </a:solidFill>
          </c:spPr>
          <c:invertIfNegative val="0"/>
          <c:val>
            <c:numRef>
              <c:f>'User Distributions ("Box")'!$R$36:$R$67</c:f>
              <c:numCache>
                <c:formatCode>General</c:formatCode>
                <c:ptCount val="32"/>
                <c:pt idx="0">
                  <c:v>0.0001</c:v>
                </c:pt>
                <c:pt idx="1">
                  <c:v>0.0001</c:v>
                </c:pt>
                <c:pt idx="2">
                  <c:v>0.0001</c:v>
                </c:pt>
                <c:pt idx="3">
                  <c:v>0.0001</c:v>
                </c:pt>
                <c:pt idx="4">
                  <c:v>0.0001</c:v>
                </c:pt>
                <c:pt idx="5">
                  <c:v>0.0006</c:v>
                </c:pt>
                <c:pt idx="6">
                  <c:v>0.0001</c:v>
                </c:pt>
                <c:pt idx="7">
                  <c:v>0.0003</c:v>
                </c:pt>
                <c:pt idx="8">
                  <c:v>0.0004</c:v>
                </c:pt>
                <c:pt idx="9">
                  <c:v>0.0006</c:v>
                </c:pt>
                <c:pt idx="10">
                  <c:v>0.0006</c:v>
                </c:pt>
                <c:pt idx="11">
                  <c:v>0.0011</c:v>
                </c:pt>
                <c:pt idx="12">
                  <c:v>0.0002</c:v>
                </c:pt>
                <c:pt idx="13">
                  <c:v>0.0012</c:v>
                </c:pt>
                <c:pt idx="14">
                  <c:v>0.0003</c:v>
                </c:pt>
                <c:pt idx="15">
                  <c:v>0.0005</c:v>
                </c:pt>
                <c:pt idx="16">
                  <c:v>0.0002</c:v>
                </c:pt>
                <c:pt idx="17">
                  <c:v>0.0015</c:v>
                </c:pt>
                <c:pt idx="18">
                  <c:v>0.0007</c:v>
                </c:pt>
                <c:pt idx="19">
                  <c:v>0.0008</c:v>
                </c:pt>
                <c:pt idx="20">
                  <c:v>0.0025</c:v>
                </c:pt>
                <c:pt idx="21">
                  <c:v>0.0007</c:v>
                </c:pt>
                <c:pt idx="22">
                  <c:v>0.0005</c:v>
                </c:pt>
                <c:pt idx="23">
                  <c:v>0.0023</c:v>
                </c:pt>
                <c:pt idx="24">
                  <c:v>0.0023</c:v>
                </c:pt>
                <c:pt idx="25">
                  <c:v>0.0018</c:v>
                </c:pt>
                <c:pt idx="26">
                  <c:v>0.0003</c:v>
                </c:pt>
                <c:pt idx="27">
                  <c:v>0.0065</c:v>
                </c:pt>
                <c:pt idx="28">
                  <c:v>0.0005</c:v>
                </c:pt>
                <c:pt idx="29">
                  <c:v>0.0005</c:v>
                </c:pt>
                <c:pt idx="30">
                  <c:v>0.0019</c:v>
                </c:pt>
                <c:pt idx="31">
                  <c:v>0.0001</c:v>
                </c:pt>
              </c:numCache>
            </c:numRef>
          </c:val>
        </c:ser>
        <c:ser>
          <c:idx val="1"/>
          <c:order val="1"/>
          <c:tx>
            <c:strRef>
              <c:f>'User Distributions ("Box")'!$S$35</c:f>
              <c:strCache>
                <c:ptCount val="1"/>
                <c:pt idx="0">
                  <c:v>25%ile</c:v>
                </c:pt>
              </c:strCache>
            </c:strRef>
          </c:tx>
          <c:spPr>
            <a:solidFill>
              <a:srgbClr val="E68422"/>
            </a:solidFill>
          </c:spPr>
          <c:invertIfNegative val="0"/>
          <c:val>
            <c:numRef>
              <c:f>'User Distributions ("Box")'!$S$36:$S$67</c:f>
              <c:numCache>
                <c:formatCode>General</c:formatCode>
                <c:ptCount val="32"/>
                <c:pt idx="0">
                  <c:v>0.0001</c:v>
                </c:pt>
                <c:pt idx="1">
                  <c:v>0.0001</c:v>
                </c:pt>
                <c:pt idx="2">
                  <c:v>0.0002</c:v>
                </c:pt>
                <c:pt idx="3">
                  <c:v>0.0003</c:v>
                </c:pt>
                <c:pt idx="4">
                  <c:v>0.0007</c:v>
                </c:pt>
                <c:pt idx="5">
                  <c:v>0.001</c:v>
                </c:pt>
                <c:pt idx="6">
                  <c:v>0.0004</c:v>
                </c:pt>
                <c:pt idx="7">
                  <c:v>0.0037</c:v>
                </c:pt>
                <c:pt idx="8">
                  <c:v>0.0034</c:v>
                </c:pt>
                <c:pt idx="9">
                  <c:v>0.0007</c:v>
                </c:pt>
                <c:pt idx="10">
                  <c:v>0.0039</c:v>
                </c:pt>
                <c:pt idx="11">
                  <c:v>0.0038</c:v>
                </c:pt>
                <c:pt idx="12">
                  <c:v>0.0038</c:v>
                </c:pt>
                <c:pt idx="13">
                  <c:v>0.0028</c:v>
                </c:pt>
                <c:pt idx="14">
                  <c:v>0.0027</c:v>
                </c:pt>
                <c:pt idx="15">
                  <c:v>0.0072</c:v>
                </c:pt>
                <c:pt idx="16">
                  <c:v>0.0096</c:v>
                </c:pt>
                <c:pt idx="17">
                  <c:v>0.0061</c:v>
                </c:pt>
                <c:pt idx="18">
                  <c:v>0.0049</c:v>
                </c:pt>
                <c:pt idx="19">
                  <c:v>0.0021</c:v>
                </c:pt>
                <c:pt idx="20">
                  <c:v>0.0035</c:v>
                </c:pt>
                <c:pt idx="21">
                  <c:v>0.0036</c:v>
                </c:pt>
                <c:pt idx="22">
                  <c:v>0.0105</c:v>
                </c:pt>
                <c:pt idx="23">
                  <c:v>0.0096</c:v>
                </c:pt>
                <c:pt idx="24">
                  <c:v>0.0053</c:v>
                </c:pt>
                <c:pt idx="25">
                  <c:v>0.0101</c:v>
                </c:pt>
                <c:pt idx="26">
                  <c:v>0.0076</c:v>
                </c:pt>
                <c:pt idx="27">
                  <c:v>0.0105</c:v>
                </c:pt>
                <c:pt idx="28">
                  <c:v>0.0034</c:v>
                </c:pt>
                <c:pt idx="29">
                  <c:v>0.0156</c:v>
                </c:pt>
                <c:pt idx="30">
                  <c:v>0.0107</c:v>
                </c:pt>
                <c:pt idx="31">
                  <c:v>0.0216</c:v>
                </c:pt>
              </c:numCache>
            </c:numRef>
          </c:val>
        </c:ser>
        <c:ser>
          <c:idx val="2"/>
          <c:order val="2"/>
          <c:tx>
            <c:strRef>
              <c:f>'User Distributions ("Box")'!$T$35</c:f>
              <c:strCache>
                <c:ptCount val="1"/>
                <c:pt idx="0">
                  <c:v>50%ile</c:v>
                </c:pt>
              </c:strCache>
            </c:strRef>
          </c:tx>
          <c:spPr>
            <a:solidFill>
              <a:srgbClr val="E68422"/>
            </a:solidFill>
          </c:spPr>
          <c:invertIfNegative val="0"/>
          <c:val>
            <c:numRef>
              <c:f>'User Distributions ("Box")'!$T$36:$T$67</c:f>
              <c:numCache>
                <c:formatCode>General</c:formatCode>
                <c:ptCount val="32"/>
                <c:pt idx="0">
                  <c:v>0.0001</c:v>
                </c:pt>
                <c:pt idx="1">
                  <c:v>0.0006</c:v>
                </c:pt>
                <c:pt idx="2">
                  <c:v>0.0015</c:v>
                </c:pt>
                <c:pt idx="3">
                  <c:v>0.0021</c:v>
                </c:pt>
                <c:pt idx="4">
                  <c:v>0.0039</c:v>
                </c:pt>
                <c:pt idx="5">
                  <c:v>0.0033</c:v>
                </c:pt>
                <c:pt idx="6">
                  <c:v>0.005</c:v>
                </c:pt>
                <c:pt idx="7">
                  <c:v>0.0044</c:v>
                </c:pt>
                <c:pt idx="8">
                  <c:v>0.0043</c:v>
                </c:pt>
                <c:pt idx="9">
                  <c:v>0.0101</c:v>
                </c:pt>
                <c:pt idx="10">
                  <c:v>0.0123</c:v>
                </c:pt>
                <c:pt idx="11">
                  <c:v>0.0151</c:v>
                </c:pt>
                <c:pt idx="12">
                  <c:v>0.0164</c:v>
                </c:pt>
                <c:pt idx="13">
                  <c:v>0.018</c:v>
                </c:pt>
                <c:pt idx="14">
                  <c:v>0.02</c:v>
                </c:pt>
                <c:pt idx="15">
                  <c:v>0.0191</c:v>
                </c:pt>
                <c:pt idx="16">
                  <c:v>0.0191</c:v>
                </c:pt>
                <c:pt idx="17">
                  <c:v>0.0233</c:v>
                </c:pt>
                <c:pt idx="18">
                  <c:v>0.0257</c:v>
                </c:pt>
                <c:pt idx="19">
                  <c:v>0.0308</c:v>
                </c:pt>
                <c:pt idx="20">
                  <c:v>0.0321</c:v>
                </c:pt>
                <c:pt idx="21">
                  <c:v>0.0348</c:v>
                </c:pt>
                <c:pt idx="22">
                  <c:v>0.0288</c:v>
                </c:pt>
                <c:pt idx="23">
                  <c:v>0.0302</c:v>
                </c:pt>
                <c:pt idx="24">
                  <c:v>0.0367</c:v>
                </c:pt>
                <c:pt idx="25">
                  <c:v>0.0319</c:v>
                </c:pt>
                <c:pt idx="26">
                  <c:v>0.0406</c:v>
                </c:pt>
                <c:pt idx="27">
                  <c:v>0.0407</c:v>
                </c:pt>
                <c:pt idx="28">
                  <c:v>0.0491</c:v>
                </c:pt>
                <c:pt idx="29">
                  <c:v>0.0434</c:v>
                </c:pt>
                <c:pt idx="30">
                  <c:v>0.0601</c:v>
                </c:pt>
                <c:pt idx="31">
                  <c:v>0.0506</c:v>
                </c:pt>
              </c:numCache>
            </c:numRef>
          </c:val>
        </c:ser>
        <c:ser>
          <c:idx val="3"/>
          <c:order val="3"/>
          <c:tx>
            <c:strRef>
              <c:f>'User Distributions ("Box")'!$U$35</c:f>
              <c:strCache>
                <c:ptCount val="1"/>
                <c:pt idx="0">
                  <c:v>75%ile</c:v>
                </c:pt>
              </c:strCache>
            </c:strRef>
          </c:tx>
          <c:spPr>
            <a:solidFill>
              <a:schemeClr val="accent3"/>
            </a:solidFill>
          </c:spPr>
          <c:invertIfNegative val="0"/>
          <c:val>
            <c:numRef>
              <c:f>'User Distributions ("Box")'!$U$36:$U$67</c:f>
              <c:numCache>
                <c:formatCode>General</c:formatCode>
                <c:ptCount val="32"/>
                <c:pt idx="0">
                  <c:v>0.0001</c:v>
                </c:pt>
                <c:pt idx="1">
                  <c:v>0.0054</c:v>
                </c:pt>
                <c:pt idx="2">
                  <c:v>0.0034</c:v>
                </c:pt>
                <c:pt idx="3">
                  <c:v>0.0077</c:v>
                </c:pt>
                <c:pt idx="4">
                  <c:v>0.0065</c:v>
                </c:pt>
                <c:pt idx="5">
                  <c:v>0.0106</c:v>
                </c:pt>
                <c:pt idx="6">
                  <c:v>0.0145</c:v>
                </c:pt>
                <c:pt idx="7">
                  <c:v>0.0087</c:v>
                </c:pt>
                <c:pt idx="8">
                  <c:v>0.0221</c:v>
                </c:pt>
                <c:pt idx="9">
                  <c:v>0.042</c:v>
                </c:pt>
                <c:pt idx="10">
                  <c:v>0.0134</c:v>
                </c:pt>
                <c:pt idx="11">
                  <c:v>0.0498</c:v>
                </c:pt>
                <c:pt idx="12">
                  <c:v>0.0324</c:v>
                </c:pt>
                <c:pt idx="13">
                  <c:v>0.0461</c:v>
                </c:pt>
                <c:pt idx="14">
                  <c:v>0.0831</c:v>
                </c:pt>
                <c:pt idx="15">
                  <c:v>0.0683</c:v>
                </c:pt>
                <c:pt idx="16">
                  <c:v>0.0401</c:v>
                </c:pt>
                <c:pt idx="17">
                  <c:v>0.0696</c:v>
                </c:pt>
                <c:pt idx="18">
                  <c:v>0.0491</c:v>
                </c:pt>
                <c:pt idx="19">
                  <c:v>0.0328</c:v>
                </c:pt>
                <c:pt idx="20">
                  <c:v>0.0918</c:v>
                </c:pt>
                <c:pt idx="21">
                  <c:v>0.0933</c:v>
                </c:pt>
                <c:pt idx="22">
                  <c:v>0.0603</c:v>
                </c:pt>
                <c:pt idx="23">
                  <c:v>0.1369</c:v>
                </c:pt>
                <c:pt idx="24">
                  <c:v>0.0891</c:v>
                </c:pt>
                <c:pt idx="25">
                  <c:v>0.1217</c:v>
                </c:pt>
                <c:pt idx="26">
                  <c:v>0.0594</c:v>
                </c:pt>
                <c:pt idx="27">
                  <c:v>0.1176</c:v>
                </c:pt>
                <c:pt idx="28">
                  <c:v>0.0792</c:v>
                </c:pt>
                <c:pt idx="29">
                  <c:v>0.1568</c:v>
                </c:pt>
                <c:pt idx="30">
                  <c:v>0.169</c:v>
                </c:pt>
                <c:pt idx="31">
                  <c:v>0.2179</c:v>
                </c:pt>
              </c:numCache>
            </c:numRef>
          </c:val>
        </c:ser>
        <c:ser>
          <c:idx val="4"/>
          <c:order val="4"/>
          <c:tx>
            <c:strRef>
              <c:f>'User Distributions ("Box")'!$V$35</c:f>
              <c:strCache>
                <c:ptCount val="1"/>
                <c:pt idx="0">
                  <c:v>90%ile</c:v>
                </c:pt>
              </c:strCache>
            </c:strRef>
          </c:tx>
          <c:invertIfNegative val="0"/>
          <c:val>
            <c:numRef>
              <c:f>'User Distributions ("Box")'!$V$36:$V$67</c:f>
              <c:numCache>
                <c:formatCode>General</c:formatCode>
                <c:ptCount val="32"/>
                <c:pt idx="0">
                  <c:v>0.0001</c:v>
                </c:pt>
                <c:pt idx="1">
                  <c:v>0.0062</c:v>
                </c:pt>
                <c:pt idx="2">
                  <c:v>0.0093</c:v>
                </c:pt>
                <c:pt idx="3">
                  <c:v>0.0161</c:v>
                </c:pt>
                <c:pt idx="4">
                  <c:v>0.0121</c:v>
                </c:pt>
                <c:pt idx="5">
                  <c:v>0.0169</c:v>
                </c:pt>
                <c:pt idx="6">
                  <c:v>0.0298</c:v>
                </c:pt>
                <c:pt idx="7">
                  <c:v>0.0115</c:v>
                </c:pt>
                <c:pt idx="8">
                  <c:v>0.0268</c:v>
                </c:pt>
                <c:pt idx="9">
                  <c:v>0.1134</c:v>
                </c:pt>
                <c:pt idx="10">
                  <c:v>0.0402</c:v>
                </c:pt>
                <c:pt idx="11">
                  <c:v>0.1218</c:v>
                </c:pt>
                <c:pt idx="12">
                  <c:v>0.0655</c:v>
                </c:pt>
                <c:pt idx="13">
                  <c:v>0.0781</c:v>
                </c:pt>
                <c:pt idx="14">
                  <c:v>0.0876</c:v>
                </c:pt>
                <c:pt idx="15">
                  <c:v>0.0749</c:v>
                </c:pt>
                <c:pt idx="16">
                  <c:v>0.2634</c:v>
                </c:pt>
                <c:pt idx="17">
                  <c:v>0.1573</c:v>
                </c:pt>
                <c:pt idx="18">
                  <c:v>0.1184</c:v>
                </c:pt>
                <c:pt idx="19">
                  <c:v>0.3663</c:v>
                </c:pt>
                <c:pt idx="20">
                  <c:v>0.07</c:v>
                </c:pt>
                <c:pt idx="21">
                  <c:v>0.1851</c:v>
                </c:pt>
                <c:pt idx="22">
                  <c:v>0.1466</c:v>
                </c:pt>
                <c:pt idx="23">
                  <c:v>0.1115</c:v>
                </c:pt>
                <c:pt idx="24">
                  <c:v>0.282</c:v>
                </c:pt>
                <c:pt idx="25">
                  <c:v>0.3891</c:v>
                </c:pt>
                <c:pt idx="26">
                  <c:v>0.1993</c:v>
                </c:pt>
                <c:pt idx="27">
                  <c:v>0.1059</c:v>
                </c:pt>
                <c:pt idx="28">
                  <c:v>0.1098</c:v>
                </c:pt>
                <c:pt idx="29">
                  <c:v>0.2867</c:v>
                </c:pt>
                <c:pt idx="30">
                  <c:v>0.1693</c:v>
                </c:pt>
                <c:pt idx="31">
                  <c:v>0.3615</c:v>
                </c:pt>
              </c:numCache>
            </c:numRef>
          </c:val>
        </c:ser>
        <c:dLbls>
          <c:showLegendKey val="0"/>
          <c:showVal val="0"/>
          <c:showCatName val="0"/>
          <c:showSerName val="0"/>
          <c:showPercent val="0"/>
          <c:showBubbleSize val="0"/>
        </c:dLbls>
        <c:gapWidth val="150"/>
        <c:overlap val="100"/>
        <c:axId val="-2046101944"/>
        <c:axId val="-2046096152"/>
      </c:barChart>
      <c:catAx>
        <c:axId val="-2046101944"/>
        <c:scaling>
          <c:orientation val="minMax"/>
        </c:scaling>
        <c:delete val="0"/>
        <c:axPos val="b"/>
        <c:title>
          <c:tx>
            <c:rich>
              <a:bodyPr/>
              <a:lstStyle/>
              <a:p>
                <a:pPr>
                  <a:defRPr/>
                </a:pPr>
                <a:r>
                  <a:rPr lang="en-US" dirty="0" smtClean="0"/>
                  <a:t>Users</a:t>
                </a:r>
                <a:endParaRPr lang="en-US" dirty="0"/>
              </a:p>
            </c:rich>
          </c:tx>
          <c:overlay val="0"/>
        </c:title>
        <c:majorTickMark val="none"/>
        <c:minorTickMark val="none"/>
        <c:tickLblPos val="none"/>
        <c:crossAx val="-2046096152"/>
        <c:crosses val="autoZero"/>
        <c:auto val="1"/>
        <c:lblAlgn val="ctr"/>
        <c:lblOffset val="100"/>
        <c:noMultiLvlLbl val="0"/>
      </c:catAx>
      <c:valAx>
        <c:axId val="-2046096152"/>
        <c:scaling>
          <c:logBase val="10.0"/>
          <c:orientation val="minMax"/>
        </c:scaling>
        <c:delete val="0"/>
        <c:axPos val="l"/>
        <c:title>
          <c:tx>
            <c:rich>
              <a:bodyPr rot="-5400000" vert="horz"/>
              <a:lstStyle/>
              <a:p>
                <a:pPr>
                  <a:defRPr/>
                </a:pPr>
                <a:r>
                  <a:rPr lang="en-US"/>
                  <a:t>Squared Error</a:t>
                </a:r>
              </a:p>
            </c:rich>
          </c:tx>
          <c:layout>
            <c:manualLayout>
              <c:xMode val="edge"/>
              <c:yMode val="edge"/>
              <c:x val="0.00198989353442853"/>
              <c:y val="0.307621366007648"/>
            </c:manualLayout>
          </c:layout>
          <c:overlay val="0"/>
        </c:title>
        <c:numFmt formatCode="General" sourceLinked="1"/>
        <c:majorTickMark val="out"/>
        <c:minorTickMark val="none"/>
        <c:tickLblPos val="nextTo"/>
        <c:txPr>
          <a:bodyPr/>
          <a:lstStyle/>
          <a:p>
            <a:pPr>
              <a:defRPr sz="1200"/>
            </a:pPr>
            <a:endParaRPr lang="en-US"/>
          </a:p>
        </c:txPr>
        <c:crossAx val="-2046101944"/>
        <c:crosses val="autoZero"/>
        <c:crossBetween val="between"/>
      </c:valAx>
      <c:spPr>
        <a:ln>
          <a:solidFill>
            <a:srgbClr val="000000"/>
          </a:solidFill>
        </a:ln>
      </c:spPr>
    </c:plotArea>
    <c:legend>
      <c:legendPos val="r"/>
      <c:legendEntry>
        <c:idx val="2"/>
        <c:delete val="1"/>
      </c:legendEntry>
      <c:legendEntry>
        <c:idx val="3"/>
        <c:delete val="1"/>
      </c:legendEntry>
      <c:legendEntry>
        <c:idx val="4"/>
        <c:delete val="1"/>
      </c:legendEntry>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54494093649"/>
          <c:y val="0.0509259259259259"/>
          <c:w val="0.816389829200621"/>
          <c:h val="0.774935012318091"/>
        </c:manualLayout>
      </c:layout>
      <c:lineChart>
        <c:grouping val="standard"/>
        <c:varyColors val="0"/>
        <c:ser>
          <c:idx val="0"/>
          <c:order val="0"/>
          <c:tx>
            <c:v>Incremental personalized model</c:v>
          </c:tx>
          <c:cat>
            <c:numRef>
              <c:f>Sheet1!$E$11:$E$16</c:f>
              <c:numCache>
                <c:formatCode>General</c:formatCode>
                <c:ptCount val="6"/>
                <c:pt idx="0">
                  <c:v>10.0</c:v>
                </c:pt>
                <c:pt idx="1">
                  <c:v>20.0</c:v>
                </c:pt>
                <c:pt idx="2">
                  <c:v>30.0</c:v>
                </c:pt>
                <c:pt idx="3">
                  <c:v>40.0</c:v>
                </c:pt>
                <c:pt idx="4">
                  <c:v>50.0</c:v>
                </c:pt>
                <c:pt idx="5">
                  <c:v>59.0</c:v>
                </c:pt>
              </c:numCache>
            </c:numRef>
          </c:cat>
          <c:val>
            <c:numRef>
              <c:f>Sheet1!$H$11:$H$16</c:f>
              <c:numCache>
                <c:formatCode>0.00%</c:formatCode>
                <c:ptCount val="6"/>
                <c:pt idx="0">
                  <c:v>0.400721875</c:v>
                </c:pt>
                <c:pt idx="1">
                  <c:v>0.5732875</c:v>
                </c:pt>
                <c:pt idx="2">
                  <c:v>0.726485714285714</c:v>
                </c:pt>
                <c:pt idx="3">
                  <c:v>0.841321739130435</c:v>
                </c:pt>
                <c:pt idx="4">
                  <c:v>0.885611764705882</c:v>
                </c:pt>
                <c:pt idx="5">
                  <c:v>0.93</c:v>
                </c:pt>
              </c:numCache>
            </c:numRef>
          </c:val>
          <c:smooth val="0"/>
        </c:ser>
        <c:dLbls>
          <c:showLegendKey val="0"/>
          <c:showVal val="0"/>
          <c:showCatName val="0"/>
          <c:showSerName val="0"/>
          <c:showPercent val="0"/>
          <c:showBubbleSize val="0"/>
        </c:dLbls>
        <c:marker val="1"/>
        <c:smooth val="0"/>
        <c:axId val="-2049684312"/>
        <c:axId val="-2049663768"/>
      </c:lineChart>
      <c:catAx>
        <c:axId val="-2049684312"/>
        <c:scaling>
          <c:orientation val="minMax"/>
        </c:scaling>
        <c:delete val="0"/>
        <c:axPos val="b"/>
        <c:title>
          <c:tx>
            <c:rich>
              <a:bodyPr rot="0" vert="horz"/>
              <a:lstStyle/>
              <a:p>
                <a:pPr>
                  <a:defRPr/>
                </a:pPr>
                <a:r>
                  <a:rPr lang="en-US"/>
                  <a:t>Training Days</a:t>
                </a:r>
              </a:p>
            </c:rich>
          </c:tx>
          <c:layout>
            <c:manualLayout>
              <c:xMode val="edge"/>
              <c:yMode val="edge"/>
              <c:x val="0.446353025641714"/>
              <c:y val="0.914742200849055"/>
            </c:manualLayout>
          </c:layout>
          <c:overlay val="0"/>
        </c:title>
        <c:numFmt formatCode="General" sourceLinked="1"/>
        <c:majorTickMark val="in"/>
        <c:minorTickMark val="none"/>
        <c:tickLblPos val="nextTo"/>
        <c:txPr>
          <a:bodyPr rot="-60000000" vert="horz"/>
          <a:lstStyle/>
          <a:p>
            <a:pPr>
              <a:defRPr/>
            </a:pPr>
            <a:endParaRPr lang="en-US"/>
          </a:p>
        </c:txPr>
        <c:crossAx val="-2049663768"/>
        <c:crosses val="autoZero"/>
        <c:auto val="1"/>
        <c:lblAlgn val="ctr"/>
        <c:lblOffset val="100"/>
        <c:noMultiLvlLbl val="0"/>
      </c:catAx>
      <c:valAx>
        <c:axId val="-2049663768"/>
        <c:scaling>
          <c:orientation val="minMax"/>
        </c:scaling>
        <c:delete val="0"/>
        <c:axPos val="l"/>
        <c:title>
          <c:tx>
            <c:rich>
              <a:bodyPr rot="-5400000" vert="horz"/>
              <a:lstStyle/>
              <a:p>
                <a:pPr>
                  <a:defRPr/>
                </a:pPr>
                <a:r>
                  <a:rPr lang="en-US"/>
                  <a:t>Model Accuracy</a:t>
                </a:r>
              </a:p>
            </c:rich>
          </c:tx>
          <c:overlay val="0"/>
        </c:title>
        <c:numFmt formatCode="0%" sourceLinked="0"/>
        <c:majorTickMark val="in"/>
        <c:minorTickMark val="none"/>
        <c:tickLblPos val="nextTo"/>
        <c:txPr>
          <a:bodyPr rot="-60000000" vert="horz"/>
          <a:lstStyle/>
          <a:p>
            <a:pPr>
              <a:defRPr/>
            </a:pPr>
            <a:endParaRPr lang="en-US"/>
          </a:p>
        </c:txPr>
        <c:crossAx val="-2049684312"/>
        <c:crosses val="autoZero"/>
        <c:crossBetween val="between"/>
        <c:majorUnit val="0.2"/>
      </c:valAx>
    </c:plotArea>
    <c:legend>
      <c:legendPos val="b"/>
      <c:layout>
        <c:manualLayout>
          <c:xMode val="edge"/>
          <c:yMode val="edge"/>
          <c:x val="0.281502228328841"/>
          <c:y val="0.564474930799878"/>
          <c:w val="0.714478978718264"/>
          <c:h val="0.20496671553485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54494093649"/>
          <c:y val="0.0509259259259259"/>
          <c:w val="0.816389829200621"/>
          <c:h val="0.774935012318091"/>
        </c:manualLayout>
      </c:layout>
      <c:lineChart>
        <c:grouping val="standard"/>
        <c:varyColors val="0"/>
        <c:ser>
          <c:idx val="0"/>
          <c:order val="0"/>
          <c:tx>
            <c:v>Incremental personalized model</c:v>
          </c:tx>
          <c:cat>
            <c:numRef>
              <c:f>Sheet1!$E$11:$E$16</c:f>
              <c:numCache>
                <c:formatCode>General</c:formatCode>
                <c:ptCount val="6"/>
                <c:pt idx="0">
                  <c:v>10.0</c:v>
                </c:pt>
                <c:pt idx="1">
                  <c:v>20.0</c:v>
                </c:pt>
                <c:pt idx="2">
                  <c:v>30.0</c:v>
                </c:pt>
                <c:pt idx="3">
                  <c:v>40.0</c:v>
                </c:pt>
                <c:pt idx="4">
                  <c:v>50.0</c:v>
                </c:pt>
                <c:pt idx="5">
                  <c:v>59.0</c:v>
                </c:pt>
              </c:numCache>
            </c:numRef>
          </c:cat>
          <c:val>
            <c:numRef>
              <c:f>Sheet1!$H$11:$H$16</c:f>
              <c:numCache>
                <c:formatCode>0.00%</c:formatCode>
                <c:ptCount val="6"/>
                <c:pt idx="0">
                  <c:v>0.400721875</c:v>
                </c:pt>
                <c:pt idx="1">
                  <c:v>0.5732875</c:v>
                </c:pt>
                <c:pt idx="2">
                  <c:v>0.726485714285714</c:v>
                </c:pt>
                <c:pt idx="3">
                  <c:v>0.841321739130435</c:v>
                </c:pt>
                <c:pt idx="4">
                  <c:v>0.885611764705882</c:v>
                </c:pt>
                <c:pt idx="5">
                  <c:v>0.93</c:v>
                </c:pt>
              </c:numCache>
            </c:numRef>
          </c:val>
          <c:smooth val="0"/>
        </c:ser>
        <c:ser>
          <c:idx val="1"/>
          <c:order val="1"/>
          <c:tx>
            <c:v>Hybrid mood model</c:v>
          </c:tx>
          <c:cat>
            <c:numRef>
              <c:f>Sheet1!$E$11:$E$16</c:f>
              <c:numCache>
                <c:formatCode>General</c:formatCode>
                <c:ptCount val="6"/>
                <c:pt idx="0">
                  <c:v>10.0</c:v>
                </c:pt>
                <c:pt idx="1">
                  <c:v>20.0</c:v>
                </c:pt>
                <c:pt idx="2">
                  <c:v>30.0</c:v>
                </c:pt>
                <c:pt idx="3">
                  <c:v>40.0</c:v>
                </c:pt>
                <c:pt idx="4">
                  <c:v>50.0</c:v>
                </c:pt>
                <c:pt idx="5">
                  <c:v>59.0</c:v>
                </c:pt>
              </c:numCache>
            </c:numRef>
          </c:cat>
          <c:val>
            <c:numRef>
              <c:f>Sheet1!$I$11:$I$16</c:f>
              <c:numCache>
                <c:formatCode>0.00%</c:formatCode>
                <c:ptCount val="6"/>
                <c:pt idx="0">
                  <c:v>0.7192</c:v>
                </c:pt>
                <c:pt idx="1">
                  <c:v>0.7391</c:v>
                </c:pt>
                <c:pt idx="2">
                  <c:v>0.742</c:v>
                </c:pt>
                <c:pt idx="3">
                  <c:v>0.777</c:v>
                </c:pt>
                <c:pt idx="4">
                  <c:v>0.8285</c:v>
                </c:pt>
                <c:pt idx="5">
                  <c:v>0.93</c:v>
                </c:pt>
              </c:numCache>
            </c:numRef>
          </c:val>
          <c:smooth val="0"/>
        </c:ser>
        <c:dLbls>
          <c:showLegendKey val="0"/>
          <c:showVal val="0"/>
          <c:showCatName val="0"/>
          <c:showSerName val="0"/>
          <c:showPercent val="0"/>
          <c:showBubbleSize val="0"/>
        </c:dLbls>
        <c:marker val="1"/>
        <c:smooth val="0"/>
        <c:axId val="-2048398728"/>
        <c:axId val="-2048393224"/>
      </c:lineChart>
      <c:catAx>
        <c:axId val="-2048398728"/>
        <c:scaling>
          <c:orientation val="minMax"/>
        </c:scaling>
        <c:delete val="0"/>
        <c:axPos val="b"/>
        <c:title>
          <c:tx>
            <c:rich>
              <a:bodyPr rot="0" vert="horz"/>
              <a:lstStyle/>
              <a:p>
                <a:pPr>
                  <a:defRPr/>
                </a:pPr>
                <a:r>
                  <a:rPr lang="en-US"/>
                  <a:t>Training Days</a:t>
                </a:r>
              </a:p>
            </c:rich>
          </c:tx>
          <c:layout>
            <c:manualLayout>
              <c:xMode val="edge"/>
              <c:yMode val="edge"/>
              <c:x val="0.446353025641714"/>
              <c:y val="0.914742200849055"/>
            </c:manualLayout>
          </c:layout>
          <c:overlay val="0"/>
        </c:title>
        <c:numFmt formatCode="General" sourceLinked="1"/>
        <c:majorTickMark val="in"/>
        <c:minorTickMark val="none"/>
        <c:tickLblPos val="nextTo"/>
        <c:txPr>
          <a:bodyPr rot="-60000000" vert="horz"/>
          <a:lstStyle/>
          <a:p>
            <a:pPr>
              <a:defRPr/>
            </a:pPr>
            <a:endParaRPr lang="en-US"/>
          </a:p>
        </c:txPr>
        <c:crossAx val="-2048393224"/>
        <c:crosses val="autoZero"/>
        <c:auto val="1"/>
        <c:lblAlgn val="ctr"/>
        <c:lblOffset val="100"/>
        <c:noMultiLvlLbl val="0"/>
      </c:catAx>
      <c:valAx>
        <c:axId val="-2048393224"/>
        <c:scaling>
          <c:orientation val="minMax"/>
        </c:scaling>
        <c:delete val="0"/>
        <c:axPos val="l"/>
        <c:title>
          <c:tx>
            <c:rich>
              <a:bodyPr rot="-5400000" vert="horz"/>
              <a:lstStyle/>
              <a:p>
                <a:pPr>
                  <a:defRPr/>
                </a:pPr>
                <a:r>
                  <a:rPr lang="en-US"/>
                  <a:t>Model Accuracy</a:t>
                </a:r>
              </a:p>
            </c:rich>
          </c:tx>
          <c:overlay val="0"/>
        </c:title>
        <c:numFmt formatCode="0%" sourceLinked="0"/>
        <c:majorTickMark val="in"/>
        <c:minorTickMark val="none"/>
        <c:tickLblPos val="nextTo"/>
        <c:txPr>
          <a:bodyPr rot="-60000000" vert="horz"/>
          <a:lstStyle/>
          <a:p>
            <a:pPr>
              <a:defRPr/>
            </a:pPr>
            <a:endParaRPr lang="en-US"/>
          </a:p>
        </c:txPr>
        <c:crossAx val="-2048398728"/>
        <c:crosses val="autoZero"/>
        <c:crossBetween val="between"/>
        <c:majorUnit val="0.2"/>
      </c:valAx>
    </c:plotArea>
    <c:legend>
      <c:legendPos val="b"/>
      <c:layout>
        <c:manualLayout>
          <c:xMode val="edge"/>
          <c:yMode val="edge"/>
          <c:x val="0.281502228328841"/>
          <c:y val="0.564474930799878"/>
          <c:w val="0.714478978718264"/>
          <c:h val="0.20496671553485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Improvement of model as SFS adds more features</a:t>
            </a:r>
          </a:p>
        </c:rich>
      </c:tx>
      <c:layout>
        <c:manualLayout>
          <c:xMode val="edge"/>
          <c:yMode val="edge"/>
          <c:x val="0.136815212936084"/>
          <c:y val="0.120697856700182"/>
        </c:manualLayout>
      </c:layout>
      <c:overlay val="0"/>
    </c:title>
    <c:autoTitleDeleted val="0"/>
    <c:plotArea>
      <c:layout>
        <c:manualLayout>
          <c:layoutTarget val="inner"/>
          <c:xMode val="edge"/>
          <c:yMode val="edge"/>
          <c:x val="0.118113010504367"/>
          <c:y val="0.211313868613139"/>
          <c:w val="0.808242539213156"/>
          <c:h val="0.630249439622967"/>
        </c:manualLayout>
      </c:layout>
      <c:lineChart>
        <c:grouping val="standard"/>
        <c:varyColors val="0"/>
        <c:ser>
          <c:idx val="0"/>
          <c:order val="0"/>
          <c:marker>
            <c:symbol val="none"/>
          </c:marker>
          <c:val>
            <c:numRef>
              <c:f>historya!$A$1:$AF$1</c:f>
              <c:numCache>
                <c:formatCode>General</c:formatCode>
                <c:ptCount val="32"/>
                <c:pt idx="0">
                  <c:v>0.299818717276734</c:v>
                </c:pt>
                <c:pt idx="1">
                  <c:v>0.198148567170542</c:v>
                </c:pt>
                <c:pt idx="2">
                  <c:v>0.176724384502477</c:v>
                </c:pt>
                <c:pt idx="3">
                  <c:v>0.166649913751837</c:v>
                </c:pt>
                <c:pt idx="4">
                  <c:v>0.160357548990865</c:v>
                </c:pt>
                <c:pt idx="5">
                  <c:v>0.154376246313418</c:v>
                </c:pt>
                <c:pt idx="6">
                  <c:v>0.146868362237453</c:v>
                </c:pt>
                <c:pt idx="7">
                  <c:v>0.139771205245336</c:v>
                </c:pt>
                <c:pt idx="8">
                  <c:v>0.127359595292308</c:v>
                </c:pt>
                <c:pt idx="9">
                  <c:v>0.120488126600034</c:v>
                </c:pt>
                <c:pt idx="10">
                  <c:v>0.115531580230574</c:v>
                </c:pt>
                <c:pt idx="11">
                  <c:v>0.114757016696969</c:v>
                </c:pt>
                <c:pt idx="12">
                  <c:v>0.112465748498622</c:v>
                </c:pt>
                <c:pt idx="13">
                  <c:v>0.107876323223333</c:v>
                </c:pt>
                <c:pt idx="14">
                  <c:v>0.103166267188274</c:v>
                </c:pt>
                <c:pt idx="15">
                  <c:v>0.0955125627843501</c:v>
                </c:pt>
                <c:pt idx="16">
                  <c:v>0.0909201043551776</c:v>
                </c:pt>
                <c:pt idx="17">
                  <c:v>0.0865693873256061</c:v>
                </c:pt>
                <c:pt idx="18">
                  <c:v>0.0816026470537482</c:v>
                </c:pt>
                <c:pt idx="19">
                  <c:v>0.0786281826940061</c:v>
                </c:pt>
                <c:pt idx="20">
                  <c:v>0.070750368531126</c:v>
                </c:pt>
                <c:pt idx="21">
                  <c:v>0.0650627495663679</c:v>
                </c:pt>
                <c:pt idx="22">
                  <c:v>0.0636158620756741</c:v>
                </c:pt>
                <c:pt idx="23">
                  <c:v>0.0622726502923092</c:v>
                </c:pt>
                <c:pt idx="24">
                  <c:v>0.0598351603904474</c:v>
                </c:pt>
                <c:pt idx="25">
                  <c:v>0.0567165766530694</c:v>
                </c:pt>
                <c:pt idx="26">
                  <c:v>0.0533875136272574</c:v>
                </c:pt>
                <c:pt idx="27">
                  <c:v>0.0449407511919081</c:v>
                </c:pt>
                <c:pt idx="28">
                  <c:v>0.0433822911873839</c:v>
                </c:pt>
                <c:pt idx="29">
                  <c:v>0.0427362396047867</c:v>
                </c:pt>
                <c:pt idx="30">
                  <c:v>0.04264525531713</c:v>
                </c:pt>
                <c:pt idx="31">
                  <c:v>0.0395363596658739</c:v>
                </c:pt>
              </c:numCache>
            </c:numRef>
          </c:val>
          <c:smooth val="0"/>
        </c:ser>
        <c:ser>
          <c:idx val="1"/>
          <c:order val="1"/>
          <c:marker>
            <c:symbol val="none"/>
          </c:marker>
          <c:val>
            <c:numRef>
              <c:f>historya!$A$2:$AF$2</c:f>
              <c:numCache>
                <c:formatCode>General</c:formatCode>
                <c:ptCount val="32"/>
                <c:pt idx="0">
                  <c:v>0.265663574753133</c:v>
                </c:pt>
                <c:pt idx="1">
                  <c:v>0.236410943513658</c:v>
                </c:pt>
                <c:pt idx="2">
                  <c:v>0.218101344981626</c:v>
                </c:pt>
                <c:pt idx="3">
                  <c:v>0.201322337353626</c:v>
                </c:pt>
                <c:pt idx="4">
                  <c:v>0.18334901469962</c:v>
                </c:pt>
                <c:pt idx="5">
                  <c:v>0.168028079911797</c:v>
                </c:pt>
                <c:pt idx="6">
                  <c:v>0.152989958579304</c:v>
                </c:pt>
                <c:pt idx="7">
                  <c:v>0.150604088095316</c:v>
                </c:pt>
                <c:pt idx="8">
                  <c:v>0.146142064726435</c:v>
                </c:pt>
                <c:pt idx="9">
                  <c:v>0.143337953022293</c:v>
                </c:pt>
                <c:pt idx="10">
                  <c:v>0.13928090609777</c:v>
                </c:pt>
                <c:pt idx="11">
                  <c:v>0.136274610278808</c:v>
                </c:pt>
                <c:pt idx="12">
                  <c:v>0.132274542114281</c:v>
                </c:pt>
                <c:pt idx="13">
                  <c:v>0.125314729273286</c:v>
                </c:pt>
                <c:pt idx="14">
                  <c:v>0.115614537281176</c:v>
                </c:pt>
                <c:pt idx="15">
                  <c:v>0.109416037456243</c:v>
                </c:pt>
                <c:pt idx="16">
                  <c:v>0.104234482983014</c:v>
                </c:pt>
                <c:pt idx="17">
                  <c:v>0.102888948839889</c:v>
                </c:pt>
                <c:pt idx="18">
                  <c:v>0.0978442027101944</c:v>
                </c:pt>
                <c:pt idx="19">
                  <c:v>0.0929956750568824</c:v>
                </c:pt>
                <c:pt idx="20">
                  <c:v>0.0925253177364439</c:v>
                </c:pt>
              </c:numCache>
            </c:numRef>
          </c:val>
          <c:smooth val="0"/>
        </c:ser>
        <c:ser>
          <c:idx val="2"/>
          <c:order val="2"/>
          <c:marker>
            <c:symbol val="none"/>
          </c:marker>
          <c:val>
            <c:numRef>
              <c:f>historya!$A$3:$AF$3</c:f>
              <c:numCache>
                <c:formatCode>General</c:formatCode>
                <c:ptCount val="32"/>
                <c:pt idx="0">
                  <c:v>0.117566574938659</c:v>
                </c:pt>
                <c:pt idx="1">
                  <c:v>0.0995045274592244</c:v>
                </c:pt>
                <c:pt idx="2">
                  <c:v>0.0924446324137362</c:v>
                </c:pt>
                <c:pt idx="3">
                  <c:v>0.0889542264467237</c:v>
                </c:pt>
                <c:pt idx="4">
                  <c:v>0.0848049076386799</c:v>
                </c:pt>
                <c:pt idx="5">
                  <c:v>0.0837165715169207</c:v>
                </c:pt>
                <c:pt idx="6">
                  <c:v>0.0827940658906677</c:v>
                </c:pt>
                <c:pt idx="7">
                  <c:v>0.082199496855242</c:v>
                </c:pt>
                <c:pt idx="8">
                  <c:v>0.0815978561068123</c:v>
                </c:pt>
                <c:pt idx="9">
                  <c:v>0.0782727987246045</c:v>
                </c:pt>
                <c:pt idx="10">
                  <c:v>0.0759620108440242</c:v>
                </c:pt>
                <c:pt idx="11">
                  <c:v>0.0754970522473788</c:v>
                </c:pt>
                <c:pt idx="12">
                  <c:v>0.0744649118151038</c:v>
                </c:pt>
                <c:pt idx="13">
                  <c:v>0.0738147948780311</c:v>
                </c:pt>
                <c:pt idx="14">
                  <c:v>0.0734235403997296</c:v>
                </c:pt>
                <c:pt idx="15">
                  <c:v>0.073038041469899</c:v>
                </c:pt>
                <c:pt idx="16">
                  <c:v>0.0726718145486698</c:v>
                </c:pt>
                <c:pt idx="17">
                  <c:v>0.0722454861346468</c:v>
                </c:pt>
                <c:pt idx="18">
                  <c:v>0.0716700683272768</c:v>
                </c:pt>
                <c:pt idx="19">
                  <c:v>0.0716319610665487</c:v>
                </c:pt>
                <c:pt idx="20">
                  <c:v>0.0711073117870336</c:v>
                </c:pt>
                <c:pt idx="21">
                  <c:v>0.0688556966648734</c:v>
                </c:pt>
                <c:pt idx="22">
                  <c:v>0.0680737965654261</c:v>
                </c:pt>
                <c:pt idx="23">
                  <c:v>0.0665439698431766</c:v>
                </c:pt>
                <c:pt idx="24">
                  <c:v>0.0647031132362307</c:v>
                </c:pt>
                <c:pt idx="25">
                  <c:v>0.0645322797354219</c:v>
                </c:pt>
                <c:pt idx="26">
                  <c:v>0.0644338900383231</c:v>
                </c:pt>
                <c:pt idx="27">
                  <c:v>0.0637039048490119</c:v>
                </c:pt>
                <c:pt idx="28">
                  <c:v>0.0634655891750401</c:v>
                </c:pt>
                <c:pt idx="29">
                  <c:v>0.0627006538544115</c:v>
                </c:pt>
                <c:pt idx="30">
                  <c:v>0.0623396103199281</c:v>
                </c:pt>
              </c:numCache>
            </c:numRef>
          </c:val>
          <c:smooth val="0"/>
        </c:ser>
        <c:ser>
          <c:idx val="3"/>
          <c:order val="3"/>
          <c:marker>
            <c:symbol val="none"/>
          </c:marker>
          <c:val>
            <c:numRef>
              <c:f>historya!$A$4:$AF$4</c:f>
              <c:numCache>
                <c:formatCode>General</c:formatCode>
                <c:ptCount val="32"/>
                <c:pt idx="0">
                  <c:v>0.284096260352412</c:v>
                </c:pt>
                <c:pt idx="1">
                  <c:v>0.251842278885428</c:v>
                </c:pt>
                <c:pt idx="2">
                  <c:v>0.22438826529463</c:v>
                </c:pt>
                <c:pt idx="3">
                  <c:v>0.209643998187639</c:v>
                </c:pt>
                <c:pt idx="4">
                  <c:v>0.188645100289971</c:v>
                </c:pt>
                <c:pt idx="5">
                  <c:v>0.17025786996194</c:v>
                </c:pt>
                <c:pt idx="6">
                  <c:v>0.156756105792324</c:v>
                </c:pt>
                <c:pt idx="7">
                  <c:v>0.147316184904533</c:v>
                </c:pt>
                <c:pt idx="8">
                  <c:v>0.140182795602948</c:v>
                </c:pt>
                <c:pt idx="9">
                  <c:v>0.13461164923162</c:v>
                </c:pt>
                <c:pt idx="10">
                  <c:v>0.129138616596155</c:v>
                </c:pt>
                <c:pt idx="11">
                  <c:v>0.123246107513938</c:v>
                </c:pt>
                <c:pt idx="12">
                  <c:v>0.11856761802276</c:v>
                </c:pt>
                <c:pt idx="13">
                  <c:v>0.10739383435187</c:v>
                </c:pt>
                <c:pt idx="14">
                  <c:v>0.0985982145685642</c:v>
                </c:pt>
                <c:pt idx="15">
                  <c:v>0.089629726959245</c:v>
                </c:pt>
                <c:pt idx="16">
                  <c:v>0.0850778063832765</c:v>
                </c:pt>
                <c:pt idx="17">
                  <c:v>0.0842167180558479</c:v>
                </c:pt>
                <c:pt idx="18">
                  <c:v>0.0819366782462045</c:v>
                </c:pt>
                <c:pt idx="19">
                  <c:v>0.0791249362031728</c:v>
                </c:pt>
                <c:pt idx="20">
                  <c:v>0.0740344593523854</c:v>
                </c:pt>
                <c:pt idx="21">
                  <c:v>0.0683953704121613</c:v>
                </c:pt>
                <c:pt idx="22">
                  <c:v>0.0649546065605973</c:v>
                </c:pt>
                <c:pt idx="23">
                  <c:v>0.0635024091717081</c:v>
                </c:pt>
                <c:pt idx="24">
                  <c:v>0.0627841294606508</c:v>
                </c:pt>
              </c:numCache>
            </c:numRef>
          </c:val>
          <c:smooth val="0"/>
        </c:ser>
        <c:ser>
          <c:idx val="4"/>
          <c:order val="4"/>
          <c:marker>
            <c:symbol val="none"/>
          </c:marker>
          <c:val>
            <c:numRef>
              <c:f>historya!$A$5:$AF$5</c:f>
              <c:numCache>
                <c:formatCode>General</c:formatCode>
                <c:ptCount val="32"/>
                <c:pt idx="0">
                  <c:v>0.0734794008637175</c:v>
                </c:pt>
                <c:pt idx="1">
                  <c:v>0.0464686571727203</c:v>
                </c:pt>
                <c:pt idx="2">
                  <c:v>0.0433526474166067</c:v>
                </c:pt>
                <c:pt idx="3">
                  <c:v>0.0424671316971344</c:v>
                </c:pt>
                <c:pt idx="4">
                  <c:v>0.0418456439437795</c:v>
                </c:pt>
                <c:pt idx="5">
                  <c:v>0.0411563776928816</c:v>
                </c:pt>
                <c:pt idx="6">
                  <c:v>0.0411250333058581</c:v>
                </c:pt>
              </c:numCache>
            </c:numRef>
          </c:val>
          <c:smooth val="0"/>
        </c:ser>
        <c:ser>
          <c:idx val="5"/>
          <c:order val="5"/>
          <c:marker>
            <c:symbol val="none"/>
          </c:marker>
          <c:val>
            <c:numRef>
              <c:f>historya!$A$6:$AF$6</c:f>
              <c:numCache>
                <c:formatCode>General</c:formatCode>
                <c:ptCount val="32"/>
                <c:pt idx="0">
                  <c:v>0.143984350971611</c:v>
                </c:pt>
                <c:pt idx="1">
                  <c:v>0.125295211661265</c:v>
                </c:pt>
                <c:pt idx="2">
                  <c:v>0.110529109336156</c:v>
                </c:pt>
                <c:pt idx="3">
                  <c:v>0.102638217273575</c:v>
                </c:pt>
                <c:pt idx="4">
                  <c:v>0.0950824331385878</c:v>
                </c:pt>
                <c:pt idx="5">
                  <c:v>0.0876564627405921</c:v>
                </c:pt>
                <c:pt idx="6">
                  <c:v>0.084334765617776</c:v>
                </c:pt>
                <c:pt idx="7">
                  <c:v>0.080886930289616</c:v>
                </c:pt>
                <c:pt idx="8">
                  <c:v>0.0796909431916843</c:v>
                </c:pt>
                <c:pt idx="9">
                  <c:v>0.0769206630637013</c:v>
                </c:pt>
                <c:pt idx="10">
                  <c:v>0.0751297385552379</c:v>
                </c:pt>
                <c:pt idx="11">
                  <c:v>0.0745792338995266</c:v>
                </c:pt>
                <c:pt idx="12">
                  <c:v>0.072014810189</c:v>
                </c:pt>
                <c:pt idx="13">
                  <c:v>0.0690930022035473</c:v>
                </c:pt>
                <c:pt idx="14">
                  <c:v>0.0675887280336206</c:v>
                </c:pt>
                <c:pt idx="15">
                  <c:v>0.0662782334255222</c:v>
                </c:pt>
                <c:pt idx="16">
                  <c:v>0.0647479981535464</c:v>
                </c:pt>
                <c:pt idx="17">
                  <c:v>0.0631858510688235</c:v>
                </c:pt>
              </c:numCache>
            </c:numRef>
          </c:val>
          <c:smooth val="0"/>
        </c:ser>
        <c:ser>
          <c:idx val="6"/>
          <c:order val="6"/>
          <c:marker>
            <c:symbol val="none"/>
          </c:marker>
          <c:val>
            <c:numRef>
              <c:f>historya!$A$7:$AF$7</c:f>
              <c:numCache>
                <c:formatCode>General</c:formatCode>
                <c:ptCount val="32"/>
                <c:pt idx="0">
                  <c:v>0.123264940849042</c:v>
                </c:pt>
                <c:pt idx="1">
                  <c:v>0.115500277152191</c:v>
                </c:pt>
                <c:pt idx="2">
                  <c:v>0.108160118428465</c:v>
                </c:pt>
                <c:pt idx="3">
                  <c:v>0.101171858016758</c:v>
                </c:pt>
                <c:pt idx="4">
                  <c:v>0.0964151010592622</c:v>
                </c:pt>
                <c:pt idx="5">
                  <c:v>0.0918858394046404</c:v>
                </c:pt>
                <c:pt idx="6">
                  <c:v>0.0826198442857623</c:v>
                </c:pt>
                <c:pt idx="7">
                  <c:v>0.0773473727928586</c:v>
                </c:pt>
                <c:pt idx="8">
                  <c:v>0.074572523015988</c:v>
                </c:pt>
                <c:pt idx="9">
                  <c:v>0.0716690780405703</c:v>
                </c:pt>
                <c:pt idx="10">
                  <c:v>0.0687928233203888</c:v>
                </c:pt>
                <c:pt idx="11">
                  <c:v>0.0641306316634894</c:v>
                </c:pt>
                <c:pt idx="12">
                  <c:v>0.0619588084977556</c:v>
                </c:pt>
                <c:pt idx="13">
                  <c:v>0.0610095420001364</c:v>
                </c:pt>
                <c:pt idx="14">
                  <c:v>0.0595235932168971</c:v>
                </c:pt>
                <c:pt idx="15">
                  <c:v>0.0579380369303586</c:v>
                </c:pt>
                <c:pt idx="16">
                  <c:v>0.0571940011897569</c:v>
                </c:pt>
                <c:pt idx="17">
                  <c:v>0.0565514617499339</c:v>
                </c:pt>
                <c:pt idx="18">
                  <c:v>0.0560727487141993</c:v>
                </c:pt>
                <c:pt idx="19">
                  <c:v>0.0556202872226546</c:v>
                </c:pt>
                <c:pt idx="20">
                  <c:v>0.0552020919421004</c:v>
                </c:pt>
              </c:numCache>
            </c:numRef>
          </c:val>
          <c:smooth val="0"/>
        </c:ser>
        <c:ser>
          <c:idx val="7"/>
          <c:order val="7"/>
          <c:marker>
            <c:symbol val="none"/>
          </c:marker>
          <c:val>
            <c:numRef>
              <c:f>historya!$A$8:$AF$8</c:f>
              <c:numCache>
                <c:formatCode>General</c:formatCode>
                <c:ptCount val="32"/>
                <c:pt idx="0">
                  <c:v>0.683458268685324</c:v>
                </c:pt>
                <c:pt idx="1">
                  <c:v>0.572538244426215</c:v>
                </c:pt>
                <c:pt idx="2">
                  <c:v>0.517347465716798</c:v>
                </c:pt>
                <c:pt idx="3">
                  <c:v>0.443476433785474</c:v>
                </c:pt>
                <c:pt idx="4">
                  <c:v>0.398533987402874</c:v>
                </c:pt>
                <c:pt idx="5">
                  <c:v>0.376326007555563</c:v>
                </c:pt>
                <c:pt idx="6">
                  <c:v>0.357814804189235</c:v>
                </c:pt>
                <c:pt idx="7">
                  <c:v>0.340130366055132</c:v>
                </c:pt>
                <c:pt idx="8">
                  <c:v>0.330774182442322</c:v>
                </c:pt>
                <c:pt idx="9">
                  <c:v>0.320725502245897</c:v>
                </c:pt>
                <c:pt idx="10">
                  <c:v>0.275954158962536</c:v>
                </c:pt>
                <c:pt idx="11">
                  <c:v>0.272091111153582</c:v>
                </c:pt>
                <c:pt idx="12">
                  <c:v>0.260564934152982</c:v>
                </c:pt>
                <c:pt idx="13">
                  <c:v>0.253491807066908</c:v>
                </c:pt>
                <c:pt idx="14">
                  <c:v>0.252922197112609</c:v>
                </c:pt>
                <c:pt idx="15">
                  <c:v>0.234558973227986</c:v>
                </c:pt>
                <c:pt idx="16">
                  <c:v>0.222690708142627</c:v>
                </c:pt>
                <c:pt idx="17">
                  <c:v>0.221723434302368</c:v>
                </c:pt>
                <c:pt idx="18">
                  <c:v>0.214535455550679</c:v>
                </c:pt>
                <c:pt idx="19">
                  <c:v>0.198786851404837</c:v>
                </c:pt>
                <c:pt idx="20">
                  <c:v>0.187181385351866</c:v>
                </c:pt>
                <c:pt idx="21">
                  <c:v>0.173758009270541</c:v>
                </c:pt>
                <c:pt idx="22">
                  <c:v>0.168276501809005</c:v>
                </c:pt>
                <c:pt idx="23">
                  <c:v>0.137343102063286</c:v>
                </c:pt>
                <c:pt idx="24">
                  <c:v>0.123751337501179</c:v>
                </c:pt>
                <c:pt idx="25">
                  <c:v>0.101238133311369</c:v>
                </c:pt>
                <c:pt idx="26">
                  <c:v>0.0907438248979845</c:v>
                </c:pt>
                <c:pt idx="27">
                  <c:v>0.0848327424114934</c:v>
                </c:pt>
                <c:pt idx="28">
                  <c:v>0.0814359624837562</c:v>
                </c:pt>
                <c:pt idx="29">
                  <c:v>0.0741491070863219</c:v>
                </c:pt>
              </c:numCache>
            </c:numRef>
          </c:val>
          <c:smooth val="0"/>
        </c:ser>
        <c:ser>
          <c:idx val="8"/>
          <c:order val="8"/>
          <c:marker>
            <c:symbol val="none"/>
          </c:marker>
          <c:val>
            <c:numRef>
              <c:f>historya!$A$9:$AF$9</c:f>
              <c:numCache>
                <c:formatCode>General</c:formatCode>
                <c:ptCount val="32"/>
                <c:pt idx="0">
                  <c:v>0.537165067009568</c:v>
                </c:pt>
                <c:pt idx="1">
                  <c:v>0.46509892842123</c:v>
                </c:pt>
                <c:pt idx="2">
                  <c:v>0.418583686302204</c:v>
                </c:pt>
                <c:pt idx="3">
                  <c:v>0.382127321935289</c:v>
                </c:pt>
                <c:pt idx="4">
                  <c:v>0.335773112284173</c:v>
                </c:pt>
                <c:pt idx="5">
                  <c:v>0.284282458906386</c:v>
                </c:pt>
                <c:pt idx="6">
                  <c:v>0.251616872225968</c:v>
                </c:pt>
                <c:pt idx="7">
                  <c:v>0.230786856109827</c:v>
                </c:pt>
                <c:pt idx="8">
                  <c:v>0.214806215364819</c:v>
                </c:pt>
                <c:pt idx="9">
                  <c:v>0.210568307341064</c:v>
                </c:pt>
                <c:pt idx="10">
                  <c:v>0.190344088215576</c:v>
                </c:pt>
                <c:pt idx="11">
                  <c:v>0.17527687023692</c:v>
                </c:pt>
                <c:pt idx="12">
                  <c:v>0.1576073289401</c:v>
                </c:pt>
                <c:pt idx="13">
                  <c:v>0.149078701967022</c:v>
                </c:pt>
                <c:pt idx="14">
                  <c:v>0.140050095642062</c:v>
                </c:pt>
                <c:pt idx="15">
                  <c:v>0.13251632496485</c:v>
                </c:pt>
                <c:pt idx="16">
                  <c:v>0.129872331473078</c:v>
                </c:pt>
                <c:pt idx="17">
                  <c:v>0.121019918434751</c:v>
                </c:pt>
                <c:pt idx="18">
                  <c:v>0.11921322907048</c:v>
                </c:pt>
                <c:pt idx="19">
                  <c:v>0.110156929331308</c:v>
                </c:pt>
                <c:pt idx="20">
                  <c:v>0.108953836566462</c:v>
                </c:pt>
                <c:pt idx="21">
                  <c:v>0.105817522684086</c:v>
                </c:pt>
              </c:numCache>
            </c:numRef>
          </c:val>
          <c:smooth val="0"/>
        </c:ser>
        <c:ser>
          <c:idx val="9"/>
          <c:order val="9"/>
          <c:marker>
            <c:symbol val="none"/>
          </c:marker>
          <c:val>
            <c:numRef>
              <c:f>historya!$A$10:$AF$10</c:f>
              <c:numCache>
                <c:formatCode>General</c:formatCode>
                <c:ptCount val="32"/>
                <c:pt idx="0">
                  <c:v>0.361022245042225</c:v>
                </c:pt>
                <c:pt idx="1">
                  <c:v>0.301920285412171</c:v>
                </c:pt>
                <c:pt idx="2">
                  <c:v>0.272512489931571</c:v>
                </c:pt>
                <c:pt idx="3">
                  <c:v>0.250833095290816</c:v>
                </c:pt>
                <c:pt idx="4">
                  <c:v>0.241947378505956</c:v>
                </c:pt>
                <c:pt idx="5">
                  <c:v>0.231278822693485</c:v>
                </c:pt>
                <c:pt idx="6">
                  <c:v>0.221398542274751</c:v>
                </c:pt>
                <c:pt idx="7">
                  <c:v>0.209906992640276</c:v>
                </c:pt>
                <c:pt idx="8">
                  <c:v>0.196302166634906</c:v>
                </c:pt>
                <c:pt idx="9">
                  <c:v>0.178130155738189</c:v>
                </c:pt>
                <c:pt idx="10">
                  <c:v>0.160469841094661</c:v>
                </c:pt>
                <c:pt idx="11">
                  <c:v>0.147190568323613</c:v>
                </c:pt>
                <c:pt idx="12">
                  <c:v>0.132183999402164</c:v>
                </c:pt>
                <c:pt idx="13">
                  <c:v>0.112454345738371</c:v>
                </c:pt>
                <c:pt idx="14">
                  <c:v>0.0902468891818325</c:v>
                </c:pt>
                <c:pt idx="15">
                  <c:v>0.0640595441450634</c:v>
                </c:pt>
                <c:pt idx="16">
                  <c:v>0.0500793788760238</c:v>
                </c:pt>
              </c:numCache>
            </c:numRef>
          </c:val>
          <c:smooth val="0"/>
        </c:ser>
        <c:ser>
          <c:idx val="10"/>
          <c:order val="10"/>
          <c:marker>
            <c:symbol val="none"/>
          </c:marker>
          <c:val>
            <c:numRef>
              <c:f>historya!$A$11:$AF$11</c:f>
              <c:numCache>
                <c:formatCode>General</c:formatCode>
                <c:ptCount val="32"/>
                <c:pt idx="0">
                  <c:v>0.218512396748591</c:v>
                </c:pt>
                <c:pt idx="1">
                  <c:v>0.178997840153871</c:v>
                </c:pt>
                <c:pt idx="2">
                  <c:v>0.153535217097487</c:v>
                </c:pt>
                <c:pt idx="3">
                  <c:v>0.139696398024165</c:v>
                </c:pt>
                <c:pt idx="4">
                  <c:v>0.139098168531819</c:v>
                </c:pt>
                <c:pt idx="5">
                  <c:v>0.135763762390306</c:v>
                </c:pt>
              </c:numCache>
            </c:numRef>
          </c:val>
          <c:smooth val="0"/>
        </c:ser>
        <c:ser>
          <c:idx val="11"/>
          <c:order val="11"/>
          <c:marker>
            <c:symbol val="none"/>
          </c:marker>
          <c:val>
            <c:numRef>
              <c:f>historya!$A$12:$AF$12</c:f>
              <c:numCache>
                <c:formatCode>General</c:formatCode>
                <c:ptCount val="32"/>
                <c:pt idx="0">
                  <c:v>0.297276073420189</c:v>
                </c:pt>
                <c:pt idx="1">
                  <c:v>0.246484320828635</c:v>
                </c:pt>
                <c:pt idx="2">
                  <c:v>0.196736578821565</c:v>
                </c:pt>
                <c:pt idx="3">
                  <c:v>0.176551208262249</c:v>
                </c:pt>
                <c:pt idx="4">
                  <c:v>0.161739514144062</c:v>
                </c:pt>
                <c:pt idx="5">
                  <c:v>0.155333902411789</c:v>
                </c:pt>
                <c:pt idx="6">
                  <c:v>0.144290600557437</c:v>
                </c:pt>
              </c:numCache>
            </c:numRef>
          </c:val>
          <c:smooth val="0"/>
        </c:ser>
        <c:ser>
          <c:idx val="12"/>
          <c:order val="12"/>
          <c:marker>
            <c:symbol val="none"/>
          </c:marker>
          <c:val>
            <c:numRef>
              <c:f>historya!$A$13:$AF$13</c:f>
              <c:numCache>
                <c:formatCode>General</c:formatCode>
                <c:ptCount val="32"/>
                <c:pt idx="0">
                  <c:v>0.156599395370099</c:v>
                </c:pt>
                <c:pt idx="1">
                  <c:v>0.141515914057936</c:v>
                </c:pt>
                <c:pt idx="2">
                  <c:v>0.133947989916642</c:v>
                </c:pt>
                <c:pt idx="3">
                  <c:v>0.130372830786767</c:v>
                </c:pt>
                <c:pt idx="4">
                  <c:v>0.127527984824591</c:v>
                </c:pt>
                <c:pt idx="5">
                  <c:v>0.125213673011346</c:v>
                </c:pt>
                <c:pt idx="6">
                  <c:v>0.124331182033563</c:v>
                </c:pt>
                <c:pt idx="7">
                  <c:v>0.116569788693533</c:v>
                </c:pt>
                <c:pt idx="8">
                  <c:v>0.113958931643236</c:v>
                </c:pt>
                <c:pt idx="9">
                  <c:v>0.0918887834735737</c:v>
                </c:pt>
              </c:numCache>
            </c:numRef>
          </c:val>
          <c:smooth val="0"/>
        </c:ser>
        <c:ser>
          <c:idx val="13"/>
          <c:order val="13"/>
          <c:marker>
            <c:symbol val="none"/>
          </c:marker>
          <c:val>
            <c:numRef>
              <c:f>historya!$A$14:$AF$14</c:f>
              <c:numCache>
                <c:formatCode>General</c:formatCode>
                <c:ptCount val="32"/>
                <c:pt idx="0">
                  <c:v>0.111714281311733</c:v>
                </c:pt>
                <c:pt idx="1">
                  <c:v>0.0970222397063423</c:v>
                </c:pt>
                <c:pt idx="2">
                  <c:v>0.0906078547277032</c:v>
                </c:pt>
                <c:pt idx="3">
                  <c:v>0.0845075211165327</c:v>
                </c:pt>
                <c:pt idx="4">
                  <c:v>0.078647823685344</c:v>
                </c:pt>
              </c:numCache>
            </c:numRef>
          </c:val>
          <c:smooth val="0"/>
        </c:ser>
        <c:ser>
          <c:idx val="14"/>
          <c:order val="14"/>
          <c:marker>
            <c:symbol val="none"/>
          </c:marker>
          <c:val>
            <c:numRef>
              <c:f>historya!$A$15:$AF$15</c:f>
              <c:numCache>
                <c:formatCode>General</c:formatCode>
                <c:ptCount val="32"/>
                <c:pt idx="0">
                  <c:v>0.219238202145077</c:v>
                </c:pt>
                <c:pt idx="1">
                  <c:v>0.207498799637006</c:v>
                </c:pt>
                <c:pt idx="2">
                  <c:v>0.197855158727111</c:v>
                </c:pt>
                <c:pt idx="3">
                  <c:v>0.19113040879233</c:v>
                </c:pt>
                <c:pt idx="4">
                  <c:v>0.180724193242944</c:v>
                </c:pt>
                <c:pt idx="5">
                  <c:v>0.170160811911553</c:v>
                </c:pt>
                <c:pt idx="6">
                  <c:v>0.158758518794308</c:v>
                </c:pt>
                <c:pt idx="7">
                  <c:v>0.149995657546947</c:v>
                </c:pt>
                <c:pt idx="8">
                  <c:v>0.143359593926953</c:v>
                </c:pt>
                <c:pt idx="9">
                  <c:v>0.138881369035853</c:v>
                </c:pt>
                <c:pt idx="10">
                  <c:v>0.134349360193222</c:v>
                </c:pt>
                <c:pt idx="11">
                  <c:v>0.129153042135339</c:v>
                </c:pt>
                <c:pt idx="12">
                  <c:v>0.117413547098682</c:v>
                </c:pt>
                <c:pt idx="13">
                  <c:v>0.115278850603512</c:v>
                </c:pt>
              </c:numCache>
            </c:numRef>
          </c:val>
          <c:smooth val="0"/>
        </c:ser>
        <c:ser>
          <c:idx val="15"/>
          <c:order val="15"/>
          <c:marker>
            <c:symbol val="none"/>
          </c:marker>
          <c:val>
            <c:numRef>
              <c:f>historya!$A$16:$AF$16</c:f>
              <c:numCache>
                <c:formatCode>General</c:formatCode>
                <c:ptCount val="32"/>
                <c:pt idx="0">
                  <c:v>0.150141646920715</c:v>
                </c:pt>
                <c:pt idx="1">
                  <c:v>0.125414117277443</c:v>
                </c:pt>
                <c:pt idx="2">
                  <c:v>0.112128571548767</c:v>
                </c:pt>
                <c:pt idx="3">
                  <c:v>0.104221745259632</c:v>
                </c:pt>
                <c:pt idx="4">
                  <c:v>0.0990354307006768</c:v>
                </c:pt>
                <c:pt idx="5">
                  <c:v>0.0949481961164006</c:v>
                </c:pt>
                <c:pt idx="6">
                  <c:v>0.092584011304795</c:v>
                </c:pt>
                <c:pt idx="7">
                  <c:v>0.0884145377767718</c:v>
                </c:pt>
                <c:pt idx="8">
                  <c:v>0.0851242102386632</c:v>
                </c:pt>
                <c:pt idx="9">
                  <c:v>0.0827359520968955</c:v>
                </c:pt>
                <c:pt idx="10">
                  <c:v>0.0804330028962696</c:v>
                </c:pt>
                <c:pt idx="11">
                  <c:v>0.0769806028519873</c:v>
                </c:pt>
                <c:pt idx="12">
                  <c:v>0.0745491786788815</c:v>
                </c:pt>
                <c:pt idx="13">
                  <c:v>0.073090989289389</c:v>
                </c:pt>
                <c:pt idx="14">
                  <c:v>0.0708266153838525</c:v>
                </c:pt>
                <c:pt idx="15">
                  <c:v>0.0700276389246634</c:v>
                </c:pt>
                <c:pt idx="16">
                  <c:v>0.0693143145877469</c:v>
                </c:pt>
                <c:pt idx="17">
                  <c:v>0.0690058092036153</c:v>
                </c:pt>
                <c:pt idx="18">
                  <c:v>0.0685617140625326</c:v>
                </c:pt>
              </c:numCache>
            </c:numRef>
          </c:val>
          <c:smooth val="0"/>
        </c:ser>
        <c:ser>
          <c:idx val="16"/>
          <c:order val="16"/>
          <c:marker>
            <c:symbol val="none"/>
          </c:marker>
          <c:val>
            <c:numRef>
              <c:f>historya!$A$17:$AF$17</c:f>
              <c:numCache>
                <c:formatCode>General</c:formatCode>
                <c:ptCount val="32"/>
                <c:pt idx="0">
                  <c:v>0.333780094032834</c:v>
                </c:pt>
                <c:pt idx="1">
                  <c:v>0.294744434160993</c:v>
                </c:pt>
                <c:pt idx="2">
                  <c:v>0.280944665299989</c:v>
                </c:pt>
                <c:pt idx="3">
                  <c:v>0.254010386374488</c:v>
                </c:pt>
                <c:pt idx="4">
                  <c:v>0.231220013497918</c:v>
                </c:pt>
                <c:pt idx="5">
                  <c:v>0.222258763799812</c:v>
                </c:pt>
                <c:pt idx="6">
                  <c:v>0.214124476992446</c:v>
                </c:pt>
                <c:pt idx="7">
                  <c:v>0.204188175669114</c:v>
                </c:pt>
                <c:pt idx="8">
                  <c:v>0.193532112737162</c:v>
                </c:pt>
                <c:pt idx="9">
                  <c:v>0.171424924504394</c:v>
                </c:pt>
                <c:pt idx="10">
                  <c:v>0.160166142154518</c:v>
                </c:pt>
                <c:pt idx="11">
                  <c:v>0.157365431624087</c:v>
                </c:pt>
                <c:pt idx="12">
                  <c:v>0.155820520158844</c:v>
                </c:pt>
                <c:pt idx="13">
                  <c:v>0.155465132439432</c:v>
                </c:pt>
                <c:pt idx="14">
                  <c:v>0.155206860876502</c:v>
                </c:pt>
                <c:pt idx="15">
                  <c:v>0.14921640416309</c:v>
                </c:pt>
              </c:numCache>
            </c:numRef>
          </c:val>
          <c:smooth val="0"/>
        </c:ser>
        <c:ser>
          <c:idx val="17"/>
          <c:order val="17"/>
          <c:marker>
            <c:symbol val="none"/>
          </c:marker>
          <c:val>
            <c:numRef>
              <c:f>historya!$A$18:$AF$18</c:f>
              <c:numCache>
                <c:formatCode>General</c:formatCode>
                <c:ptCount val="32"/>
                <c:pt idx="0">
                  <c:v>0.115504818900064</c:v>
                </c:pt>
                <c:pt idx="1">
                  <c:v>0.108636042763852</c:v>
                </c:pt>
                <c:pt idx="2">
                  <c:v>0.105243453395347</c:v>
                </c:pt>
                <c:pt idx="3">
                  <c:v>0.102956925225065</c:v>
                </c:pt>
                <c:pt idx="4">
                  <c:v>0.0982934933135867</c:v>
                </c:pt>
                <c:pt idx="5">
                  <c:v>0.0958443187670219</c:v>
                </c:pt>
                <c:pt idx="6">
                  <c:v>0.0917108901527209</c:v>
                </c:pt>
                <c:pt idx="7">
                  <c:v>0.08840490737056</c:v>
                </c:pt>
                <c:pt idx="8">
                  <c:v>0.0873345275990908</c:v>
                </c:pt>
                <c:pt idx="9">
                  <c:v>0.0862707620972546</c:v>
                </c:pt>
                <c:pt idx="10">
                  <c:v>0.0838721913765056</c:v>
                </c:pt>
                <c:pt idx="11">
                  <c:v>0.0816249050599893</c:v>
                </c:pt>
                <c:pt idx="12">
                  <c:v>0.0791283765950848</c:v>
                </c:pt>
                <c:pt idx="13">
                  <c:v>0.0778614034883932</c:v>
                </c:pt>
                <c:pt idx="14">
                  <c:v>0.0770107663296116</c:v>
                </c:pt>
                <c:pt idx="15">
                  <c:v>0.0767025146456214</c:v>
                </c:pt>
                <c:pt idx="16">
                  <c:v>0.07289441893123</c:v>
                </c:pt>
                <c:pt idx="17">
                  <c:v>0.0722842086366467</c:v>
                </c:pt>
                <c:pt idx="18">
                  <c:v>0.0716865465549935</c:v>
                </c:pt>
                <c:pt idx="19">
                  <c:v>0.0711822116552577</c:v>
                </c:pt>
                <c:pt idx="20">
                  <c:v>0.0696240281222114</c:v>
                </c:pt>
                <c:pt idx="21">
                  <c:v>0.069173905546349</c:v>
                </c:pt>
                <c:pt idx="22">
                  <c:v>0.0689888291986653</c:v>
                </c:pt>
              </c:numCache>
            </c:numRef>
          </c:val>
          <c:smooth val="0"/>
        </c:ser>
        <c:ser>
          <c:idx val="18"/>
          <c:order val="18"/>
          <c:marker>
            <c:symbol val="none"/>
          </c:marker>
          <c:val>
            <c:numRef>
              <c:f>historya!$A$19:$AF$19</c:f>
              <c:numCache>
                <c:formatCode>General</c:formatCode>
                <c:ptCount val="32"/>
                <c:pt idx="0">
                  <c:v>0.184869722649819</c:v>
                </c:pt>
                <c:pt idx="1">
                  <c:v>0.16600619185132</c:v>
                </c:pt>
                <c:pt idx="2">
                  <c:v>0.155612580708502</c:v>
                </c:pt>
                <c:pt idx="3">
                  <c:v>0.146500979127148</c:v>
                </c:pt>
                <c:pt idx="4">
                  <c:v>0.139342363626208</c:v>
                </c:pt>
                <c:pt idx="5">
                  <c:v>0.13475966073408</c:v>
                </c:pt>
                <c:pt idx="6">
                  <c:v>0.131074139470633</c:v>
                </c:pt>
                <c:pt idx="7">
                  <c:v>0.128200967530465</c:v>
                </c:pt>
                <c:pt idx="8">
                  <c:v>0.122747403379878</c:v>
                </c:pt>
                <c:pt idx="9">
                  <c:v>0.121188035404385</c:v>
                </c:pt>
                <c:pt idx="10">
                  <c:v>0.119712261011744</c:v>
                </c:pt>
                <c:pt idx="11">
                  <c:v>0.118593011279628</c:v>
                </c:pt>
                <c:pt idx="12">
                  <c:v>0.117746936432033</c:v>
                </c:pt>
                <c:pt idx="13">
                  <c:v>0.116938029110242</c:v>
                </c:pt>
                <c:pt idx="14">
                  <c:v>0.116580377854449</c:v>
                </c:pt>
              </c:numCache>
            </c:numRef>
          </c:val>
          <c:smooth val="0"/>
        </c:ser>
        <c:ser>
          <c:idx val="19"/>
          <c:order val="19"/>
          <c:marker>
            <c:symbol val="none"/>
          </c:marker>
          <c:val>
            <c:numRef>
              <c:f>historya!$A$20:$AF$20</c:f>
              <c:numCache>
                <c:formatCode>General</c:formatCode>
                <c:ptCount val="32"/>
                <c:pt idx="0">
                  <c:v>0.123643659129101</c:v>
                </c:pt>
                <c:pt idx="1">
                  <c:v>0.107305598047432</c:v>
                </c:pt>
                <c:pt idx="2">
                  <c:v>0.0975010692785086</c:v>
                </c:pt>
                <c:pt idx="3">
                  <c:v>0.0919441428421568</c:v>
                </c:pt>
                <c:pt idx="4">
                  <c:v>0.0880453604354645</c:v>
                </c:pt>
                <c:pt idx="5">
                  <c:v>0.0861082573332761</c:v>
                </c:pt>
                <c:pt idx="6">
                  <c:v>0.0848434539031966</c:v>
                </c:pt>
                <c:pt idx="7">
                  <c:v>0.083908590109682</c:v>
                </c:pt>
              </c:numCache>
            </c:numRef>
          </c:val>
          <c:smooth val="0"/>
        </c:ser>
        <c:ser>
          <c:idx val="20"/>
          <c:order val="20"/>
          <c:marker>
            <c:symbol val="none"/>
          </c:marker>
          <c:val>
            <c:numRef>
              <c:f>historya!$A$21:$AF$21</c:f>
              <c:numCache>
                <c:formatCode>General</c:formatCode>
                <c:ptCount val="32"/>
                <c:pt idx="0">
                  <c:v>0.367231678814421</c:v>
                </c:pt>
                <c:pt idx="1">
                  <c:v>0.267601219306671</c:v>
                </c:pt>
                <c:pt idx="2">
                  <c:v>0.224221553624571</c:v>
                </c:pt>
                <c:pt idx="3">
                  <c:v>0.204660250635103</c:v>
                </c:pt>
                <c:pt idx="4">
                  <c:v>0.184655384822004</c:v>
                </c:pt>
                <c:pt idx="5">
                  <c:v>0.173057680966879</c:v>
                </c:pt>
                <c:pt idx="6">
                  <c:v>0.158531164894222</c:v>
                </c:pt>
                <c:pt idx="7">
                  <c:v>0.146148804847548</c:v>
                </c:pt>
                <c:pt idx="8">
                  <c:v>0.139470272491279</c:v>
                </c:pt>
                <c:pt idx="9">
                  <c:v>0.1296824512134</c:v>
                </c:pt>
                <c:pt idx="10">
                  <c:v>0.124607044760406</c:v>
                </c:pt>
                <c:pt idx="11">
                  <c:v>0.121309397721571</c:v>
                </c:pt>
                <c:pt idx="12">
                  <c:v>0.118687400658062</c:v>
                </c:pt>
                <c:pt idx="13">
                  <c:v>0.11808024885537</c:v>
                </c:pt>
              </c:numCache>
            </c:numRef>
          </c:val>
          <c:smooth val="0"/>
        </c:ser>
        <c:ser>
          <c:idx val="21"/>
          <c:order val="21"/>
          <c:marker>
            <c:symbol val="none"/>
          </c:marker>
          <c:val>
            <c:numRef>
              <c:f>historya!$A$22:$AF$22</c:f>
              <c:numCache>
                <c:formatCode>General</c:formatCode>
                <c:ptCount val="32"/>
                <c:pt idx="0">
                  <c:v>0.0465586614760641</c:v>
                </c:pt>
                <c:pt idx="1">
                  <c:v>0.040290394307019</c:v>
                </c:pt>
                <c:pt idx="2">
                  <c:v>0.0341592531035958</c:v>
                </c:pt>
                <c:pt idx="3">
                  <c:v>0.0316064989090677</c:v>
                </c:pt>
                <c:pt idx="4">
                  <c:v>0.0305735710491965</c:v>
                </c:pt>
                <c:pt idx="5">
                  <c:v>0.0300376985756999</c:v>
                </c:pt>
                <c:pt idx="6">
                  <c:v>0.0293256530339637</c:v>
                </c:pt>
                <c:pt idx="7">
                  <c:v>0.0290193034423219</c:v>
                </c:pt>
                <c:pt idx="8">
                  <c:v>0.0271000584642316</c:v>
                </c:pt>
                <c:pt idx="9">
                  <c:v>0.0257115238796439</c:v>
                </c:pt>
                <c:pt idx="10">
                  <c:v>0.0243940120100584</c:v>
                </c:pt>
                <c:pt idx="11">
                  <c:v>0.0236546931479103</c:v>
                </c:pt>
                <c:pt idx="12">
                  <c:v>0.0230392421074918</c:v>
                </c:pt>
                <c:pt idx="13">
                  <c:v>0.022448985566627</c:v>
                </c:pt>
                <c:pt idx="14">
                  <c:v>0.0206835457733346</c:v>
                </c:pt>
                <c:pt idx="15">
                  <c:v>0.0199280142848936</c:v>
                </c:pt>
                <c:pt idx="16">
                  <c:v>0.0193087672572328</c:v>
                </c:pt>
                <c:pt idx="17">
                  <c:v>0.0189647611130606</c:v>
                </c:pt>
                <c:pt idx="18">
                  <c:v>0.0182223089280687</c:v>
                </c:pt>
                <c:pt idx="19">
                  <c:v>0.0176159760591027</c:v>
                </c:pt>
                <c:pt idx="20">
                  <c:v>0.0171435180804545</c:v>
                </c:pt>
                <c:pt idx="21">
                  <c:v>0.0168310729657208</c:v>
                </c:pt>
              </c:numCache>
            </c:numRef>
          </c:val>
          <c:smooth val="0"/>
        </c:ser>
        <c:ser>
          <c:idx val="22"/>
          <c:order val="22"/>
          <c:marker>
            <c:symbol val="none"/>
          </c:marker>
          <c:val>
            <c:numRef>
              <c:f>historya!$A$23:$AF$23</c:f>
              <c:numCache>
                <c:formatCode>General</c:formatCode>
                <c:ptCount val="32"/>
                <c:pt idx="0">
                  <c:v>0.0711370987020877</c:v>
                </c:pt>
                <c:pt idx="1">
                  <c:v>0.0554749072656911</c:v>
                </c:pt>
                <c:pt idx="2">
                  <c:v>0.0472471138859976</c:v>
                </c:pt>
                <c:pt idx="3">
                  <c:v>0.0438014850053155</c:v>
                </c:pt>
                <c:pt idx="4">
                  <c:v>0.0422787318641916</c:v>
                </c:pt>
                <c:pt idx="5">
                  <c:v>0.03990360561186</c:v>
                </c:pt>
                <c:pt idx="6">
                  <c:v>0.0375238051411233</c:v>
                </c:pt>
                <c:pt idx="7">
                  <c:v>0.0363598211725762</c:v>
                </c:pt>
                <c:pt idx="8">
                  <c:v>0.035589856749728</c:v>
                </c:pt>
                <c:pt idx="9">
                  <c:v>0.034495540791572</c:v>
                </c:pt>
                <c:pt idx="10">
                  <c:v>0.0338871666920968</c:v>
                </c:pt>
                <c:pt idx="11">
                  <c:v>0.0329299191158446</c:v>
                </c:pt>
                <c:pt idx="12">
                  <c:v>0.0319130497628181</c:v>
                </c:pt>
                <c:pt idx="13">
                  <c:v>0.0306161477216663</c:v>
                </c:pt>
                <c:pt idx="14">
                  <c:v>0.029956355690897</c:v>
                </c:pt>
                <c:pt idx="15">
                  <c:v>0.0291320370170423</c:v>
                </c:pt>
                <c:pt idx="16">
                  <c:v>0.0282992390371752</c:v>
                </c:pt>
                <c:pt idx="17">
                  <c:v>0.0267976243759697</c:v>
                </c:pt>
                <c:pt idx="18">
                  <c:v>0.0251046059170028</c:v>
                </c:pt>
                <c:pt idx="19">
                  <c:v>0.024599528409803</c:v>
                </c:pt>
                <c:pt idx="20">
                  <c:v>0.0238126666374722</c:v>
                </c:pt>
                <c:pt idx="21">
                  <c:v>0.0233638248190946</c:v>
                </c:pt>
                <c:pt idx="22">
                  <c:v>0.0233372262152386</c:v>
                </c:pt>
                <c:pt idx="23">
                  <c:v>0.0231948311833546</c:v>
                </c:pt>
              </c:numCache>
            </c:numRef>
          </c:val>
          <c:smooth val="0"/>
        </c:ser>
        <c:ser>
          <c:idx val="23"/>
          <c:order val="23"/>
          <c:marker>
            <c:symbol val="none"/>
          </c:marker>
          <c:val>
            <c:numRef>
              <c:f>historya!$A$24:$AF$24</c:f>
              <c:numCache>
                <c:formatCode>General</c:formatCode>
                <c:ptCount val="32"/>
                <c:pt idx="0">
                  <c:v>0.150003097680808</c:v>
                </c:pt>
                <c:pt idx="1">
                  <c:v>0.135958562001913</c:v>
                </c:pt>
                <c:pt idx="2">
                  <c:v>0.124678163625816</c:v>
                </c:pt>
                <c:pt idx="3">
                  <c:v>0.122503242391294</c:v>
                </c:pt>
                <c:pt idx="4">
                  <c:v>0.12012254382375</c:v>
                </c:pt>
                <c:pt idx="5">
                  <c:v>0.119077045159507</c:v>
                </c:pt>
                <c:pt idx="6">
                  <c:v>0.117620508624184</c:v>
                </c:pt>
                <c:pt idx="7">
                  <c:v>0.115760753994346</c:v>
                </c:pt>
                <c:pt idx="8">
                  <c:v>0.115712318747523</c:v>
                </c:pt>
              </c:numCache>
            </c:numRef>
          </c:val>
          <c:smooth val="0"/>
        </c:ser>
        <c:ser>
          <c:idx val="24"/>
          <c:order val="24"/>
          <c:marker>
            <c:symbol val="none"/>
          </c:marker>
          <c:val>
            <c:numRef>
              <c:f>historya!$A$25:$AF$25</c:f>
              <c:numCache>
                <c:formatCode>General</c:formatCode>
                <c:ptCount val="32"/>
                <c:pt idx="0">
                  <c:v>0.350427144241938</c:v>
                </c:pt>
                <c:pt idx="1">
                  <c:v>0.292983179278349</c:v>
                </c:pt>
                <c:pt idx="2">
                  <c:v>0.265076703919723</c:v>
                </c:pt>
                <c:pt idx="3">
                  <c:v>0.247964064947449</c:v>
                </c:pt>
                <c:pt idx="4">
                  <c:v>0.228386434100976</c:v>
                </c:pt>
                <c:pt idx="5">
                  <c:v>0.213418327492721</c:v>
                </c:pt>
                <c:pt idx="6">
                  <c:v>0.198522539821379</c:v>
                </c:pt>
                <c:pt idx="7">
                  <c:v>0.183801745905208</c:v>
                </c:pt>
                <c:pt idx="8">
                  <c:v>0.173892346143743</c:v>
                </c:pt>
                <c:pt idx="9">
                  <c:v>0.1663697523476</c:v>
                </c:pt>
                <c:pt idx="10">
                  <c:v>0.15047836822493</c:v>
                </c:pt>
                <c:pt idx="11">
                  <c:v>0.144363540324696</c:v>
                </c:pt>
                <c:pt idx="12">
                  <c:v>0.132907437025001</c:v>
                </c:pt>
                <c:pt idx="13">
                  <c:v>0.126505297547896</c:v>
                </c:pt>
                <c:pt idx="14">
                  <c:v>0.125307979354205</c:v>
                </c:pt>
                <c:pt idx="15">
                  <c:v>0.122936882243109</c:v>
                </c:pt>
                <c:pt idx="16">
                  <c:v>0.119295402219784</c:v>
                </c:pt>
                <c:pt idx="17">
                  <c:v>0.119239402644895</c:v>
                </c:pt>
                <c:pt idx="18">
                  <c:v>0.118609637316621</c:v>
                </c:pt>
              </c:numCache>
            </c:numRef>
          </c:val>
          <c:smooth val="0"/>
        </c:ser>
        <c:ser>
          <c:idx val="25"/>
          <c:order val="25"/>
          <c:marker>
            <c:symbol val="none"/>
          </c:marker>
          <c:val>
            <c:numRef>
              <c:f>historya!$A$26:$AF$26</c:f>
              <c:numCache>
                <c:formatCode>General</c:formatCode>
                <c:ptCount val="32"/>
                <c:pt idx="0">
                  <c:v>0.259287106664863</c:v>
                </c:pt>
                <c:pt idx="1">
                  <c:v>0.204949642305274</c:v>
                </c:pt>
                <c:pt idx="2">
                  <c:v>0.169900729889696</c:v>
                </c:pt>
                <c:pt idx="3">
                  <c:v>0.142490348018469</c:v>
                </c:pt>
                <c:pt idx="4">
                  <c:v>0.123327169056539</c:v>
                </c:pt>
                <c:pt idx="5">
                  <c:v>0.11520156436526</c:v>
                </c:pt>
                <c:pt idx="6">
                  <c:v>0.109363510182971</c:v>
                </c:pt>
                <c:pt idx="7">
                  <c:v>0.103851649520955</c:v>
                </c:pt>
                <c:pt idx="8">
                  <c:v>0.0879254926831315</c:v>
                </c:pt>
                <c:pt idx="9">
                  <c:v>0.0778736408716525</c:v>
                </c:pt>
                <c:pt idx="10">
                  <c:v>0.0745450330016167</c:v>
                </c:pt>
                <c:pt idx="11">
                  <c:v>0.0745201545565649</c:v>
                </c:pt>
              </c:numCache>
            </c:numRef>
          </c:val>
          <c:smooth val="0"/>
        </c:ser>
        <c:ser>
          <c:idx val="26"/>
          <c:order val="26"/>
          <c:marker>
            <c:symbol val="none"/>
          </c:marker>
          <c:val>
            <c:numRef>
              <c:f>historya!$A$27:$AF$27</c:f>
              <c:numCache>
                <c:formatCode>General</c:formatCode>
                <c:ptCount val="32"/>
                <c:pt idx="0">
                  <c:v>0.325506299510271</c:v>
                </c:pt>
                <c:pt idx="1">
                  <c:v>0.297185520935238</c:v>
                </c:pt>
                <c:pt idx="2">
                  <c:v>0.279834016065542</c:v>
                </c:pt>
                <c:pt idx="3">
                  <c:v>0.265753307307112</c:v>
                </c:pt>
                <c:pt idx="4">
                  <c:v>0.256650211147135</c:v>
                </c:pt>
                <c:pt idx="5">
                  <c:v>0.24698346930332</c:v>
                </c:pt>
                <c:pt idx="6">
                  <c:v>0.238666730455583</c:v>
                </c:pt>
                <c:pt idx="7">
                  <c:v>0.226193132911046</c:v>
                </c:pt>
                <c:pt idx="8">
                  <c:v>0.21800407451773</c:v>
                </c:pt>
                <c:pt idx="9">
                  <c:v>0.2098929098367</c:v>
                </c:pt>
                <c:pt idx="10">
                  <c:v>0.202613775014202</c:v>
                </c:pt>
                <c:pt idx="11">
                  <c:v>0.19660453483589</c:v>
                </c:pt>
                <c:pt idx="12">
                  <c:v>0.160426307376346</c:v>
                </c:pt>
                <c:pt idx="13">
                  <c:v>0.147354851094121</c:v>
                </c:pt>
                <c:pt idx="14">
                  <c:v>0.138034150478447</c:v>
                </c:pt>
                <c:pt idx="15">
                  <c:v>0.127015620733541</c:v>
                </c:pt>
                <c:pt idx="16">
                  <c:v>0.123737712076029</c:v>
                </c:pt>
              </c:numCache>
            </c:numRef>
          </c:val>
          <c:smooth val="0"/>
        </c:ser>
        <c:ser>
          <c:idx val="27"/>
          <c:order val="27"/>
          <c:marker>
            <c:symbol val="none"/>
          </c:marker>
          <c:val>
            <c:numRef>
              <c:f>historya!$A$28:$AF$28</c:f>
              <c:numCache>
                <c:formatCode>General</c:formatCode>
                <c:ptCount val="32"/>
                <c:pt idx="0">
                  <c:v>0.110804406770437</c:v>
                </c:pt>
                <c:pt idx="1">
                  <c:v>0.0885918783629604</c:v>
                </c:pt>
                <c:pt idx="2">
                  <c:v>0.071048388452214</c:v>
                </c:pt>
                <c:pt idx="3">
                  <c:v>0.0576366075787494</c:v>
                </c:pt>
                <c:pt idx="4">
                  <c:v>0.0497661062035376</c:v>
                </c:pt>
                <c:pt idx="5">
                  <c:v>0.0322608028119641</c:v>
                </c:pt>
                <c:pt idx="6">
                  <c:v>0.0235197872275663</c:v>
                </c:pt>
                <c:pt idx="7">
                  <c:v>0.0190355763895377</c:v>
                </c:pt>
                <c:pt idx="8">
                  <c:v>0.0154749959015723</c:v>
                </c:pt>
                <c:pt idx="9">
                  <c:v>0.012585422168967</c:v>
                </c:pt>
                <c:pt idx="10">
                  <c:v>0.0109786730312181</c:v>
                </c:pt>
                <c:pt idx="11">
                  <c:v>0.0097146827672244</c:v>
                </c:pt>
                <c:pt idx="12">
                  <c:v>0.00928242836883467</c:v>
                </c:pt>
                <c:pt idx="13">
                  <c:v>0.00919936058310205</c:v>
                </c:pt>
              </c:numCache>
            </c:numRef>
          </c:val>
          <c:smooth val="0"/>
        </c:ser>
        <c:ser>
          <c:idx val="28"/>
          <c:order val="28"/>
          <c:marker>
            <c:symbol val="none"/>
          </c:marker>
          <c:val>
            <c:numRef>
              <c:f>historya!$A$29:$AF$29</c:f>
              <c:numCache>
                <c:formatCode>General</c:formatCode>
                <c:ptCount val="32"/>
                <c:pt idx="0">
                  <c:v>0.162554471561613</c:v>
                </c:pt>
                <c:pt idx="1">
                  <c:v>0.13714030641854</c:v>
                </c:pt>
                <c:pt idx="2">
                  <c:v>0.118374481418517</c:v>
                </c:pt>
                <c:pt idx="3">
                  <c:v>0.101034691497762</c:v>
                </c:pt>
                <c:pt idx="4">
                  <c:v>0.0865656239030808</c:v>
                </c:pt>
                <c:pt idx="5">
                  <c:v>0.0749079734150876</c:v>
                </c:pt>
                <c:pt idx="6">
                  <c:v>0.0547782222435844</c:v>
                </c:pt>
                <c:pt idx="7">
                  <c:v>0.0475192165467961</c:v>
                </c:pt>
                <c:pt idx="8">
                  <c:v>0.0401837078950048</c:v>
                </c:pt>
                <c:pt idx="9">
                  <c:v>0.0300076368809389</c:v>
                </c:pt>
                <c:pt idx="10">
                  <c:v>0.0225817309603197</c:v>
                </c:pt>
                <c:pt idx="11">
                  <c:v>0.0222738595916861</c:v>
                </c:pt>
              </c:numCache>
            </c:numRef>
          </c:val>
          <c:smooth val="0"/>
        </c:ser>
        <c:ser>
          <c:idx val="29"/>
          <c:order val="29"/>
          <c:marker>
            <c:symbol val="none"/>
          </c:marker>
          <c:val>
            <c:numRef>
              <c:f>historya!$A$30:$AF$30</c:f>
              <c:numCache>
                <c:formatCode>General</c:formatCode>
                <c:ptCount val="32"/>
                <c:pt idx="0">
                  <c:v>0.182009381619336</c:v>
                </c:pt>
                <c:pt idx="1">
                  <c:v>0.167391504066401</c:v>
                </c:pt>
                <c:pt idx="2">
                  <c:v>0.161655660794592</c:v>
                </c:pt>
                <c:pt idx="3">
                  <c:v>0.154251380704611</c:v>
                </c:pt>
                <c:pt idx="4">
                  <c:v>0.152638879024292</c:v>
                </c:pt>
                <c:pt idx="5">
                  <c:v>0.144760981146611</c:v>
                </c:pt>
                <c:pt idx="6">
                  <c:v>0.144654831475995</c:v>
                </c:pt>
              </c:numCache>
            </c:numRef>
          </c:val>
          <c:smooth val="0"/>
        </c:ser>
        <c:ser>
          <c:idx val="30"/>
          <c:order val="30"/>
          <c:marker>
            <c:symbol val="none"/>
          </c:marker>
          <c:val>
            <c:numRef>
              <c:f>historya!$A$31:$AF$31</c:f>
              <c:numCache>
                <c:formatCode>General</c:formatCode>
                <c:ptCount val="32"/>
                <c:pt idx="0">
                  <c:v>0.0746055178938563</c:v>
                </c:pt>
                <c:pt idx="1">
                  <c:v>0.0657419239637253</c:v>
                </c:pt>
                <c:pt idx="2">
                  <c:v>0.063507371104587</c:v>
                </c:pt>
                <c:pt idx="3">
                  <c:v>0.0608127859605005</c:v>
                </c:pt>
                <c:pt idx="4">
                  <c:v>0.0596483594119412</c:v>
                </c:pt>
                <c:pt idx="5">
                  <c:v>0.0590521250185866</c:v>
                </c:pt>
                <c:pt idx="6">
                  <c:v>0.0559957225903407</c:v>
                </c:pt>
                <c:pt idx="7">
                  <c:v>0.0552908699816171</c:v>
                </c:pt>
                <c:pt idx="8">
                  <c:v>0.0552177765651661</c:v>
                </c:pt>
                <c:pt idx="9">
                  <c:v>0.055165769574573</c:v>
                </c:pt>
              </c:numCache>
            </c:numRef>
          </c:val>
          <c:smooth val="0"/>
        </c:ser>
        <c:ser>
          <c:idx val="31"/>
          <c:order val="31"/>
          <c:marker>
            <c:symbol val="none"/>
          </c:marker>
          <c:val>
            <c:numRef>
              <c:f>historya!$A$32:$AF$32</c:f>
              <c:numCache>
                <c:formatCode>General</c:formatCode>
                <c:ptCount val="32"/>
                <c:pt idx="0">
                  <c:v>0.0307249886328618</c:v>
                </c:pt>
                <c:pt idx="1">
                  <c:v>0.0293671072204848</c:v>
                </c:pt>
                <c:pt idx="2">
                  <c:v>0.027445980403592</c:v>
                </c:pt>
                <c:pt idx="3">
                  <c:v>0.0246339336343125</c:v>
                </c:pt>
                <c:pt idx="4">
                  <c:v>0.021363807179877</c:v>
                </c:pt>
                <c:pt idx="5">
                  <c:v>0.0193745917658584</c:v>
                </c:pt>
                <c:pt idx="6">
                  <c:v>0.0187038635129638</c:v>
                </c:pt>
                <c:pt idx="7">
                  <c:v>0.0179936327147774</c:v>
                </c:pt>
                <c:pt idx="8">
                  <c:v>0.016768537332097</c:v>
                </c:pt>
                <c:pt idx="9">
                  <c:v>0.0162483347442679</c:v>
                </c:pt>
                <c:pt idx="10">
                  <c:v>0.0160577836806318</c:v>
                </c:pt>
                <c:pt idx="11">
                  <c:v>0.0159365871299653</c:v>
                </c:pt>
                <c:pt idx="12">
                  <c:v>0.0159346333036905</c:v>
                </c:pt>
                <c:pt idx="13">
                  <c:v>0.0158773065017871</c:v>
                </c:pt>
                <c:pt idx="14">
                  <c:v>0.0158768008946943</c:v>
                </c:pt>
              </c:numCache>
            </c:numRef>
          </c:val>
          <c:smooth val="0"/>
        </c:ser>
        <c:dLbls>
          <c:showLegendKey val="0"/>
          <c:showVal val="0"/>
          <c:showCatName val="0"/>
          <c:showSerName val="0"/>
          <c:showPercent val="0"/>
          <c:showBubbleSize val="0"/>
        </c:dLbls>
        <c:marker val="1"/>
        <c:smooth val="0"/>
        <c:axId val="-2045053880"/>
        <c:axId val="-2045048520"/>
      </c:lineChart>
      <c:catAx>
        <c:axId val="-2045053880"/>
        <c:scaling>
          <c:orientation val="minMax"/>
        </c:scaling>
        <c:delete val="0"/>
        <c:axPos val="b"/>
        <c:title>
          <c:tx>
            <c:rich>
              <a:bodyPr/>
              <a:lstStyle/>
              <a:p>
                <a:pPr>
                  <a:defRPr/>
                </a:pPr>
                <a:r>
                  <a:rPr lang="en-US"/>
                  <a:t>Number of Features Used</a:t>
                </a:r>
              </a:p>
            </c:rich>
          </c:tx>
          <c:layout>
            <c:manualLayout>
              <c:xMode val="edge"/>
              <c:yMode val="edge"/>
              <c:x val="0.368084677796979"/>
              <c:y val="0.915725251728977"/>
            </c:manualLayout>
          </c:layout>
          <c:overlay val="0"/>
        </c:title>
        <c:majorTickMark val="out"/>
        <c:minorTickMark val="none"/>
        <c:tickLblPos val="nextTo"/>
        <c:crossAx val="-2045048520"/>
        <c:crosses val="autoZero"/>
        <c:auto val="1"/>
        <c:lblAlgn val="ctr"/>
        <c:lblOffset val="100"/>
        <c:tickLblSkip val="5"/>
        <c:noMultiLvlLbl val="0"/>
      </c:catAx>
      <c:valAx>
        <c:axId val="-2045048520"/>
        <c:scaling>
          <c:orientation val="minMax"/>
        </c:scaling>
        <c:delete val="0"/>
        <c:axPos val="l"/>
        <c:title>
          <c:tx>
            <c:rich>
              <a:bodyPr rot="-5400000" vert="horz"/>
              <a:lstStyle/>
              <a:p>
                <a:pPr>
                  <a:defRPr/>
                </a:pPr>
                <a:r>
                  <a:rPr lang="en-US"/>
                  <a:t>Mean Squared Error</a:t>
                </a:r>
              </a:p>
            </c:rich>
          </c:tx>
          <c:layout>
            <c:manualLayout>
              <c:xMode val="edge"/>
              <c:yMode val="edge"/>
              <c:x val="0.00880673816992071"/>
              <c:y val="0.334745393215076"/>
            </c:manualLayout>
          </c:layout>
          <c:overlay val="0"/>
        </c:title>
        <c:numFmt formatCode="General" sourceLinked="1"/>
        <c:majorTickMark val="out"/>
        <c:minorTickMark val="none"/>
        <c:tickLblPos val="nextTo"/>
        <c:crossAx val="-2045053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33573928259"/>
          <c:y val="0.0601851851851852"/>
          <c:w val="0.806680008748906"/>
          <c:h val="0.742736923249875"/>
        </c:manualLayout>
      </c:layout>
      <c:barChart>
        <c:barDir val="col"/>
        <c:grouping val="clustered"/>
        <c:varyColors val="0"/>
        <c:ser>
          <c:idx val="0"/>
          <c:order val="0"/>
          <c:tx>
            <c:strRef>
              <c:f>Sheet1!$B$41</c:f>
              <c:strCache>
                <c:ptCount val="1"/>
                <c:pt idx="0">
                  <c:v>Pleasure</c:v>
                </c:pt>
              </c:strCache>
            </c:strRef>
          </c:tx>
          <c:spPr>
            <a:solidFill>
              <a:schemeClr val="tx2"/>
            </a:solidFill>
          </c:spPr>
          <c:invertIfNegative val="0"/>
          <c:cat>
            <c:strRef>
              <c:f>Sheet1!$A$42:$A$48</c:f>
              <c:strCache>
                <c:ptCount val="7"/>
                <c:pt idx="0">
                  <c:v>Calls</c:v>
                </c:pt>
                <c:pt idx="1">
                  <c:v>Email</c:v>
                </c:pt>
                <c:pt idx="2">
                  <c:v>SMS</c:v>
                </c:pt>
                <c:pt idx="3">
                  <c:v>Web</c:v>
                </c:pt>
                <c:pt idx="4">
                  <c:v>Apps</c:v>
                </c:pt>
                <c:pt idx="5">
                  <c:v>Location</c:v>
                </c:pt>
                <c:pt idx="6">
                  <c:v>Prev. Mood</c:v>
                </c:pt>
              </c:strCache>
            </c:strRef>
          </c:cat>
          <c:val>
            <c:numRef>
              <c:f>Sheet1!$B$42:$B$48</c:f>
              <c:numCache>
                <c:formatCode>General</c:formatCode>
                <c:ptCount val="7"/>
                <c:pt idx="0">
                  <c:v>109.0</c:v>
                </c:pt>
                <c:pt idx="1">
                  <c:v>65.0</c:v>
                </c:pt>
                <c:pt idx="2">
                  <c:v>75.0</c:v>
                </c:pt>
                <c:pt idx="3">
                  <c:v>45.0</c:v>
                </c:pt>
                <c:pt idx="4">
                  <c:v>80.0</c:v>
                </c:pt>
                <c:pt idx="5">
                  <c:v>41.0</c:v>
                </c:pt>
                <c:pt idx="6">
                  <c:v>38.0</c:v>
                </c:pt>
              </c:numCache>
            </c:numRef>
          </c:val>
        </c:ser>
        <c:ser>
          <c:idx val="1"/>
          <c:order val="1"/>
          <c:tx>
            <c:strRef>
              <c:f>Sheet1!$C$41</c:f>
              <c:strCache>
                <c:ptCount val="1"/>
                <c:pt idx="0">
                  <c:v>Activeness</c:v>
                </c:pt>
              </c:strCache>
            </c:strRef>
          </c:tx>
          <c:spPr>
            <a:solidFill>
              <a:schemeClr val="accent2"/>
            </a:solidFill>
          </c:spPr>
          <c:invertIfNegative val="0"/>
          <c:cat>
            <c:strRef>
              <c:f>Sheet1!$A$42:$A$48</c:f>
              <c:strCache>
                <c:ptCount val="7"/>
                <c:pt idx="0">
                  <c:v>Calls</c:v>
                </c:pt>
                <c:pt idx="1">
                  <c:v>Email</c:v>
                </c:pt>
                <c:pt idx="2">
                  <c:v>SMS</c:v>
                </c:pt>
                <c:pt idx="3">
                  <c:v>Web</c:v>
                </c:pt>
                <c:pt idx="4">
                  <c:v>Apps</c:v>
                </c:pt>
                <c:pt idx="5">
                  <c:v>Location</c:v>
                </c:pt>
                <c:pt idx="6">
                  <c:v>Prev. Mood</c:v>
                </c:pt>
              </c:strCache>
            </c:strRef>
          </c:cat>
          <c:val>
            <c:numRef>
              <c:f>Sheet1!$C$42:$C$48</c:f>
              <c:numCache>
                <c:formatCode>General</c:formatCode>
                <c:ptCount val="7"/>
                <c:pt idx="0">
                  <c:v>98.0</c:v>
                </c:pt>
                <c:pt idx="1">
                  <c:v>68.0</c:v>
                </c:pt>
                <c:pt idx="2">
                  <c:v>67.0</c:v>
                </c:pt>
                <c:pt idx="3">
                  <c:v>44.0</c:v>
                </c:pt>
                <c:pt idx="4">
                  <c:v>66.0</c:v>
                </c:pt>
                <c:pt idx="5">
                  <c:v>43.0</c:v>
                </c:pt>
                <c:pt idx="6">
                  <c:v>46.0</c:v>
                </c:pt>
              </c:numCache>
            </c:numRef>
          </c:val>
        </c:ser>
        <c:dLbls>
          <c:showLegendKey val="0"/>
          <c:showVal val="0"/>
          <c:showCatName val="0"/>
          <c:showSerName val="0"/>
          <c:showPercent val="0"/>
          <c:showBubbleSize val="0"/>
        </c:dLbls>
        <c:gapWidth val="150"/>
        <c:axId val="-2044993672"/>
        <c:axId val="-2044990696"/>
      </c:barChart>
      <c:catAx>
        <c:axId val="-2044993672"/>
        <c:scaling>
          <c:orientation val="minMax"/>
        </c:scaling>
        <c:delete val="0"/>
        <c:axPos val="b"/>
        <c:majorTickMark val="out"/>
        <c:minorTickMark val="none"/>
        <c:tickLblPos val="nextTo"/>
        <c:crossAx val="-2044990696"/>
        <c:crosses val="autoZero"/>
        <c:auto val="1"/>
        <c:lblAlgn val="ctr"/>
        <c:lblOffset val="100"/>
        <c:noMultiLvlLbl val="0"/>
      </c:catAx>
      <c:valAx>
        <c:axId val="-2044990696"/>
        <c:scaling>
          <c:orientation val="minMax"/>
        </c:scaling>
        <c:delete val="0"/>
        <c:axPos val="l"/>
        <c:title>
          <c:tx>
            <c:rich>
              <a:bodyPr rot="-5400000" vert="horz"/>
              <a:lstStyle/>
              <a:p>
                <a:pPr>
                  <a:defRPr/>
                </a:pPr>
                <a:r>
                  <a:rPr lang="en-US"/>
                  <a:t>Number of Features</a:t>
                </a:r>
              </a:p>
            </c:rich>
          </c:tx>
          <c:overlay val="0"/>
        </c:title>
        <c:numFmt formatCode="General" sourceLinked="1"/>
        <c:majorTickMark val="out"/>
        <c:minorTickMark val="none"/>
        <c:tickLblPos val="nextTo"/>
        <c:crossAx val="-2044993672"/>
        <c:crosses val="autoZero"/>
        <c:crossBetween val="between"/>
      </c:valAx>
    </c:plotArea>
    <c:legend>
      <c:legendPos val="r"/>
      <c:layout>
        <c:manualLayout>
          <c:xMode val="edge"/>
          <c:yMode val="edge"/>
          <c:x val="0.658613541749301"/>
          <c:y val="0.00123069328773456"/>
          <c:w val="0.314462306808814"/>
          <c:h val="0.185952901720618"/>
        </c:manualLayout>
      </c:layout>
      <c:overlay val="0"/>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2A6810-6ABE-484A-B8AA-6468F6DB7B16}" type="datetimeFigureOut">
              <a:t>1/21/14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EEFD47-E313-C040-A62B-210A0228F7BA}" type="slidenum">
              <a:t>‹#›</a:t>
            </a:fld>
            <a:endParaRPr lang="en-US"/>
          </a:p>
        </p:txBody>
      </p:sp>
    </p:spTree>
    <p:extLst>
      <p:ext uri="{BB962C8B-B14F-4D97-AF65-F5344CB8AC3E}">
        <p14:creationId xmlns:p14="http://schemas.microsoft.com/office/powerpoint/2010/main" val="3671580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140DA-A44A-454E-95C3-B207368AD622}"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B29AE-D163-7F41-8E27-27175609C038}" type="slidenum">
              <a:rPr lang="en-US" smtClean="0"/>
              <a:t>‹#›</a:t>
            </a:fld>
            <a:endParaRPr lang="en-US"/>
          </a:p>
        </p:txBody>
      </p:sp>
    </p:spTree>
    <p:extLst>
      <p:ext uri="{BB962C8B-B14F-4D97-AF65-F5344CB8AC3E}">
        <p14:creationId xmlns:p14="http://schemas.microsoft.com/office/powerpoint/2010/main" val="36569080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EB29AE-D163-7F41-8E27-27175609C038}" type="slidenum">
              <a:rPr lang="en-US" smtClean="0"/>
              <a:t>1</a:t>
            </a:fld>
            <a:endParaRPr lang="en-US"/>
          </a:p>
        </p:txBody>
      </p:sp>
    </p:spTree>
    <p:extLst>
      <p:ext uri="{BB962C8B-B14F-4D97-AF65-F5344CB8AC3E}">
        <p14:creationId xmlns:p14="http://schemas.microsoft.com/office/powerpoint/2010/main" val="331790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people text</a:t>
            </a:r>
            <a:r>
              <a:rPr lang="en-US" baseline="0" dirty="0" smtClean="0"/>
              <a:t> more when they’re happy and call more when they are angry</a:t>
            </a:r>
          </a:p>
          <a:p>
            <a:r>
              <a:rPr lang="en-US" baseline="0" dirty="0" smtClean="0"/>
              <a:t>Call mom when sad</a:t>
            </a:r>
          </a:p>
          <a:p>
            <a:r>
              <a:rPr lang="en-US" baseline="0" dirty="0" smtClean="0"/>
              <a:t>Longer text messages</a:t>
            </a:r>
          </a:p>
        </p:txBody>
      </p:sp>
      <p:sp>
        <p:nvSpPr>
          <p:cNvPr id="4" name="Slide Number Placeholder 3"/>
          <p:cNvSpPr>
            <a:spLocks noGrp="1"/>
          </p:cNvSpPr>
          <p:nvPr>
            <p:ph type="sldNum" sz="quarter" idx="10"/>
          </p:nvPr>
        </p:nvSpPr>
        <p:spPr/>
        <p:txBody>
          <a:bodyPr/>
          <a:lstStyle/>
          <a:p>
            <a:fld id="{72231D50-0024-3C4E-981D-C0436E314224}" type="slidenum">
              <a:rPr lang="en-US" smtClean="0"/>
              <a:t>11</a:t>
            </a:fld>
            <a:endParaRPr lang="en-US"/>
          </a:p>
        </p:txBody>
      </p:sp>
    </p:spTree>
    <p:extLst>
      <p:ext uri="{BB962C8B-B14F-4D97-AF65-F5344CB8AC3E}">
        <p14:creationId xmlns:p14="http://schemas.microsoft.com/office/powerpoint/2010/main" val="369674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t>
            </a:r>
            <a:r>
              <a:rPr lang="en-US" dirty="0"/>
              <a:t>applications</a:t>
            </a:r>
          </a:p>
          <a:p>
            <a:r>
              <a:rPr lang="en-US" dirty="0"/>
              <a:t>Games</a:t>
            </a:r>
          </a:p>
          <a:p>
            <a:r>
              <a:rPr lang="en-US" dirty="0" smtClean="0"/>
              <a:t>Web </a:t>
            </a:r>
            <a:r>
              <a:rPr lang="en-US" dirty="0"/>
              <a:t>Browser</a:t>
            </a:r>
          </a:p>
        </p:txBody>
      </p:sp>
      <p:sp>
        <p:nvSpPr>
          <p:cNvPr id="4" name="Slide Number Placeholder 3"/>
          <p:cNvSpPr>
            <a:spLocks noGrp="1"/>
          </p:cNvSpPr>
          <p:nvPr>
            <p:ph type="sldNum" sz="quarter" idx="10"/>
          </p:nvPr>
        </p:nvSpPr>
        <p:spPr/>
        <p:txBody>
          <a:bodyPr/>
          <a:lstStyle/>
          <a:p>
            <a:fld id="{72231D50-0024-3C4E-981D-C0436E314224}" type="slidenum">
              <a:rPr lang="en-US" smtClean="0"/>
              <a:t>12</a:t>
            </a:fld>
            <a:endParaRPr lang="en-US"/>
          </a:p>
        </p:txBody>
      </p:sp>
    </p:spTree>
    <p:extLst>
      <p:ext uri="{BB962C8B-B14F-4D97-AF65-F5344CB8AC3E}">
        <p14:creationId xmlns:p14="http://schemas.microsoft.com/office/powerpoint/2010/main" val="359153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 usage and mood are</a:t>
            </a:r>
            <a:r>
              <a:rPr lang="en-US" baseline="0" dirty="0" smtClean="0"/>
              <a:t> related.</a:t>
            </a:r>
          </a:p>
          <a:p>
            <a:r>
              <a:rPr lang="en-US" baseline="0" dirty="0" smtClean="0"/>
              <a:t>We don’t know which one causes which.</a:t>
            </a:r>
          </a:p>
          <a:p>
            <a:r>
              <a:rPr lang="en-US" baseline="0" dirty="0" smtClean="0"/>
              <a:t>But we know there’s some relationship there.</a:t>
            </a:r>
          </a:p>
          <a:p>
            <a:r>
              <a:rPr lang="en-US" dirty="0" smtClean="0"/>
              <a:t>We</a:t>
            </a:r>
            <a:r>
              <a:rPr lang="en-US" baseline="0" dirty="0" smtClean="0"/>
              <a:t> believe that we can train a machine to recognize mood from smartphone usage. This is the crux of MoodScope.</a:t>
            </a:r>
            <a:endParaRPr lang="en-US" dirty="0"/>
          </a:p>
        </p:txBody>
      </p:sp>
      <p:sp>
        <p:nvSpPr>
          <p:cNvPr id="4" name="Slide Number Placeholder 3"/>
          <p:cNvSpPr>
            <a:spLocks noGrp="1"/>
          </p:cNvSpPr>
          <p:nvPr>
            <p:ph type="sldNum" sz="quarter" idx="10"/>
          </p:nvPr>
        </p:nvSpPr>
        <p:spPr/>
        <p:txBody>
          <a:bodyPr/>
          <a:lstStyle/>
          <a:p>
            <a:fld id="{72231D50-0024-3C4E-981D-C0436E314224}" type="slidenum">
              <a:rPr lang="en-US" smtClean="0"/>
              <a:t>13</a:t>
            </a:fld>
            <a:endParaRPr lang="en-US"/>
          </a:p>
        </p:txBody>
      </p:sp>
    </p:spTree>
    <p:extLst>
      <p:ext uri="{BB962C8B-B14F-4D97-AF65-F5344CB8AC3E}">
        <p14:creationId xmlns:p14="http://schemas.microsoft.com/office/powerpoint/2010/main" val="397950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team back at Rice</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14</a:t>
            </a:fld>
            <a:endParaRPr lang="en-US"/>
          </a:p>
        </p:txBody>
      </p:sp>
    </p:spTree>
    <p:extLst>
      <p:ext uri="{BB962C8B-B14F-4D97-AF65-F5344CB8AC3E}">
        <p14:creationId xmlns:p14="http://schemas.microsoft.com/office/powerpoint/2010/main" val="187949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motivates users to use it</a:t>
            </a:r>
          </a:p>
          <a:p>
            <a:r>
              <a:rPr lang="en-US" dirty="0" smtClean="0"/>
              <a:t>Emphasize: No numbers</a:t>
            </a:r>
            <a:endParaRPr lang="en-US" dirty="0"/>
          </a:p>
        </p:txBody>
      </p:sp>
      <p:sp>
        <p:nvSpPr>
          <p:cNvPr id="4" name="Slide Number Placeholder 3"/>
          <p:cNvSpPr>
            <a:spLocks noGrp="1"/>
          </p:cNvSpPr>
          <p:nvPr>
            <p:ph type="sldNum" sz="quarter" idx="10"/>
          </p:nvPr>
        </p:nvSpPr>
        <p:spPr/>
        <p:txBody>
          <a:bodyPr/>
          <a:lstStyle/>
          <a:p>
            <a:fld id="{86BC7E58-63E3-544E-B35E-1DFB90E9B7C2}" type="slidenum">
              <a:rPr lang="en-US" smtClean="0"/>
              <a:t>16</a:t>
            </a:fld>
            <a:endParaRPr lang="en-US"/>
          </a:p>
        </p:txBody>
      </p:sp>
    </p:spTree>
    <p:extLst>
      <p:ext uri="{BB962C8B-B14F-4D97-AF65-F5344CB8AC3E}">
        <p14:creationId xmlns:p14="http://schemas.microsoft.com/office/powerpoint/2010/main" val="343689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 our mood labels</a:t>
            </a:r>
          </a:p>
        </p:txBody>
      </p:sp>
      <p:sp>
        <p:nvSpPr>
          <p:cNvPr id="4" name="Slide Number Placeholder 3"/>
          <p:cNvSpPr>
            <a:spLocks noGrp="1"/>
          </p:cNvSpPr>
          <p:nvPr>
            <p:ph type="sldNum" sz="quarter" idx="10"/>
          </p:nvPr>
        </p:nvSpPr>
        <p:spPr/>
        <p:txBody>
          <a:bodyPr/>
          <a:lstStyle/>
          <a:p>
            <a:fld id="{53EB29AE-D163-7F41-8E27-27175609C038}" type="slidenum">
              <a:rPr lang="en-US" smtClean="0"/>
              <a:t>17</a:t>
            </a:fld>
            <a:endParaRPr lang="en-US"/>
          </a:p>
        </p:txBody>
      </p:sp>
    </p:spTree>
    <p:extLst>
      <p:ext uri="{BB962C8B-B14F-4D97-AF65-F5344CB8AC3E}">
        <p14:creationId xmlns:p14="http://schemas.microsoft.com/office/powerpoint/2010/main" val="129573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Train our mood labels.</a:t>
            </a:r>
          </a:p>
          <a:p>
            <a:pPr marL="0" marR="0" indent="0" algn="l" defTabSz="457200" rtl="0" eaLnBrk="1" fontAlgn="auto" latinLnBrk="0" hangingPunct="1">
              <a:lnSpc>
                <a:spcPct val="100000"/>
              </a:lnSpc>
              <a:spcBef>
                <a:spcPts val="0"/>
              </a:spcBef>
              <a:spcAft>
                <a:spcPts val="0"/>
              </a:spcAft>
              <a:buClrTx/>
              <a:buSzTx/>
              <a:buFontTx/>
              <a:buNone/>
              <a:tabLst/>
              <a:defRPr/>
            </a:pPr>
            <a:r>
              <a:rPr lang="en-US"/>
              <a:t>So that the problem is tractable.</a:t>
            </a:r>
          </a:p>
          <a:p>
            <a:endParaRPr lang="en-US"/>
          </a:p>
          <a:p>
            <a:r>
              <a:rPr lang="en-US"/>
              <a:t>This is an accepted methodology</a:t>
            </a:r>
            <a:r>
              <a:rPr lang="en-US" baseline="0"/>
              <a:t> to cope with the noise inherent with experience sampling.</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18</a:t>
            </a:fld>
            <a:endParaRPr lang="en-US"/>
          </a:p>
        </p:txBody>
      </p:sp>
    </p:spTree>
    <p:extLst>
      <p:ext uri="{BB962C8B-B14F-4D97-AF65-F5344CB8AC3E}">
        <p14:creationId xmlns:p14="http://schemas.microsoft.com/office/powerpoint/2010/main" val="894292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Easy</a:t>
            </a:r>
            <a:r>
              <a:rPr lang="en-US" baseline="0"/>
              <a:t> </a:t>
            </a:r>
            <a:r>
              <a:rPr lang="en-US"/>
              <a:t>Generalizable</a:t>
            </a:r>
            <a:r>
              <a:rPr lang="en-US" baseline="0"/>
              <a:t> features to use across different types of usage data and different types of users</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19</a:t>
            </a:fld>
            <a:endParaRPr lang="en-US"/>
          </a:p>
        </p:txBody>
      </p:sp>
    </p:spTree>
    <p:extLst>
      <p:ext uri="{BB962C8B-B14F-4D97-AF65-F5344CB8AC3E}">
        <p14:creationId xmlns:p14="http://schemas.microsoft.com/office/powerpoint/2010/main" val="151068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prior states to predict future states.</a:t>
            </a:r>
          </a:p>
          <a:p>
            <a:r>
              <a:rPr lang="en-US"/>
              <a:t>Angry yesterday, less</a:t>
            </a:r>
            <a:r>
              <a:rPr lang="en-US" baseline="0"/>
              <a:t> angry today</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21</a:t>
            </a:fld>
            <a:endParaRPr lang="en-US"/>
          </a:p>
        </p:txBody>
      </p:sp>
    </p:spTree>
    <p:extLst>
      <p:ext uri="{BB962C8B-B14F-4D97-AF65-F5344CB8AC3E}">
        <p14:creationId xmlns:p14="http://schemas.microsoft.com/office/powerpoint/2010/main" val="235180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128 candidate features</a:t>
            </a:r>
            <a:endParaRPr lang="en-US" dirty="0"/>
          </a:p>
        </p:txBody>
      </p:sp>
      <p:sp>
        <p:nvSpPr>
          <p:cNvPr id="4" name="Slide Number Placeholder 3"/>
          <p:cNvSpPr>
            <a:spLocks noGrp="1"/>
          </p:cNvSpPr>
          <p:nvPr>
            <p:ph type="sldNum" sz="quarter" idx="10"/>
          </p:nvPr>
        </p:nvSpPr>
        <p:spPr/>
        <p:txBody>
          <a:bodyPr/>
          <a:lstStyle/>
          <a:p>
            <a:fld id="{86BC7E58-63E3-544E-B35E-1DFB90E9B7C2}" type="slidenum">
              <a:rPr lang="en-US" smtClean="0"/>
              <a:t>22</a:t>
            </a:fld>
            <a:endParaRPr lang="en-US"/>
          </a:p>
        </p:txBody>
      </p:sp>
    </p:spTree>
    <p:extLst>
      <p:ext uri="{BB962C8B-B14F-4D97-AF65-F5344CB8AC3E}">
        <p14:creationId xmlns:p14="http://schemas.microsoft.com/office/powerpoint/2010/main" val="53516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HTC </a:t>
            </a:r>
            <a:r>
              <a:rPr lang="en-US" baseline="0" dirty="0"/>
              <a:t>VP of Tech Dr. Edward Chang described a rich set of sensors that are already available on smartphones.</a:t>
            </a:r>
          </a:p>
          <a:p>
            <a:r>
              <a:rPr lang="en-US" baseline="0" dirty="0"/>
              <a:t>But as he pointed out, it’s still an open problem to understand use states.</a:t>
            </a:r>
          </a:p>
          <a:p>
            <a:endParaRPr lang="en-US" dirty="0"/>
          </a:p>
        </p:txBody>
      </p:sp>
      <p:sp>
        <p:nvSpPr>
          <p:cNvPr id="4" name="Slide Number Placeholder 3"/>
          <p:cNvSpPr>
            <a:spLocks noGrp="1"/>
          </p:cNvSpPr>
          <p:nvPr>
            <p:ph type="sldNum" sz="quarter" idx="10"/>
          </p:nvPr>
        </p:nvSpPr>
        <p:spPr/>
        <p:txBody>
          <a:bodyPr/>
          <a:lstStyle/>
          <a:p>
            <a:fld id="{53EB29AE-D163-7F41-8E27-27175609C038}" type="slidenum">
              <a:rPr lang="en-US" smtClean="0"/>
              <a:t>2</a:t>
            </a:fld>
            <a:endParaRPr lang="en-US"/>
          </a:p>
        </p:txBody>
      </p:sp>
    </p:spTree>
    <p:extLst>
      <p:ext uri="{BB962C8B-B14F-4D97-AF65-F5344CB8AC3E}">
        <p14:creationId xmlns:p14="http://schemas.microsoft.com/office/powerpoint/2010/main" val="3039456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our Candidate features and mood labels, we need to</a:t>
            </a:r>
            <a:r>
              <a:rPr lang="en-US" baseline="0"/>
              <a:t> design a model</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23</a:t>
            </a:fld>
            <a:endParaRPr lang="en-US"/>
          </a:p>
        </p:txBody>
      </p:sp>
    </p:spTree>
    <p:extLst>
      <p:ext uri="{BB962C8B-B14F-4D97-AF65-F5344CB8AC3E}">
        <p14:creationId xmlns:p14="http://schemas.microsoft.com/office/powerpoint/2010/main" val="184609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your</a:t>
            </a:r>
            <a:r>
              <a:rPr lang="en-US" baseline="0" dirty="0" smtClean="0"/>
              <a:t> set o candidate</a:t>
            </a:r>
            <a:r>
              <a:rPr lang="en-US" dirty="0" smtClean="0"/>
              <a:t> features.</a:t>
            </a:r>
            <a:r>
              <a:rPr lang="en-US" baseline="0" dirty="0" smtClean="0"/>
              <a:t> Pick the one that will minimize the MSE. Add it to your feature table. Pick the next one that will further minimize. Etc.</a:t>
            </a:r>
          </a:p>
          <a:p>
            <a:r>
              <a:rPr lang="en-US" baseline="0" dirty="0" smtClean="0"/>
              <a:t>This greedily selects a set of features to train the model. </a:t>
            </a:r>
            <a:endParaRPr lang="en-US" dirty="0"/>
          </a:p>
        </p:txBody>
      </p:sp>
      <p:sp>
        <p:nvSpPr>
          <p:cNvPr id="4" name="Slide Number Placeholder 3"/>
          <p:cNvSpPr>
            <a:spLocks noGrp="1"/>
          </p:cNvSpPr>
          <p:nvPr>
            <p:ph type="sldNum" sz="quarter" idx="10"/>
          </p:nvPr>
        </p:nvSpPr>
        <p:spPr/>
        <p:txBody>
          <a:bodyPr/>
          <a:lstStyle/>
          <a:p>
            <a:fld id="{86BC7E58-63E3-544E-B35E-1DFB90E9B7C2}" type="slidenum">
              <a:rPr lang="en-US" smtClean="0"/>
              <a:t>24</a:t>
            </a:fld>
            <a:endParaRPr lang="en-US"/>
          </a:p>
        </p:txBody>
      </p:sp>
    </p:spTree>
    <p:extLst>
      <p:ext uri="{BB962C8B-B14F-4D97-AF65-F5344CB8AC3E}">
        <p14:creationId xmlns:p14="http://schemas.microsoft.com/office/powerpoint/2010/main" val="233067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is, if they selected 4,</a:t>
            </a:r>
            <a:r>
              <a:rPr lang="en-US" baseline="0"/>
              <a:t> it would correctly label them between 3.5 and 4.5</a:t>
            </a:r>
            <a:endParaRPr lang="en-US"/>
          </a:p>
          <a:p>
            <a:r>
              <a:rPr lang="en-US"/>
              <a:t>For half of the users, all of the mood</a:t>
            </a:r>
            <a:r>
              <a:rPr lang="en-US" baseline="0"/>
              <a:t> labels fall under our accuracy metric.</a:t>
            </a:r>
          </a:p>
          <a:p>
            <a:r>
              <a:rPr lang="en-US" baseline="0"/>
              <a:t>For the other half, 90% of their mood labels are accurate.</a:t>
            </a:r>
          </a:p>
          <a:p>
            <a:r>
              <a:rPr lang="en-US" baseline="0"/>
              <a:t>Over the whole dataset, that gives us 93% accuracy</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26</a:t>
            </a:fld>
            <a:endParaRPr lang="en-US"/>
          </a:p>
        </p:txBody>
      </p:sp>
    </p:spTree>
    <p:extLst>
      <p:ext uri="{BB962C8B-B14F-4D97-AF65-F5344CB8AC3E}">
        <p14:creationId xmlns:p14="http://schemas.microsoft.com/office/powerpoint/2010/main" val="428979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if we start from the all-user model and</a:t>
            </a:r>
            <a:r>
              <a:rPr lang="en-US" baseline="0"/>
              <a:t> slowly add personalized data, we can have a nice hybridized training.</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28</a:t>
            </a:fld>
            <a:endParaRPr lang="en-US"/>
          </a:p>
        </p:txBody>
      </p:sp>
    </p:spTree>
    <p:extLst>
      <p:ext uri="{BB962C8B-B14F-4D97-AF65-F5344CB8AC3E}">
        <p14:creationId xmlns:p14="http://schemas.microsoft.com/office/powerpoint/2010/main" val="46194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But if we start from the all-user model and</a:t>
            </a:r>
            <a:r>
              <a:rPr lang="en-US" baseline="0"/>
              <a:t> slowly add personalized data,giving more and more wieght to the personalized data, we can have a nice hybridized training.</a:t>
            </a:r>
            <a:endParaRPr lang="en-US"/>
          </a:p>
          <a:p>
            <a:r>
              <a:rPr lang="en-US" baseline="0"/>
              <a:t>This gives us promising results, as we can see a robust trianing.</a:t>
            </a:r>
          </a:p>
          <a:p>
            <a:r>
              <a:rPr lang="en-US" baseline="0"/>
              <a:t>But training is expensive</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29</a:t>
            </a:fld>
            <a:endParaRPr lang="en-US"/>
          </a:p>
        </p:txBody>
      </p:sp>
    </p:spTree>
    <p:extLst>
      <p:ext uri="{BB962C8B-B14F-4D97-AF65-F5344CB8AC3E}">
        <p14:creationId xmlns:p14="http://schemas.microsoft.com/office/powerpoint/2010/main" val="461941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training is expensive</a:t>
            </a:r>
          </a:p>
        </p:txBody>
      </p:sp>
      <p:sp>
        <p:nvSpPr>
          <p:cNvPr id="4" name="Slide Number Placeholder 3"/>
          <p:cNvSpPr>
            <a:spLocks noGrp="1"/>
          </p:cNvSpPr>
          <p:nvPr>
            <p:ph type="sldNum" sz="quarter" idx="10"/>
          </p:nvPr>
        </p:nvSpPr>
        <p:spPr/>
        <p:txBody>
          <a:bodyPr/>
          <a:lstStyle/>
          <a:p>
            <a:fld id="{53EB29AE-D163-7F41-8E27-27175609C038}" type="slidenum">
              <a:rPr lang="en-US" smtClean="0"/>
              <a:t>30</a:t>
            </a:fld>
            <a:endParaRPr lang="en-US"/>
          </a:p>
        </p:txBody>
      </p:sp>
    </p:spTree>
    <p:extLst>
      <p:ext uri="{BB962C8B-B14F-4D97-AF65-F5344CB8AC3E}">
        <p14:creationId xmlns:p14="http://schemas.microsoft.com/office/powerpoint/2010/main" val="119227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We also provide a simple API for reading</a:t>
            </a:r>
            <a:r>
              <a:rPr lang="en-US" baseline="0"/>
              <a:t> the mood, which allows developers to make their own mood-enabled applications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53EB29AE-D163-7F41-8E27-27175609C038}" type="slidenum">
              <a:rPr lang="en-US" smtClean="0"/>
              <a:t>31</a:t>
            </a:fld>
            <a:endParaRPr lang="en-US"/>
          </a:p>
        </p:txBody>
      </p:sp>
    </p:spTree>
    <p:extLst>
      <p:ext uri="{BB962C8B-B14F-4D97-AF65-F5344CB8AC3E}">
        <p14:creationId xmlns:p14="http://schemas.microsoft.com/office/powerpoint/2010/main" val="285278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Rice has the privilege of being literally across the street from the Texas Medical Center, the largest med center in the world.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Along with Ashu Sabharwal and a team of undergraduate researchers, we have ongoing efforts at Rice to use this mood for assistance to psychologists and psychiatrists.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We’ve spoken to many doctors in the Texas Medical Center, and learned they have a need to fill in their incomplete information, namely, what happens inbetween therapy sessions?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It’s not that the patient is lying, but they may just not remember everything.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These researchers and doctors have reacted enthusiastically about the prospect of being able to have their patients’ track their moods between appointments and help their analysis of how they can help their patients.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There are many important challenges to using it for these types of sensitive scenarios</a:t>
            </a:r>
          </a:p>
        </p:txBody>
      </p:sp>
      <p:sp>
        <p:nvSpPr>
          <p:cNvPr id="4" name="Slide Number Placeholder 3"/>
          <p:cNvSpPr>
            <a:spLocks noGrp="1"/>
          </p:cNvSpPr>
          <p:nvPr>
            <p:ph type="sldNum" sz="quarter" idx="10"/>
          </p:nvPr>
        </p:nvSpPr>
        <p:spPr/>
        <p:txBody>
          <a:bodyPr/>
          <a:lstStyle/>
          <a:p>
            <a:fld id="{53EB29AE-D163-7F41-8E27-27175609C038}" type="slidenum">
              <a:rPr lang="en-US" smtClean="0"/>
              <a:t>32</a:t>
            </a:fld>
            <a:endParaRPr lang="en-US"/>
          </a:p>
        </p:txBody>
      </p:sp>
    </p:spTree>
    <p:extLst>
      <p:ext uri="{BB962C8B-B14F-4D97-AF65-F5344CB8AC3E}">
        <p14:creationId xmlns:p14="http://schemas.microsoft.com/office/powerpoint/2010/main" val="719876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Ongoing efforts at Rice to use this mood for assitance to psychologists.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Rice has the privilege of being literally across the street from the Texas Medical Center, the largest med center in the world.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We’ve spoken to many in the Texas Medical Center, including psychologists and psychiatrists. They have a need to fill in their incomplete information, namely, what happens inbetween therapy sessions?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It’s not that the patient is lying, but they may just not remember everything.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These researchers and doctors have reacted enthusiastically about the prospect of being able to have their patients’ track their moods between appointments and help their analysis of how they can help their patients.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There are many important challenges to using it for these types of sensitive scenarios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But with thi and with other apps created by developers, moodscope will pave the way for a world of mood-enabled applications.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53EB29AE-D163-7F41-8E27-27175609C038}" type="slidenum">
              <a:rPr lang="en-US" smtClean="0"/>
              <a:t>33</a:t>
            </a:fld>
            <a:endParaRPr lang="en-US"/>
          </a:p>
        </p:txBody>
      </p:sp>
    </p:spTree>
    <p:extLst>
      <p:ext uri="{BB962C8B-B14F-4D97-AF65-F5344CB8AC3E}">
        <p14:creationId xmlns:p14="http://schemas.microsoft.com/office/powerpoint/2010/main" val="285278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MoodScope is an end-to-end system that allows a smartphone to understand the user’s mood from statically available usage data with very high accuracy.</a:t>
            </a:r>
          </a:p>
          <a:p>
            <a:r>
              <a:rPr lang="en-US" baseline="0" dirty="0" smtClean="0"/>
              <a:t>We hope there will be many more works that will make phones and other devices truly smart through understanding user personal state.</a:t>
            </a:r>
          </a:p>
          <a:p>
            <a:endParaRPr lang="en-US" baseline="0" dirty="0" smtClean="0"/>
          </a:p>
          <a:p>
            <a:r>
              <a:rPr lang="en-US" baseline="0" dirty="0" smtClean="0"/>
              <a:t>And with this work, when you’re happy, and you know it, your smartphone will too.</a:t>
            </a:r>
          </a:p>
          <a:p>
            <a:endParaRPr lang="en-US" baseline="0" dirty="0" smtClean="0"/>
          </a:p>
        </p:txBody>
      </p:sp>
      <p:sp>
        <p:nvSpPr>
          <p:cNvPr id="4" name="Slide Number Placeholder 3"/>
          <p:cNvSpPr>
            <a:spLocks noGrp="1"/>
          </p:cNvSpPr>
          <p:nvPr>
            <p:ph type="sldNum" sz="quarter" idx="10"/>
          </p:nvPr>
        </p:nvSpPr>
        <p:spPr/>
        <p:txBody>
          <a:bodyPr/>
          <a:lstStyle/>
          <a:p>
            <a:fld id="{86BC7E58-63E3-544E-B35E-1DFB90E9B7C2}" type="slidenum">
              <a:rPr lang="en-US" smtClean="0"/>
              <a:t>34</a:t>
            </a:fld>
            <a:endParaRPr lang="en-US"/>
          </a:p>
        </p:txBody>
      </p:sp>
    </p:spTree>
    <p:extLst>
      <p:ext uri="{BB962C8B-B14F-4D97-AF65-F5344CB8AC3E}">
        <p14:creationId xmlns:p14="http://schemas.microsoft.com/office/powerpoint/2010/main" val="178647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personal analytics</a:t>
            </a:r>
          </a:p>
          <a:p>
            <a:r>
              <a:rPr lang="en-US" baseline="0" dirty="0"/>
              <a:t>Compare your mood calendar with your event calendar, food journal</a:t>
            </a:r>
          </a:p>
          <a:p>
            <a:r>
              <a:rPr lang="en-US" baseline="0" dirty="0"/>
              <a:t>Social Ecosystems</a:t>
            </a:r>
            <a:endParaRPr lang="en-US" dirty="0"/>
          </a:p>
        </p:txBody>
      </p:sp>
      <p:sp>
        <p:nvSpPr>
          <p:cNvPr id="4" name="Slide Number Placeholder 3"/>
          <p:cNvSpPr>
            <a:spLocks noGrp="1"/>
          </p:cNvSpPr>
          <p:nvPr>
            <p:ph type="sldNum" sz="quarter" idx="10"/>
          </p:nvPr>
        </p:nvSpPr>
        <p:spPr/>
        <p:txBody>
          <a:bodyPr/>
          <a:lstStyle/>
          <a:p>
            <a:fld id="{53EB29AE-D163-7F41-8E27-27175609C038}" type="slidenum">
              <a:rPr lang="en-US" smtClean="0"/>
              <a:t>3</a:t>
            </a:fld>
            <a:endParaRPr lang="en-US"/>
          </a:p>
        </p:txBody>
      </p:sp>
    </p:spTree>
    <p:extLst>
      <p:ext uri="{BB962C8B-B14F-4D97-AF65-F5344CB8AC3E}">
        <p14:creationId xmlns:p14="http://schemas.microsoft.com/office/powerpoint/2010/main" val="3277987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35</a:t>
            </a:fld>
            <a:endParaRPr lang="en-US"/>
          </a:p>
        </p:txBody>
      </p:sp>
    </p:spTree>
    <p:extLst>
      <p:ext uri="{BB962C8B-B14F-4D97-AF65-F5344CB8AC3E}">
        <p14:creationId xmlns:p14="http://schemas.microsoft.com/office/powerpoint/2010/main" val="361953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Encompasses</a:t>
            </a:r>
            <a:r>
              <a:rPr lang="en-US" baseline="0"/>
              <a:t> Mood and emotion</a:t>
            </a:r>
            <a:endParaRPr lang="en-US"/>
          </a:p>
          <a:p>
            <a:r>
              <a:rPr lang="en-US"/>
              <a:t>Proxy for</a:t>
            </a:r>
            <a:r>
              <a:rPr lang="en-US" baseline="0"/>
              <a:t> affect</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4</a:t>
            </a:fld>
            <a:endParaRPr lang="en-US"/>
          </a:p>
        </p:txBody>
      </p:sp>
    </p:spTree>
    <p:extLst>
      <p:ext uri="{BB962C8B-B14F-4D97-AF65-F5344CB8AC3E}">
        <p14:creationId xmlns:p14="http://schemas.microsoft.com/office/powerpoint/2010/main" val="62925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external sensors, no instrumenting of the user, </a:t>
            </a:r>
            <a:r>
              <a:rPr lang="en-US"/>
              <a:t>No Power</a:t>
            </a:r>
            <a:r>
              <a:rPr lang="en-US" baseline="0"/>
              <a:t> overhead</a:t>
            </a:r>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6</a:t>
            </a:fld>
            <a:endParaRPr lang="en-US"/>
          </a:p>
        </p:txBody>
      </p:sp>
    </p:spTree>
    <p:extLst>
      <p:ext uri="{BB962C8B-B14F-4D97-AF65-F5344CB8AC3E}">
        <p14:creationId xmlns:p14="http://schemas.microsoft.com/office/powerpoint/2010/main" val="206590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EB29AE-D163-7F41-8E27-27175609C038}" type="slidenum">
              <a:rPr lang="en-US" smtClean="0"/>
              <a:t>7</a:t>
            </a:fld>
            <a:endParaRPr lang="en-US"/>
          </a:p>
        </p:txBody>
      </p:sp>
    </p:spTree>
    <p:extLst>
      <p:ext uri="{BB962C8B-B14F-4D97-AF65-F5344CB8AC3E}">
        <p14:creationId xmlns:p14="http://schemas.microsoft.com/office/powerpoint/2010/main" val="62925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Psychology textbook definition</a:t>
            </a:r>
          </a:p>
          <a:p>
            <a:r>
              <a:rPr lang="en-US" dirty="0"/>
              <a:t>A lot of good emotions</a:t>
            </a:r>
            <a:r>
              <a:rPr lang="en-US" baseline="0" dirty="0"/>
              <a:t> can put you in a good mood</a:t>
            </a:r>
          </a:p>
          <a:p>
            <a:r>
              <a:rPr lang="en-US" baseline="0" dirty="0"/>
              <a:t>And a person in a good mood will experience more good emotions</a:t>
            </a:r>
          </a:p>
          <a:p>
            <a:endParaRPr lang="en-US" dirty="0"/>
          </a:p>
        </p:txBody>
      </p:sp>
      <p:sp>
        <p:nvSpPr>
          <p:cNvPr id="4" name="Slide Number Placeholder 3"/>
          <p:cNvSpPr>
            <a:spLocks noGrp="1"/>
          </p:cNvSpPr>
          <p:nvPr>
            <p:ph type="sldNum" sz="quarter" idx="10"/>
          </p:nvPr>
        </p:nvSpPr>
        <p:spPr/>
        <p:txBody>
          <a:bodyPr/>
          <a:lstStyle/>
          <a:p>
            <a:fld id="{72231D50-0024-3C4E-981D-C0436E314224}" type="slidenum">
              <a:rPr lang="en-US" smtClean="0"/>
              <a:t>8</a:t>
            </a:fld>
            <a:endParaRPr lang="en-US"/>
          </a:p>
        </p:txBody>
      </p:sp>
    </p:spTree>
    <p:extLst>
      <p:ext uri="{BB962C8B-B14F-4D97-AF65-F5344CB8AC3E}">
        <p14:creationId xmlns:p14="http://schemas.microsoft.com/office/powerpoint/2010/main" val="238912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do</a:t>
            </a:r>
            <a:r>
              <a:rPr lang="en-US" baseline="0" dirty="0" smtClean="0"/>
              <a:t> we want to measure mood? We need a model to quantify it.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Introduce the </a:t>
            </a:r>
            <a:r>
              <a:rPr lang="en-US" dirty="0" err="1" smtClean="0"/>
              <a:t>Circumplex</a:t>
            </a:r>
            <a:r>
              <a:rPr lang="en-US" dirty="0" smtClean="0"/>
              <a:t> Model, developed by Social Scientists</a:t>
            </a:r>
          </a:p>
          <a:p>
            <a:r>
              <a:rPr lang="en-US" dirty="0" smtClean="0"/>
              <a:t>Widely</a:t>
            </a:r>
            <a:r>
              <a:rPr lang="en-US" baseline="0" dirty="0" smtClean="0"/>
              <a:t> used, </a:t>
            </a:r>
            <a:r>
              <a:rPr lang="en-US" dirty="0" smtClean="0"/>
              <a:t>Well- validated</a:t>
            </a:r>
            <a:endParaRPr lang="en-US" dirty="0"/>
          </a:p>
        </p:txBody>
      </p:sp>
      <p:sp>
        <p:nvSpPr>
          <p:cNvPr id="4" name="Slide Number Placeholder 3"/>
          <p:cNvSpPr>
            <a:spLocks noGrp="1"/>
          </p:cNvSpPr>
          <p:nvPr>
            <p:ph type="sldNum" sz="quarter" idx="10"/>
          </p:nvPr>
        </p:nvSpPr>
        <p:spPr/>
        <p:txBody>
          <a:bodyPr/>
          <a:lstStyle/>
          <a:p>
            <a:fld id="{72231D50-0024-3C4E-981D-C0436E314224}" type="slidenum">
              <a:rPr lang="en-US" smtClean="0"/>
              <a:t>9</a:t>
            </a:fld>
            <a:endParaRPr lang="en-US"/>
          </a:p>
        </p:txBody>
      </p:sp>
    </p:spTree>
    <p:extLst>
      <p:ext uri="{BB962C8B-B14F-4D97-AF65-F5344CB8AC3E}">
        <p14:creationId xmlns:p14="http://schemas.microsoft.com/office/powerpoint/2010/main" val="187220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smartphone</a:t>
            </a:r>
            <a:r>
              <a:rPr lang="en-US" baseline="0" dirty="0"/>
              <a:t> knows these things because it is the portal of communication and activity. Must manifest in the data.</a:t>
            </a:r>
            <a:endParaRPr lang="en-US" dirty="0"/>
          </a:p>
        </p:txBody>
      </p:sp>
      <p:sp>
        <p:nvSpPr>
          <p:cNvPr id="4" name="Slide Number Placeholder 3"/>
          <p:cNvSpPr>
            <a:spLocks noGrp="1"/>
          </p:cNvSpPr>
          <p:nvPr>
            <p:ph type="sldNum" sz="quarter" idx="10"/>
          </p:nvPr>
        </p:nvSpPr>
        <p:spPr/>
        <p:txBody>
          <a:bodyPr/>
          <a:lstStyle/>
          <a:p>
            <a:fld id="{72231D50-0024-3C4E-981D-C0436E314224}" type="slidenum">
              <a:rPr lang="en-US" smtClean="0"/>
              <a:t>10</a:t>
            </a:fld>
            <a:endParaRPr lang="en-US"/>
          </a:p>
        </p:txBody>
      </p:sp>
    </p:spTree>
    <p:extLst>
      <p:ext uri="{BB962C8B-B14F-4D97-AF65-F5344CB8AC3E}">
        <p14:creationId xmlns:p14="http://schemas.microsoft.com/office/powerpoint/2010/main" val="238912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E450B24-35BD-3845-92A3-4DDD643C1D8D}" type="datetime1">
              <a:t>1/21/14</a:t>
            </a:fld>
            <a:endParaRPr lang="en-US" dirty="0"/>
          </a:p>
        </p:txBody>
      </p:sp>
      <p:sp>
        <p:nvSpPr>
          <p:cNvPr id="8" name="Slide Number Placeholder 7"/>
          <p:cNvSpPr>
            <a:spLocks noGrp="1"/>
          </p:cNvSpPr>
          <p:nvPr>
            <p:ph type="sldNum" sz="quarter" idx="11"/>
          </p:nvPr>
        </p:nvSpPr>
        <p:spPr/>
        <p:txBody>
          <a:bodyPr/>
          <a:lstStyle/>
          <a:p>
            <a:fld id="{1AD20DFC-E2D5-4BD6-B744-D8DEEAB5F7C2}"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88D12-F5D6-2F41-80D7-14144DE522B8}" type="datetime1">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1EB93-816D-FF46-90CD-BD4A4D782ABD}" type="datetime1">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260FB26-87CB-C04E-8F8A-632D87D0DF4F}" type="datetime1">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48F9E-4C40-DF48-ABA6-CDD2808CABB9}" type="datetime1">
              <a:t>1/21/14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F3DED8B-B716-C847-9D30-7A9025FA06CF}" type="datetime1">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AB59-5299-994B-A72A-896515B25E2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7E43325-D01F-1344-B87B-19BCC2D4A6CD}" type="datetime1">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EAB59-5299-994B-A72A-896515B25E2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FCEEE2-AC7E-354D-B5EE-C8CD46896221}" type="datetime1">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340E-153B-3E47-BDD9-8E1A7C6C495E}" type="datetime1">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836A2-0C50-8C47-AEEF-E637CEDB9758}" type="datetime1">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A1198-AADE-5F4B-89B0-BE3835426EC6}" type="datetime1">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AB59-5299-994B-A72A-896515B25E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48456"/>
            <a:ext cx="8229600" cy="42777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E26E352-FC2C-7742-8017-7804FCBC806F}" type="datetime1">
              <a:t>1/21/14</a:t>
            </a:fld>
            <a:endParaRPr lang="en-US"/>
          </a:p>
        </p:txBody>
      </p:sp>
      <p:sp>
        <p:nvSpPr>
          <p:cNvPr id="5" name="Footer Placeholder 4"/>
          <p:cNvSpPr>
            <a:spLocks noGrp="1"/>
          </p:cNvSpPr>
          <p:nvPr>
            <p:ph type="ftr" sz="quarter" idx="3"/>
          </p:nvPr>
        </p:nvSpPr>
        <p:spPr>
          <a:xfrm>
            <a:off x="659166" y="637402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79EAB59-5299-994B-A72A-896515B25E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radeGothic"/>
          <a:ea typeface="+mn-ea"/>
          <a:cs typeface="TradeGothic"/>
        </a:defRPr>
      </a:lvl1pPr>
      <a:lvl2pPr marL="742950" indent="-285750" algn="l" defTabSz="914400" rtl="0" eaLnBrk="1" latinLnBrk="0" hangingPunct="1">
        <a:spcBef>
          <a:spcPct val="20000"/>
        </a:spcBef>
        <a:buFont typeface="Courier New" pitchFamily="49" charset="0"/>
        <a:buChar char="o"/>
        <a:defRPr sz="1600" kern="1200">
          <a:solidFill>
            <a:schemeClr val="tx1">
              <a:lumMod val="65000"/>
              <a:lumOff val="35000"/>
            </a:schemeClr>
          </a:solidFill>
          <a:latin typeface="TradeGothic"/>
          <a:ea typeface="+mn-ea"/>
          <a:cs typeface="TradeGothic"/>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TradeGothic"/>
          <a:ea typeface="+mn-ea"/>
          <a:cs typeface="TradeGothic"/>
        </a:defRPr>
      </a:lvl3pPr>
      <a:lvl4pPr marL="1600200" indent="-228600" algn="l" defTabSz="914400" rtl="0" eaLnBrk="1" latinLnBrk="0" hangingPunct="1">
        <a:spcBef>
          <a:spcPct val="20000"/>
        </a:spcBef>
        <a:buFont typeface="Courier New" pitchFamily="49" charset="0"/>
        <a:buChar char="o"/>
        <a:defRPr sz="1600" kern="1200">
          <a:solidFill>
            <a:schemeClr val="tx1">
              <a:lumMod val="65000"/>
              <a:lumOff val="35000"/>
            </a:schemeClr>
          </a:solidFill>
          <a:latin typeface="TradeGothic"/>
          <a:ea typeface="+mn-ea"/>
          <a:cs typeface="TradeGothic"/>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TradeGothic"/>
          <a:ea typeface="+mn-ea"/>
          <a:cs typeface="TradeGothic"/>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microsoft.com/office/2007/relationships/hdphoto" Target="../media/hdphoto1.wdp"/><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jpeg"/><Relationship Id="rId5" Type="http://schemas.microsoft.com/office/2007/relationships/hdphoto" Target="../media/hdphoto2.wdp"/><Relationship Id="rId6" Type="http://schemas.openxmlformats.org/officeDocument/2006/relationships/image" Target="../media/image9.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12"/>
            <a:ext cx="8229600" cy="1664414"/>
          </a:xfrm>
        </p:spPr>
        <p:txBody>
          <a:bodyPr>
            <a:normAutofit/>
          </a:bodyPr>
          <a:lstStyle/>
          <a:p>
            <a:r>
              <a:rPr lang="en-US" sz="6600" dirty="0"/>
              <a:t>M</a:t>
            </a:r>
            <a:r>
              <a:rPr lang="en-US" sz="6600" smtClean="0"/>
              <a:t>oodScope</a:t>
            </a:r>
            <a:r>
              <a:rPr lang="en-US" sz="6600" dirty="0" smtClean="0"/>
              <a:t>:</a:t>
            </a:r>
            <a:r>
              <a:rPr lang="en-US" sz="6600" smtClean="0"/>
              <a:t/>
            </a:r>
            <a:br>
              <a:rPr lang="en-US" sz="6600" smtClean="0"/>
            </a:br>
            <a:r>
              <a:rPr lang="en-US" sz="2800" dirty="0"/>
              <a:t>S</a:t>
            </a:r>
            <a:r>
              <a:rPr lang="en-US" sz="2800" smtClean="0"/>
              <a:t>ensing </a:t>
            </a:r>
            <a:r>
              <a:rPr lang="en-US" sz="2800" dirty="0" smtClean="0"/>
              <a:t>mood from smartphone usage patterns</a:t>
            </a:r>
            <a:endParaRPr lang="en-US" sz="2800" dirty="0"/>
          </a:p>
        </p:txBody>
      </p:sp>
      <p:sp>
        <p:nvSpPr>
          <p:cNvPr id="3" name="Subtitle 2"/>
          <p:cNvSpPr>
            <a:spLocks noGrp="1"/>
          </p:cNvSpPr>
          <p:nvPr>
            <p:ph type="subTitle" idx="4294967295"/>
          </p:nvPr>
        </p:nvSpPr>
        <p:spPr>
          <a:xfrm>
            <a:off x="1127654" y="5563950"/>
            <a:ext cx="2244508" cy="876685"/>
          </a:xfrm>
        </p:spPr>
        <p:txBody>
          <a:bodyPr>
            <a:normAutofit/>
          </a:bodyPr>
          <a:lstStyle/>
          <a:p>
            <a:pPr marL="0" indent="0" algn="ctr">
              <a:buNone/>
            </a:pPr>
            <a:r>
              <a:rPr lang="en-US" sz="2000" smtClean="0">
                <a:solidFill>
                  <a:srgbClr val="000000"/>
                </a:solidFill>
                <a:latin typeface="TradeGothic"/>
                <a:cs typeface="TradeGothic"/>
              </a:rPr>
              <a:t>Robert Likamwa</a:t>
            </a:r>
          </a:p>
          <a:p>
            <a:pPr marL="0" indent="0" algn="ctr">
              <a:buNone/>
            </a:pPr>
            <a:r>
              <a:rPr lang="en-US" sz="2000" smtClean="0">
                <a:solidFill>
                  <a:srgbClr val="000000"/>
                </a:solidFill>
                <a:latin typeface="TradeGothic"/>
                <a:cs typeface="TradeGothic"/>
              </a:rPr>
              <a:t>Lin Zhong</a:t>
            </a:r>
            <a:endParaRPr lang="en-US" sz="2000" dirty="0" smtClean="0">
              <a:solidFill>
                <a:srgbClr val="000000"/>
              </a:solidFill>
              <a:latin typeface="TradeGothic"/>
              <a:cs typeface="TradeGothic"/>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5155" t="-16929" r="-5155" b="-16929"/>
          <a:stretch/>
        </p:blipFill>
        <p:spPr>
          <a:xfrm>
            <a:off x="5790905" y="4619983"/>
            <a:ext cx="2223389" cy="752717"/>
          </a:xfrm>
          <a:prstGeom prst="roundRect">
            <a:avLst>
              <a:gd name="adj" fmla="val 8594"/>
            </a:avLst>
          </a:prstGeom>
          <a:solidFill>
            <a:srgbClr val="FFFFFF"/>
          </a:solidFill>
          <a:ln w="3175" cmpd="sng">
            <a:solidFill>
              <a:srgbClr val="A6A6A6"/>
            </a:solidFill>
          </a:ln>
          <a:effectLst>
            <a:reflection blurRad="12700" stA="20000" endPos="28000" dist="50800" dir="5400000" sy="-100000" algn="bl" rotWithShape="0"/>
          </a:effec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4126" t="15508" r="-14126" b="15508"/>
          <a:stretch/>
        </p:blipFill>
        <p:spPr>
          <a:xfrm>
            <a:off x="1127653" y="4618487"/>
            <a:ext cx="2244508" cy="745040"/>
          </a:xfrm>
          <a:prstGeom prst="roundRect">
            <a:avLst>
              <a:gd name="adj" fmla="val 8594"/>
            </a:avLst>
          </a:prstGeom>
          <a:solidFill>
            <a:srgbClr val="FFFFFF"/>
          </a:solidFill>
          <a:ln w="3175" cmpd="sng">
            <a:solidFill>
              <a:schemeClr val="bg1">
                <a:lumMod val="65000"/>
              </a:schemeClr>
            </a:solidFill>
          </a:ln>
          <a:effectLst>
            <a:reflection blurRad="12700" stA="20000" endPos="28000" dist="50800" dir="5400000" sy="-100000" algn="bl" rotWithShape="0"/>
          </a:effectLst>
        </p:spPr>
      </p:pic>
      <p:sp>
        <p:nvSpPr>
          <p:cNvPr id="6" name="Subtitle 2"/>
          <p:cNvSpPr txBox="1">
            <a:spLocks/>
          </p:cNvSpPr>
          <p:nvPr/>
        </p:nvSpPr>
        <p:spPr>
          <a:xfrm>
            <a:off x="5790904" y="5563950"/>
            <a:ext cx="2223389" cy="773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smtClean="0">
                <a:solidFill>
                  <a:srgbClr val="000000"/>
                </a:solidFill>
                <a:latin typeface="TradeGothic"/>
                <a:cs typeface="TradeGothic"/>
              </a:rPr>
              <a:t>Yunxin Liu</a:t>
            </a:r>
          </a:p>
          <a:p>
            <a:pPr marL="0" indent="0" algn="ctr">
              <a:buFont typeface="Arial"/>
              <a:buNone/>
            </a:pPr>
            <a:r>
              <a:rPr lang="en-US" sz="2000" smtClean="0">
                <a:solidFill>
                  <a:srgbClr val="000000"/>
                </a:solidFill>
                <a:latin typeface="TradeGothic"/>
                <a:cs typeface="TradeGothic"/>
              </a:rPr>
              <a:t>Nicholas D. Lane</a:t>
            </a:r>
            <a:endParaRPr lang="en-US" sz="2000" dirty="0">
              <a:solidFill>
                <a:srgbClr val="000000"/>
              </a:solidFill>
              <a:latin typeface="TradeGothic"/>
              <a:cs typeface="TradeGothic"/>
            </a:endParaRPr>
          </a:p>
        </p:txBody>
      </p:sp>
      <p:grpSp>
        <p:nvGrpSpPr>
          <p:cNvPr id="9" name="Group 8"/>
          <p:cNvGrpSpPr/>
          <p:nvPr/>
        </p:nvGrpSpPr>
        <p:grpSpPr>
          <a:xfrm>
            <a:off x="3619863" y="2229185"/>
            <a:ext cx="1884543" cy="2720998"/>
            <a:chOff x="3137263" y="1848185"/>
            <a:chExt cx="2374900" cy="3429000"/>
          </a:xfrm>
        </p:grpSpPr>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852" b="98148" l="9626" r="89840"/>
                      </a14:imgEffect>
                    </a14:imgLayer>
                  </a14:imgProps>
                </a:ext>
              </a:extLst>
            </a:blip>
            <a:stretch>
              <a:fillRect/>
            </a:stretch>
          </p:blipFill>
          <p:spPr>
            <a:xfrm>
              <a:off x="3137263" y="1848185"/>
              <a:ext cx="2374900" cy="3429000"/>
            </a:xfrm>
            <a:prstGeom prst="rect">
              <a:avLst/>
            </a:prstGeom>
          </p:spPr>
        </p:pic>
        <p:pic>
          <p:nvPicPr>
            <p:cNvPr id="7" name="Picture 6" descr="IMG_056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56485" y="2391822"/>
              <a:ext cx="1523343" cy="2285015"/>
            </a:xfrm>
            <a:prstGeom prst="rect">
              <a:avLst/>
            </a:prstGeom>
          </p:spPr>
        </p:pic>
      </p:grpSp>
      <p:sp>
        <p:nvSpPr>
          <p:cNvPr id="11" name="TextBox 10"/>
          <p:cNvSpPr txBox="1"/>
          <p:nvPr/>
        </p:nvSpPr>
        <p:spPr>
          <a:xfrm rot="20700000">
            <a:off x="7365761" y="4959637"/>
            <a:ext cx="1131886" cy="646331"/>
          </a:xfrm>
          <a:prstGeom prst="rect">
            <a:avLst/>
          </a:prstGeom>
          <a:noFill/>
        </p:spPr>
        <p:txBody>
          <a:bodyPr wrap="none" rtlCol="0">
            <a:spAutoFit/>
          </a:bodyPr>
          <a:lstStyle/>
          <a:p>
            <a:r>
              <a:rPr lang="en-US" sz="3600">
                <a:solidFill>
                  <a:srgbClr val="FF0000"/>
                </a:solidFill>
                <a:latin typeface="Bradley Hand ITC TT-Bold"/>
                <a:cs typeface="Bradley Hand ITC TT-Bold"/>
              </a:rPr>
              <a:t>Asia</a:t>
            </a:r>
          </a:p>
        </p:txBody>
      </p:sp>
    </p:spTree>
    <p:extLst>
      <p:ext uri="{BB962C8B-B14F-4D97-AF65-F5344CB8AC3E}">
        <p14:creationId xmlns:p14="http://schemas.microsoft.com/office/powerpoint/2010/main" val="230516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
            </a:r>
            <a:r>
              <a:rPr lang="en-US" smtClean="0"/>
              <a:t>ood is…</a:t>
            </a:r>
            <a:endParaRPr lang="en-US" dirty="0"/>
          </a:p>
        </p:txBody>
      </p:sp>
      <p:sp>
        <p:nvSpPr>
          <p:cNvPr id="3" name="Content Placeholder 2"/>
          <p:cNvSpPr>
            <a:spLocks noGrp="1"/>
          </p:cNvSpPr>
          <p:nvPr>
            <p:ph idx="1"/>
          </p:nvPr>
        </p:nvSpPr>
        <p:spPr>
          <a:xfrm>
            <a:off x="457200" y="1600200"/>
            <a:ext cx="8229600" cy="4756149"/>
          </a:xfrm>
        </p:spPr>
        <p:txBody>
          <a:bodyPr anchor="ctr">
            <a:normAutofit/>
          </a:bodyPr>
          <a:lstStyle/>
          <a:p>
            <a:r>
              <a:rPr lang="en-US" smtClean="0"/>
              <a:t>… a persistent long-lasting state</a:t>
            </a:r>
          </a:p>
          <a:p>
            <a:pPr lvl="1"/>
            <a:r>
              <a:rPr lang="en-US" sz="2400"/>
              <a:t>L</a:t>
            </a:r>
            <a:r>
              <a:rPr lang="en-US" sz="2400" smtClean="0"/>
              <a:t>asts hours or days</a:t>
            </a:r>
          </a:p>
          <a:p>
            <a:pPr lvl="1"/>
            <a:r>
              <a:rPr lang="en-US" sz="2400"/>
              <a:t>E</a:t>
            </a:r>
            <a:r>
              <a:rPr lang="en-US" sz="2400" smtClean="0"/>
              <a:t>motion lasts seconds or minutes</a:t>
            </a:r>
          </a:p>
          <a:p>
            <a:pPr lvl="1"/>
            <a:endParaRPr lang="en-US" sz="2400" smtClean="0"/>
          </a:p>
          <a:p>
            <a:r>
              <a:rPr lang="en-US" smtClean="0"/>
              <a:t>… a strong social signal</a:t>
            </a:r>
          </a:p>
          <a:p>
            <a:pPr lvl="1"/>
            <a:r>
              <a:rPr lang="en-US" sz="2400"/>
              <a:t>D</a:t>
            </a:r>
            <a:r>
              <a:rPr lang="en-US" sz="2400" smtClean="0"/>
              <a:t>rives communications</a:t>
            </a:r>
          </a:p>
          <a:p>
            <a:pPr lvl="1"/>
            <a:r>
              <a:rPr lang="en-US" sz="2400" smtClean="0"/>
              <a:t>Drives interactions</a:t>
            </a:r>
          </a:p>
          <a:p>
            <a:pPr lvl="1"/>
            <a:r>
              <a:rPr lang="en-US" sz="2400"/>
              <a:t>Drives activity patterns</a:t>
            </a:r>
            <a:endParaRPr lang="en-US" sz="2400" smtClean="0"/>
          </a:p>
          <a:p>
            <a:endParaRPr lang="en-US" smtClean="0"/>
          </a:p>
          <a:p>
            <a:pPr lvl="1"/>
            <a:endParaRPr lang="en-US" sz="2400" dirty="0"/>
          </a:p>
        </p:txBody>
      </p:sp>
      <p:pic>
        <p:nvPicPr>
          <p:cNvPr id="5" name="Picture 4"/>
          <p:cNvPicPr>
            <a:picLocks noChangeAspect="1"/>
          </p:cNvPicPr>
          <p:nvPr/>
        </p:nvPicPr>
        <p:blipFill>
          <a:blip r:embed="rId3"/>
          <a:stretch>
            <a:fillRect/>
          </a:stretch>
        </p:blipFill>
        <p:spPr>
          <a:xfrm rot="5400000">
            <a:off x="5951631" y="2201770"/>
            <a:ext cx="3538639" cy="2335501"/>
          </a:xfrm>
          <a:prstGeom prst="rect">
            <a:avLst/>
          </a:prstGeom>
        </p:spPr>
      </p:pic>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10</a:t>
            </a:fld>
            <a:r>
              <a:rPr lang="en-US" smtClean="0"/>
              <a:t> of 32</a:t>
            </a:r>
            <a:endParaRPr lang="en-US"/>
          </a:p>
        </p:txBody>
      </p:sp>
      <p:grpSp>
        <p:nvGrpSpPr>
          <p:cNvPr id="11" name="Group 10"/>
          <p:cNvGrpSpPr/>
          <p:nvPr/>
        </p:nvGrpSpPr>
        <p:grpSpPr>
          <a:xfrm>
            <a:off x="0" y="0"/>
            <a:ext cx="9144000" cy="6858000"/>
            <a:chOff x="0" y="0"/>
            <a:chExt cx="9144000" cy="6858000"/>
          </a:xfrm>
        </p:grpSpPr>
        <p:sp>
          <p:nvSpPr>
            <p:cNvPr id="10" name="Rectangle 9"/>
            <p:cNvSpPr/>
            <p:nvPr/>
          </p:nvSpPr>
          <p:spPr>
            <a:xfrm>
              <a:off x="0" y="0"/>
              <a:ext cx="9144000" cy="6858000"/>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 y="3547478"/>
              <a:ext cx="4572000" cy="1791260"/>
            </a:xfrm>
            <a:prstGeom prst="rect">
              <a:avLst/>
            </a:prstGeom>
            <a:solidFill>
              <a:srgbClr val="FFFFFF"/>
            </a:solidFill>
          </p:spPr>
          <p:txBody>
            <a:bodyPr>
              <a:spAutoFit/>
            </a:bodyPr>
            <a:lstStyle/>
            <a:p>
              <a:pPr marL="342900" lvl="0" indent="-342900" defTabSz="914400">
                <a:spcBef>
                  <a:spcPct val="20000"/>
                </a:spcBef>
                <a:buFont typeface="Arial" pitchFamily="34" charset="0"/>
                <a:buChar char="•"/>
              </a:pPr>
              <a:r>
                <a:rPr lang="en-US" sz="2400">
                  <a:solidFill>
                    <a:prstClr val="black">
                      <a:lumMod val="65000"/>
                      <a:lumOff val="35000"/>
                    </a:prstClr>
                  </a:solidFill>
                  <a:latin typeface="TradeGothic"/>
                  <a:cs typeface="TradeGothic"/>
                </a:rPr>
                <a:t>… a strong social signal</a:t>
              </a:r>
            </a:p>
            <a:p>
              <a:pPr marL="742950" lvl="1" indent="-285750" defTabSz="914400">
                <a:spcBef>
                  <a:spcPct val="20000"/>
                </a:spcBef>
                <a:buFont typeface="Courier New" pitchFamily="49" charset="0"/>
                <a:buChar char="o"/>
              </a:pPr>
              <a:r>
                <a:rPr lang="en-US" sz="2400">
                  <a:solidFill>
                    <a:prstClr val="black">
                      <a:lumMod val="65000"/>
                      <a:lumOff val="35000"/>
                    </a:prstClr>
                  </a:solidFill>
                  <a:latin typeface="TradeGothic"/>
                  <a:cs typeface="TradeGothic"/>
                </a:rPr>
                <a:t>Drives communications</a:t>
              </a:r>
            </a:p>
            <a:p>
              <a:pPr marL="742950" lvl="1" indent="-285750" defTabSz="914400">
                <a:spcBef>
                  <a:spcPct val="20000"/>
                </a:spcBef>
                <a:buFont typeface="Courier New" pitchFamily="49" charset="0"/>
                <a:buChar char="o"/>
              </a:pPr>
              <a:r>
                <a:rPr lang="en-US" sz="2400">
                  <a:solidFill>
                    <a:prstClr val="black">
                      <a:lumMod val="65000"/>
                      <a:lumOff val="35000"/>
                    </a:prstClr>
                  </a:solidFill>
                  <a:latin typeface="TradeGothic"/>
                  <a:cs typeface="TradeGothic"/>
                </a:rPr>
                <a:t>Drives interactions</a:t>
              </a:r>
            </a:p>
            <a:p>
              <a:pPr marL="742950" lvl="1" indent="-285750" defTabSz="914400">
                <a:spcBef>
                  <a:spcPct val="20000"/>
                </a:spcBef>
                <a:buFont typeface="Courier New" pitchFamily="49" charset="0"/>
                <a:buChar char="o"/>
              </a:pPr>
              <a:r>
                <a:rPr lang="en-US" sz="2400">
                  <a:solidFill>
                    <a:prstClr val="black">
                      <a:lumMod val="65000"/>
                      <a:lumOff val="35000"/>
                    </a:prstClr>
                  </a:solidFill>
                  <a:latin typeface="TradeGothic"/>
                  <a:cs typeface="TradeGothic"/>
                </a:rPr>
                <a:t>Drives activity patterns</a:t>
              </a:r>
            </a:p>
          </p:txBody>
        </p:sp>
      </p:grpSp>
    </p:spTree>
    <p:extLst>
      <p:ext uri="{BB962C8B-B14F-4D97-AF65-F5344CB8AC3E}">
        <p14:creationId xmlns:p14="http://schemas.microsoft.com/office/powerpoint/2010/main" val="2349784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appyTexting.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032"/>
            <a:ext cx="6641548" cy="6853968"/>
          </a:xfrm>
          <a:prstGeom prst="rect">
            <a:avLst/>
          </a:prstGeom>
        </p:spPr>
      </p:pic>
      <p:pic>
        <p:nvPicPr>
          <p:cNvPr id="8" name="Picture 7" descr="screamphone.jpg"/>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071707" y="0"/>
            <a:ext cx="8078893" cy="6853968"/>
          </a:xfrm>
          <a:prstGeom prst="parallelogram">
            <a:avLst>
              <a:gd name="adj" fmla="val 28131"/>
            </a:avLst>
          </a:prstGeom>
          <a:solidFill>
            <a:schemeClr val="tx1"/>
          </a:solidFill>
          <a:ln w="76200" cmpd="sng">
            <a:solidFill>
              <a:schemeClr val="bg1"/>
            </a:solidFill>
          </a:ln>
        </p:spPr>
      </p:pic>
      <p:sp>
        <p:nvSpPr>
          <p:cNvPr id="2" name="Title 1"/>
          <p:cNvSpPr>
            <a:spLocks noGrp="1"/>
          </p:cNvSpPr>
          <p:nvPr>
            <p:ph type="title"/>
          </p:nvPr>
        </p:nvSpPr>
        <p:spPr>
          <a:xfrm>
            <a:off x="24086" y="-14919"/>
            <a:ext cx="9151007" cy="1299029"/>
          </a:xfrm>
          <a:solidFill>
            <a:schemeClr val="bg1">
              <a:alpha val="87000"/>
            </a:schemeClr>
          </a:solidFill>
        </p:spPr>
        <p:txBody>
          <a:bodyPr anchor="ctr">
            <a:noAutofit/>
          </a:bodyPr>
          <a:lstStyle/>
          <a:p>
            <a:r>
              <a:rPr lang="en-US" sz="3600">
                <a:solidFill>
                  <a:srgbClr val="000000"/>
                </a:solidFill>
                <a:latin typeface="TradeGothic"/>
                <a:cs typeface="TradeGothic"/>
              </a:rPr>
              <a:t>H</a:t>
            </a:r>
            <a:r>
              <a:rPr lang="en-US" sz="3600" smtClean="0">
                <a:solidFill>
                  <a:srgbClr val="000000"/>
                </a:solidFill>
                <a:latin typeface="TradeGothic"/>
                <a:cs typeface="TradeGothic"/>
              </a:rPr>
              <a:t>ow is the user communicating? </a:t>
            </a:r>
            <a:endParaRPr lang="en-US" sz="4000" dirty="0">
              <a:solidFill>
                <a:srgbClr val="000000"/>
              </a:solidFill>
              <a:latin typeface="TradeGothic"/>
              <a:cs typeface="TradeGothic"/>
            </a:endParaRPr>
          </a:p>
        </p:txBody>
      </p:sp>
    </p:spTree>
    <p:extLst>
      <p:ext uri="{BB962C8B-B14F-4D97-AF65-F5344CB8AC3E}">
        <p14:creationId xmlns:p14="http://schemas.microsoft.com/office/powerpoint/2010/main" val="14046132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732" y="-14920"/>
            <a:ext cx="9169732" cy="6872919"/>
          </a:xfrm>
          <a:prstGeom prst="rect">
            <a:avLst/>
          </a:prstGeom>
        </p:spPr>
      </p:pic>
      <p:sp>
        <p:nvSpPr>
          <p:cNvPr id="6" name="Title 1"/>
          <p:cNvSpPr txBox="1">
            <a:spLocks/>
          </p:cNvSpPr>
          <p:nvPr/>
        </p:nvSpPr>
        <p:spPr>
          <a:xfrm>
            <a:off x="-19707" y="-14919"/>
            <a:ext cx="9151007" cy="1299029"/>
          </a:xfrm>
          <a:prstGeom prst="rect">
            <a:avLst/>
          </a:prstGeom>
          <a:solidFill>
            <a:schemeClr val="bg1">
              <a:alpha val="89000"/>
            </a:schemeClr>
          </a:solidFill>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a:solidFill>
                  <a:srgbClr val="000000"/>
                </a:solidFill>
                <a:latin typeface="TradeGothic"/>
                <a:cs typeface="TradeGothic"/>
              </a:rPr>
              <a:t>W</a:t>
            </a:r>
            <a:r>
              <a:rPr lang="en-US" sz="3600" smtClean="0">
                <a:solidFill>
                  <a:srgbClr val="000000"/>
                </a:solidFill>
                <a:latin typeface="TradeGothic"/>
                <a:cs typeface="TradeGothic"/>
              </a:rPr>
              <a:t>hat apps is the user using?</a:t>
            </a:r>
            <a:endParaRPr lang="en-US" sz="4000" dirty="0">
              <a:solidFill>
                <a:srgbClr val="000000"/>
              </a:solidFill>
              <a:latin typeface="TradeGothic"/>
              <a:cs typeface="TradeGothic"/>
            </a:endParaRPr>
          </a:p>
        </p:txBody>
      </p:sp>
    </p:spTree>
    <p:extLst>
      <p:ext uri="{BB962C8B-B14F-4D97-AF65-F5344CB8AC3E}">
        <p14:creationId xmlns:p14="http://schemas.microsoft.com/office/powerpoint/2010/main" val="32844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4447" y="2895600"/>
            <a:ext cx="8691386" cy="1524000"/>
          </a:xfrm>
        </p:spPr>
        <p:txBody>
          <a:bodyPr>
            <a:noAutofit/>
          </a:bodyPr>
          <a:lstStyle/>
          <a:p>
            <a:pPr marL="0" indent="0" algn="ctr">
              <a:buNone/>
            </a:pPr>
            <a:r>
              <a:rPr lang="en-US" sz="6000" dirty="0" smtClean="0">
                <a:solidFill>
                  <a:srgbClr val="0000FF"/>
                </a:solidFill>
                <a:latin typeface="+mn-lt"/>
              </a:rPr>
              <a:t>f (           ) =  </a:t>
            </a:r>
            <a:r>
              <a:rPr lang="en-US" sz="6000" i="1" dirty="0" smtClean="0">
                <a:solidFill>
                  <a:srgbClr val="0000FF"/>
                </a:solidFill>
                <a:latin typeface="+mn-lt"/>
              </a:rPr>
              <a:t>mood</a:t>
            </a:r>
            <a:endParaRPr lang="en-US" sz="6000" dirty="0">
              <a:solidFill>
                <a:srgbClr val="0000FF"/>
              </a:solidFill>
              <a:latin typeface="+mn-l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852" b="98148" l="9626" r="89840"/>
                    </a14:imgEffect>
                  </a14:imgLayer>
                </a14:imgProps>
              </a:ext>
            </a:extLst>
          </a:blip>
          <a:stretch>
            <a:fillRect/>
          </a:stretch>
        </p:blipFill>
        <p:spPr>
          <a:xfrm>
            <a:off x="2224866" y="1848185"/>
            <a:ext cx="2374900" cy="3429000"/>
          </a:xfrm>
          <a:prstGeom prst="rect">
            <a:avLst/>
          </a:prstGeom>
        </p:spPr>
      </p:pic>
      <p:sp>
        <p:nvSpPr>
          <p:cNvPr id="3" name="Rectangle 2"/>
          <p:cNvSpPr/>
          <p:nvPr/>
        </p:nvSpPr>
        <p:spPr>
          <a:xfrm>
            <a:off x="2803126" y="3133195"/>
            <a:ext cx="1236071" cy="584776"/>
          </a:xfrm>
          <a:prstGeom prst="rect">
            <a:avLst/>
          </a:prstGeom>
        </p:spPr>
        <p:txBody>
          <a:bodyPr wrap="square">
            <a:spAutoFit/>
          </a:bodyPr>
          <a:lstStyle/>
          <a:p>
            <a:r>
              <a:rPr lang="en-US" sz="3200" i="1" dirty="0" smtClean="0">
                <a:solidFill>
                  <a:schemeClr val="accent6">
                    <a:lumMod val="60000"/>
                    <a:lumOff val="40000"/>
                  </a:schemeClr>
                </a:solidFill>
              </a:rPr>
              <a:t>usage</a:t>
            </a:r>
            <a:endParaRPr lang="en-US" sz="3200" i="1" dirty="0"/>
          </a:p>
        </p:txBody>
      </p:sp>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13</a:t>
            </a:fld>
            <a:r>
              <a:rPr lang="en-US" smtClean="0"/>
              <a:t> of 30</a:t>
            </a:r>
            <a:endParaRPr lang="en-US"/>
          </a:p>
        </p:txBody>
      </p:sp>
    </p:spTree>
    <p:extLst>
      <p:ext uri="{BB962C8B-B14F-4D97-AF65-F5344CB8AC3E}">
        <p14:creationId xmlns:p14="http://schemas.microsoft.com/office/powerpoint/2010/main" val="2526894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iPhone Livelab Logger</a:t>
            </a:r>
            <a:endParaRPr lang="en-US" dirty="0"/>
          </a:p>
        </p:txBody>
      </p:sp>
      <p:sp>
        <p:nvSpPr>
          <p:cNvPr id="4" name="Content Placeholder 3"/>
          <p:cNvSpPr txBox="1">
            <a:spLocks/>
          </p:cNvSpPr>
          <p:nvPr/>
        </p:nvSpPr>
        <p:spPr>
          <a:xfrm>
            <a:off x="440733" y="1711468"/>
            <a:ext cx="4038600" cy="29807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latin typeface="TradeGothic"/>
                <a:cs typeface="TradeGothic"/>
              </a:rPr>
              <a:t>Web history</a:t>
            </a:r>
            <a:endParaRPr lang="en-US" sz="2000" smtClean="0">
              <a:latin typeface="TradeGothic"/>
              <a:cs typeface="TradeGothic"/>
            </a:endParaRPr>
          </a:p>
          <a:p>
            <a:r>
              <a:rPr lang="en-US" sz="2400" smtClean="0">
                <a:latin typeface="TradeGothic"/>
                <a:cs typeface="TradeGothic"/>
              </a:rPr>
              <a:t>Phone call history</a:t>
            </a:r>
          </a:p>
          <a:p>
            <a:r>
              <a:rPr lang="en-US" sz="2400" smtClean="0">
                <a:latin typeface="TradeGothic"/>
                <a:cs typeface="TradeGothic"/>
              </a:rPr>
              <a:t>Sms history</a:t>
            </a:r>
          </a:p>
          <a:p>
            <a:r>
              <a:rPr lang="en-US" sz="2400" smtClean="0">
                <a:latin typeface="TradeGothic"/>
                <a:cs typeface="TradeGothic"/>
              </a:rPr>
              <a:t>Email history</a:t>
            </a:r>
          </a:p>
          <a:p>
            <a:r>
              <a:rPr lang="en-US" sz="2400" smtClean="0">
                <a:latin typeface="TradeGothic"/>
                <a:cs typeface="TradeGothic"/>
              </a:rPr>
              <a:t>Location history</a:t>
            </a:r>
          </a:p>
          <a:p>
            <a:r>
              <a:rPr lang="en-US" sz="2400" smtClean="0">
                <a:latin typeface="TradeGothic"/>
                <a:cs typeface="TradeGothic"/>
              </a:rPr>
              <a:t>App usage</a:t>
            </a:r>
            <a:endParaRPr lang="en-US" sz="2400" dirty="0" smtClean="0">
              <a:latin typeface="TradeGothic"/>
              <a:cs typeface="TradeGothic"/>
            </a:endParaRPr>
          </a:p>
        </p:txBody>
      </p:sp>
      <p:grpSp>
        <p:nvGrpSpPr>
          <p:cNvPr id="13" name="Group 12"/>
          <p:cNvGrpSpPr/>
          <p:nvPr/>
        </p:nvGrpSpPr>
        <p:grpSpPr>
          <a:xfrm rot="16200000">
            <a:off x="5368694" y="863091"/>
            <a:ext cx="2149739" cy="3928458"/>
            <a:chOff x="5881674" y="1417638"/>
            <a:chExt cx="2576610" cy="4708526"/>
          </a:xfrm>
        </p:grpSpPr>
        <p:pic>
          <p:nvPicPr>
            <p:cNvPr id="14" name="Picture 13" descr="brain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674" y="1417638"/>
              <a:ext cx="2576610" cy="4708526"/>
            </a:xfrm>
            <a:prstGeom prst="rect">
              <a:avLst/>
            </a:prstGeom>
          </p:spPr>
        </p:pic>
        <p:sp>
          <p:nvSpPr>
            <p:cNvPr id="15" name="Rectangle 14"/>
            <p:cNvSpPr/>
            <p:nvPr/>
          </p:nvSpPr>
          <p:spPr>
            <a:xfrm>
              <a:off x="6134282" y="1810336"/>
              <a:ext cx="2094304" cy="3445043"/>
            </a:xfrm>
            <a:prstGeom prst="rect">
              <a:avLst/>
            </a:prstGeom>
            <a:gradFill flip="none" rotWithShape="1">
              <a:gsLst>
                <a:gs pos="100000">
                  <a:schemeClr val="bg1">
                    <a:lumMod val="50000"/>
                    <a:lumOff val="50000"/>
                  </a:schemeClr>
                </a:gs>
                <a:gs pos="0">
                  <a:srgbClr val="FFFFFF"/>
                </a:gs>
              </a:gsLst>
              <a:lin ang="1620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BU00525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818" y="2590936"/>
              <a:ext cx="1999089" cy="1786295"/>
            </a:xfrm>
            <a:prstGeom prst="rect">
              <a:avLst/>
            </a:prstGeom>
          </p:spPr>
        </p:pic>
      </p:grpSp>
      <p:sp>
        <p:nvSpPr>
          <p:cNvPr id="18" name="Rectangle 17"/>
          <p:cNvSpPr/>
          <p:nvPr/>
        </p:nvSpPr>
        <p:spPr>
          <a:xfrm>
            <a:off x="440733" y="4824416"/>
            <a:ext cx="5083400" cy="1200329"/>
          </a:xfrm>
          <a:prstGeom prst="rect">
            <a:avLst/>
          </a:prstGeom>
        </p:spPr>
        <p:txBody>
          <a:bodyPr wrap="square">
            <a:spAutoFit/>
          </a:bodyPr>
          <a:lstStyle/>
          <a:p>
            <a:r>
              <a:rPr lang="en-US" i="1" smtClean="0"/>
              <a:t>Adapted From</a:t>
            </a:r>
            <a:r>
              <a:rPr lang="en-US" smtClean="0"/>
              <a:t> C. Shepard, A. Rahmati, C. Tossel, L. Zhong, And P. Kortum, "Livelab: Measuring Wireless Networks And Smartphone Users In The Field," In </a:t>
            </a:r>
            <a:r>
              <a:rPr lang="en-US" i="1" smtClean="0"/>
              <a:t>Hotmetrics</a:t>
            </a:r>
            <a:r>
              <a:rPr lang="en-US" smtClean="0"/>
              <a:t>, 2010.</a:t>
            </a:r>
            <a:endParaRPr lang="en-US" dirty="0"/>
          </a:p>
        </p:txBody>
      </p:sp>
      <p:sp>
        <p:nvSpPr>
          <p:cNvPr id="10"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14</a:t>
            </a:fld>
            <a:r>
              <a:rPr lang="en-US" smtClean="0"/>
              <a:t> of 30</a:t>
            </a:r>
            <a:endParaRPr lang="en-US"/>
          </a:p>
        </p:txBody>
      </p:sp>
    </p:spTree>
    <p:extLst>
      <p:ext uri="{BB962C8B-B14F-4D97-AF65-F5344CB8AC3E}">
        <p14:creationId xmlns:p14="http://schemas.microsoft.com/office/powerpoint/2010/main" val="27688588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iPhone Livelab </a:t>
            </a:r>
            <a:r>
              <a:rPr lang="en-US" smtClean="0"/>
              <a:t>Logger</a:t>
            </a:r>
            <a:endParaRPr lang="en-US" dirty="0"/>
          </a:p>
        </p:txBody>
      </p:sp>
      <p:sp>
        <p:nvSpPr>
          <p:cNvPr id="4" name="Content Placeholder 3"/>
          <p:cNvSpPr txBox="1">
            <a:spLocks/>
          </p:cNvSpPr>
          <p:nvPr/>
        </p:nvSpPr>
        <p:spPr>
          <a:xfrm>
            <a:off x="440733" y="1711468"/>
            <a:ext cx="4038600" cy="29807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latin typeface="TradeGothic"/>
                <a:cs typeface="TradeGothic"/>
              </a:rPr>
              <a:t>Web history</a:t>
            </a:r>
            <a:endParaRPr lang="en-US" sz="2000">
              <a:latin typeface="TradeGothic"/>
              <a:cs typeface="TradeGothic"/>
            </a:endParaRPr>
          </a:p>
          <a:p>
            <a:r>
              <a:rPr lang="en-US" sz="2400">
                <a:latin typeface="TradeGothic"/>
                <a:cs typeface="TradeGothic"/>
              </a:rPr>
              <a:t>Phone call history</a:t>
            </a:r>
          </a:p>
          <a:p>
            <a:r>
              <a:rPr lang="en-US" sz="2400">
                <a:latin typeface="TradeGothic"/>
                <a:cs typeface="TradeGothic"/>
              </a:rPr>
              <a:t>Sms history</a:t>
            </a:r>
          </a:p>
          <a:p>
            <a:r>
              <a:rPr lang="en-US" sz="2400">
                <a:latin typeface="TradeGothic"/>
                <a:cs typeface="TradeGothic"/>
              </a:rPr>
              <a:t>Email history</a:t>
            </a:r>
          </a:p>
          <a:p>
            <a:r>
              <a:rPr lang="en-US" sz="2400">
                <a:latin typeface="TradeGothic"/>
                <a:cs typeface="TradeGothic"/>
              </a:rPr>
              <a:t>Location history</a:t>
            </a:r>
          </a:p>
          <a:p>
            <a:r>
              <a:rPr lang="en-US" sz="2400">
                <a:latin typeface="TradeGothic"/>
                <a:cs typeface="TradeGothic"/>
              </a:rPr>
              <a:t>App usage</a:t>
            </a:r>
            <a:endParaRPr lang="en-US" sz="2400" dirty="0">
              <a:latin typeface="TradeGothic"/>
              <a:cs typeface="TradeGothic"/>
            </a:endParaRPr>
          </a:p>
        </p:txBody>
      </p:sp>
      <p:sp>
        <p:nvSpPr>
          <p:cNvPr id="11" name="TextBox 10"/>
          <p:cNvSpPr txBox="1"/>
          <p:nvPr/>
        </p:nvSpPr>
        <p:spPr>
          <a:xfrm>
            <a:off x="461428" y="4572000"/>
            <a:ext cx="5404043" cy="1384995"/>
          </a:xfrm>
          <a:prstGeom prst="rect">
            <a:avLst/>
          </a:prstGeom>
          <a:noFill/>
        </p:spPr>
        <p:txBody>
          <a:bodyPr wrap="none" rtlCol="0">
            <a:spAutoFit/>
          </a:bodyPr>
          <a:lstStyle/>
          <a:p>
            <a:r>
              <a:rPr lang="en-US" sz="2800" dirty="0" smtClean="0">
                <a:latin typeface="TradeGothic"/>
                <a:cs typeface="TradeGothic"/>
              </a:rPr>
              <a:t>Runs as shell</a:t>
            </a:r>
          </a:p>
          <a:p>
            <a:r>
              <a:rPr lang="en-US" sz="2800" dirty="0" smtClean="0">
                <a:latin typeface="TradeGothic"/>
                <a:cs typeface="TradeGothic"/>
              </a:rPr>
              <a:t>Hash private data</a:t>
            </a:r>
          </a:p>
          <a:p>
            <a:r>
              <a:rPr lang="en-US" sz="2800" dirty="0" smtClean="0">
                <a:latin typeface="TradeGothic"/>
                <a:cs typeface="TradeGothic"/>
              </a:rPr>
              <a:t>Uploads logs to our server nightly</a:t>
            </a:r>
          </a:p>
        </p:txBody>
      </p:sp>
      <p:sp>
        <p:nvSpPr>
          <p:cNvPr id="12" name="TextBox 11"/>
          <p:cNvSpPr txBox="1"/>
          <p:nvPr/>
        </p:nvSpPr>
        <p:spPr>
          <a:xfrm>
            <a:off x="457199" y="5998423"/>
            <a:ext cx="5642114" cy="954107"/>
          </a:xfrm>
          <a:prstGeom prst="rect">
            <a:avLst/>
          </a:prstGeom>
          <a:noFill/>
        </p:spPr>
        <p:txBody>
          <a:bodyPr wrap="none" rtlCol="0">
            <a:spAutoFit/>
          </a:bodyPr>
          <a:lstStyle/>
          <a:p>
            <a:r>
              <a:rPr lang="en-US" sz="2800" dirty="0">
                <a:solidFill>
                  <a:srgbClr val="008000"/>
                </a:solidFill>
                <a:latin typeface="TradeGothic"/>
                <a:cs typeface="TradeGothic"/>
              </a:rPr>
              <a:t>How </a:t>
            </a:r>
            <a:r>
              <a:rPr lang="en-US" sz="2800" dirty="0" smtClean="0">
                <a:solidFill>
                  <a:srgbClr val="008000"/>
                </a:solidFill>
                <a:latin typeface="TradeGothic"/>
                <a:cs typeface="TradeGothic"/>
              </a:rPr>
              <a:t>can we generate </a:t>
            </a:r>
            <a:r>
              <a:rPr lang="en-US" sz="2800" dirty="0">
                <a:solidFill>
                  <a:srgbClr val="008000"/>
                </a:solidFill>
                <a:latin typeface="TradeGothic"/>
                <a:cs typeface="TradeGothic"/>
              </a:rPr>
              <a:t>mood </a:t>
            </a:r>
            <a:r>
              <a:rPr lang="en-US" sz="2800" dirty="0" smtClean="0">
                <a:solidFill>
                  <a:srgbClr val="008000"/>
                </a:solidFill>
                <a:latin typeface="TradeGothic"/>
                <a:cs typeface="TradeGothic"/>
              </a:rPr>
              <a:t>labels?</a:t>
            </a:r>
            <a:endParaRPr lang="en-US" sz="2800" dirty="0">
              <a:solidFill>
                <a:srgbClr val="008000"/>
              </a:solidFill>
              <a:latin typeface="TradeGothic"/>
              <a:cs typeface="TradeGothic"/>
            </a:endParaRPr>
          </a:p>
          <a:p>
            <a:endParaRPr lang="en-US" sz="2800" dirty="0">
              <a:solidFill>
                <a:srgbClr val="008000"/>
              </a:solidFill>
              <a:latin typeface="TradeGothic"/>
              <a:cs typeface="TradeGothic"/>
            </a:endParaRPr>
          </a:p>
        </p:txBody>
      </p:sp>
      <p:grpSp>
        <p:nvGrpSpPr>
          <p:cNvPr id="13" name="Group 12"/>
          <p:cNvGrpSpPr/>
          <p:nvPr/>
        </p:nvGrpSpPr>
        <p:grpSpPr>
          <a:xfrm rot="16200000">
            <a:off x="5368694" y="863091"/>
            <a:ext cx="2149739" cy="3928458"/>
            <a:chOff x="5881674" y="1417638"/>
            <a:chExt cx="2576610" cy="4708526"/>
          </a:xfrm>
        </p:grpSpPr>
        <p:pic>
          <p:nvPicPr>
            <p:cNvPr id="14" name="Picture 13" descr="brainphon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1674" y="1417638"/>
              <a:ext cx="2576610" cy="4708526"/>
            </a:xfrm>
            <a:prstGeom prst="rect">
              <a:avLst/>
            </a:prstGeom>
          </p:spPr>
        </p:pic>
        <p:sp>
          <p:nvSpPr>
            <p:cNvPr id="15" name="Rectangle 14"/>
            <p:cNvSpPr/>
            <p:nvPr/>
          </p:nvSpPr>
          <p:spPr>
            <a:xfrm>
              <a:off x="6134282" y="1810336"/>
              <a:ext cx="2094304" cy="3445043"/>
            </a:xfrm>
            <a:prstGeom prst="rect">
              <a:avLst/>
            </a:prstGeom>
            <a:gradFill flip="none" rotWithShape="1">
              <a:gsLst>
                <a:gs pos="100000">
                  <a:schemeClr val="bg1">
                    <a:lumMod val="50000"/>
                    <a:lumOff val="50000"/>
                  </a:schemeClr>
                </a:gs>
                <a:gs pos="0">
                  <a:srgbClr val="FFFFFF"/>
                </a:gs>
              </a:gsLst>
              <a:lin ang="1620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818" y="2590936"/>
              <a:ext cx="1999089" cy="1786295"/>
            </a:xfrm>
            <a:prstGeom prst="rect">
              <a:avLst/>
            </a:prstGeom>
          </p:spPr>
        </p:pic>
      </p:grpSp>
      <p:sp>
        <p:nvSpPr>
          <p:cNvPr id="17"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15</a:t>
            </a:fld>
            <a:r>
              <a:rPr lang="en-US" smtClean="0"/>
              <a:t> of 30</a:t>
            </a:r>
            <a:endParaRPr lang="en-US"/>
          </a:p>
        </p:txBody>
      </p:sp>
    </p:spTree>
    <p:extLst>
      <p:ext uri="{BB962C8B-B14F-4D97-AF65-F5344CB8AC3E}">
        <p14:creationId xmlns:p14="http://schemas.microsoft.com/office/powerpoint/2010/main" val="1580972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9867"/>
          </a:xfrm>
        </p:spPr>
        <p:txBody>
          <a:bodyPr/>
          <a:lstStyle/>
          <a:p>
            <a:r>
              <a:rPr lang="en-US" dirty="0" smtClean="0"/>
              <a:t>Mood Journaling </a:t>
            </a:r>
            <a:r>
              <a:rPr lang="en-US" dirty="0"/>
              <a:t>A</a:t>
            </a:r>
            <a:r>
              <a:rPr lang="en-US" dirty="0" smtClean="0"/>
              <a:t>pp</a:t>
            </a:r>
            <a:endParaRPr lang="en-US" dirty="0"/>
          </a:p>
        </p:txBody>
      </p:sp>
      <p:pic>
        <p:nvPicPr>
          <p:cNvPr id="5" name="Picture 4"/>
          <p:cNvPicPr/>
          <p:nvPr/>
        </p:nvPicPr>
        <p:blipFill rotWithShape="1">
          <a:blip r:embed="rId3" cstate="screen">
            <a:extLst>
              <a:ext uri="{28A0092B-C50C-407E-A947-70E740481C1C}">
                <a14:useLocalDpi xmlns:a14="http://schemas.microsoft.com/office/drawing/2010/main"/>
              </a:ext>
            </a:extLst>
          </a:blip>
          <a:srcRect t="4558" b="1327"/>
          <a:stretch/>
        </p:blipFill>
        <p:spPr bwMode="auto">
          <a:xfrm>
            <a:off x="1483074" y="1264417"/>
            <a:ext cx="6177852" cy="404592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209890" y="5521147"/>
            <a:ext cx="4724220" cy="1200328"/>
          </a:xfrm>
          <a:prstGeom prst="rect">
            <a:avLst/>
          </a:prstGeom>
          <a:noFill/>
        </p:spPr>
        <p:txBody>
          <a:bodyPr wrap="none" rtlCol="0">
            <a:spAutoFit/>
          </a:bodyPr>
          <a:lstStyle/>
          <a:p>
            <a:pPr algn="ctr"/>
            <a:r>
              <a:rPr lang="en-US" sz="2400" u="sng" dirty="0" smtClean="0"/>
              <a:t>User-base</a:t>
            </a:r>
          </a:p>
          <a:p>
            <a:pPr algn="ctr"/>
            <a:r>
              <a:rPr lang="en-US" sz="2400" dirty="0" smtClean="0"/>
              <a:t>32 users aged </a:t>
            </a:r>
            <a:r>
              <a:rPr lang="en-US" sz="2400" dirty="0"/>
              <a:t>between </a:t>
            </a:r>
            <a:r>
              <a:rPr lang="en-US" sz="2400" dirty="0" smtClean="0"/>
              <a:t>18 and 29</a:t>
            </a:r>
          </a:p>
          <a:p>
            <a:pPr algn="ctr"/>
            <a:r>
              <a:rPr lang="en-US" sz="2400" dirty="0" smtClean="0"/>
              <a:t>11 females</a:t>
            </a:r>
          </a:p>
        </p:txBody>
      </p:sp>
      <p:sp>
        <p:nvSpPr>
          <p:cNvPr id="8"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16</a:t>
            </a:fld>
            <a:r>
              <a:rPr lang="en-US" smtClean="0"/>
              <a:t> of 30</a:t>
            </a:r>
            <a:endParaRPr lang="en-US"/>
          </a:p>
        </p:txBody>
      </p:sp>
    </p:spTree>
    <p:extLst>
      <p:ext uri="{BB962C8B-B14F-4D97-AF65-F5344CB8AC3E}">
        <p14:creationId xmlns:p14="http://schemas.microsoft.com/office/powerpoint/2010/main" val="1482314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5941"/>
            <a:ext cx="8229600" cy="1600200"/>
          </a:xfrm>
        </p:spPr>
        <p:txBody>
          <a:bodyPr/>
          <a:lstStyle/>
          <a:p>
            <a:r>
              <a:rPr lang="en-US" dirty="0" smtClean="0"/>
              <a:t>Inference</a:t>
            </a:r>
            <a:endParaRPr lang="en-US" dirty="0"/>
          </a:p>
        </p:txBody>
      </p:sp>
      <p:sp>
        <p:nvSpPr>
          <p:cNvPr id="3" name="Content Placeholder 2"/>
          <p:cNvSpPr>
            <a:spLocks noGrp="1"/>
          </p:cNvSpPr>
          <p:nvPr>
            <p:ph idx="1"/>
          </p:nvPr>
        </p:nvSpPr>
        <p:spPr/>
        <p:txBody>
          <a:bodyPr anchor="ctr"/>
          <a:lstStyle/>
          <a:p>
            <a:r>
              <a:rPr lang="en-US" dirty="0" smtClean="0"/>
              <a:t>Detect a mood pattern</a:t>
            </a:r>
          </a:p>
          <a:p>
            <a:endParaRPr lang="en-US" dirty="0" smtClean="0"/>
          </a:p>
          <a:p>
            <a:r>
              <a:rPr lang="en-US" dirty="0" smtClean="0"/>
              <a:t>Validate with only 60 days of data</a:t>
            </a:r>
          </a:p>
          <a:p>
            <a:endParaRPr lang="en-US" dirty="0"/>
          </a:p>
          <a:p>
            <a:r>
              <a:rPr lang="en-US" dirty="0" smtClean="0"/>
              <a:t>Wide range of candidate usage data</a:t>
            </a:r>
          </a:p>
          <a:p>
            <a:endParaRPr lang="en-US" dirty="0"/>
          </a:p>
          <a:p>
            <a:r>
              <a:rPr lang="en-US" dirty="0"/>
              <a:t>Low computational resources</a:t>
            </a:r>
            <a:endParaRPr lang="en-US" dirty="0" smtClean="0"/>
          </a:p>
        </p:txBody>
      </p:sp>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17</a:t>
            </a:fld>
            <a:r>
              <a:rPr lang="en-US" smtClean="0"/>
              <a:t> of 30</a:t>
            </a:r>
            <a:endParaRPr lang="en-US"/>
          </a:p>
        </p:txBody>
      </p:sp>
    </p:spTree>
    <p:extLst>
      <p:ext uri="{BB962C8B-B14F-4D97-AF65-F5344CB8AC3E}">
        <p14:creationId xmlns:p14="http://schemas.microsoft.com/office/powerpoint/2010/main" val="28690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5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Mood Averages</a:t>
            </a:r>
            <a:endParaRPr lang="en-US" dirty="0"/>
          </a:p>
        </p:txBody>
      </p:sp>
      <p:sp>
        <p:nvSpPr>
          <p:cNvPr id="4" name="Content Placeholder 3"/>
          <p:cNvSpPr>
            <a:spLocks noGrp="1"/>
          </p:cNvSpPr>
          <p:nvPr>
            <p:ph sz="quarter" idx="13"/>
          </p:nvPr>
        </p:nvSpPr>
        <p:spPr>
          <a:xfrm>
            <a:off x="365760" y="1600200"/>
            <a:ext cx="4282440" cy="4526280"/>
          </a:xfrm>
        </p:spPr>
        <p:txBody>
          <a:bodyPr anchor="ctr"/>
          <a:lstStyle/>
          <a:p>
            <a:r>
              <a:rPr lang="en-US" dirty="0" smtClean="0"/>
              <a:t>Separate pleasure, activeness dimension</a:t>
            </a:r>
          </a:p>
          <a:p>
            <a:endParaRPr lang="en-US" dirty="0" smtClean="0"/>
          </a:p>
          <a:p>
            <a:r>
              <a:rPr lang="en-US" dirty="0" smtClean="0"/>
              <a:t>Take the average over a day</a:t>
            </a:r>
            <a:endParaRPr lang="en-US" dirty="0"/>
          </a:p>
          <a:p>
            <a:pPr lvl="1"/>
            <a:endParaRPr lang="en-US" sz="2000" dirty="0" smtClean="0"/>
          </a:p>
        </p:txBody>
      </p:sp>
      <p:sp>
        <p:nvSpPr>
          <p:cNvPr id="12" name="TextBox 11"/>
          <p:cNvSpPr txBox="1"/>
          <p:nvPr/>
        </p:nvSpPr>
        <p:spPr>
          <a:xfrm>
            <a:off x="4978075" y="4206179"/>
            <a:ext cx="3362477" cy="954107"/>
          </a:xfrm>
          <a:prstGeom prst="rect">
            <a:avLst/>
          </a:prstGeom>
          <a:noFill/>
        </p:spPr>
        <p:txBody>
          <a:bodyPr wrap="square" rtlCol="0">
            <a:spAutoFit/>
          </a:bodyPr>
          <a:lstStyle/>
          <a:p>
            <a:pPr algn="ctr"/>
            <a:r>
              <a:rPr lang="en-US" sz="2800" dirty="0" smtClean="0"/>
              <a:t>_______________</a:t>
            </a:r>
          </a:p>
          <a:p>
            <a:pPr algn="ctr"/>
            <a:r>
              <a:rPr lang="en-US" sz="2800" dirty="0" smtClean="0"/>
              <a:t>4</a:t>
            </a:r>
            <a:endParaRPr lang="en-US" sz="2800" dirty="0"/>
          </a:p>
        </p:txBody>
      </p:sp>
      <p:sp>
        <p:nvSpPr>
          <p:cNvPr id="13" name="TextBox 12"/>
          <p:cNvSpPr txBox="1"/>
          <p:nvPr/>
        </p:nvSpPr>
        <p:spPr>
          <a:xfrm>
            <a:off x="5187536" y="2991597"/>
            <a:ext cx="3104636" cy="1323439"/>
          </a:xfrm>
          <a:prstGeom prst="rect">
            <a:avLst/>
          </a:prstGeom>
          <a:noFill/>
        </p:spPr>
        <p:txBody>
          <a:bodyPr wrap="none" rtlCol="0">
            <a:spAutoFit/>
          </a:bodyPr>
          <a:lstStyle/>
          <a:p>
            <a:r>
              <a:rPr lang="en-US" sz="8000" dirty="0" err="1" smtClean="0"/>
              <a:t>Σ</a:t>
            </a:r>
            <a:r>
              <a:rPr lang="en-US" sz="8000" dirty="0" smtClean="0"/>
              <a:t>(       )</a:t>
            </a:r>
            <a:endParaRPr lang="en-US" sz="8000" dirty="0"/>
          </a:p>
        </p:txBody>
      </p:sp>
      <p:pic>
        <p:nvPicPr>
          <p:cNvPr id="14" name="Picture 13" descr="s5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1193" y="3913910"/>
            <a:ext cx="505575" cy="505575"/>
          </a:xfrm>
          <a:prstGeom prst="rect">
            <a:avLst/>
          </a:prstGeom>
        </p:spPr>
      </p:pic>
      <p:pic>
        <p:nvPicPr>
          <p:cNvPr id="15" name="Picture 14" descr="s1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3389" y="3067243"/>
            <a:ext cx="505575" cy="505575"/>
          </a:xfrm>
          <a:prstGeom prst="rect">
            <a:avLst/>
          </a:prstGeom>
        </p:spPr>
      </p:pic>
      <p:pic>
        <p:nvPicPr>
          <p:cNvPr id="16" name="Picture 15" descr="s5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3389" y="3913910"/>
            <a:ext cx="505575" cy="505575"/>
          </a:xfrm>
          <a:prstGeom prst="rect">
            <a:avLst/>
          </a:prstGeom>
        </p:spPr>
      </p:pic>
      <p:pic>
        <p:nvPicPr>
          <p:cNvPr id="17" name="Picture 16" descr="s5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1193" y="3067243"/>
            <a:ext cx="505575" cy="505575"/>
          </a:xfrm>
          <a:prstGeom prst="rect">
            <a:avLst/>
          </a:prstGeom>
        </p:spPr>
      </p:pic>
      <p:sp>
        <p:nvSpPr>
          <p:cNvPr id="18" name="Rounded Rectangle 17"/>
          <p:cNvSpPr/>
          <p:nvPr/>
        </p:nvSpPr>
        <p:spPr>
          <a:xfrm>
            <a:off x="4812551" y="2759843"/>
            <a:ext cx="3826404" cy="249645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18</a:t>
            </a:fld>
            <a:r>
              <a:rPr lang="en-US" smtClean="0"/>
              <a:t> of 30</a:t>
            </a:r>
            <a:endParaRPr lang="en-US"/>
          </a:p>
        </p:txBody>
      </p:sp>
    </p:spTree>
    <p:extLst>
      <p:ext uri="{BB962C8B-B14F-4D97-AF65-F5344CB8AC3E}">
        <p14:creationId xmlns:p14="http://schemas.microsoft.com/office/powerpoint/2010/main" val="333671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Exploring Features</a:t>
            </a:r>
            <a:endParaRPr lang="en-US" dirty="0"/>
          </a:p>
        </p:txBody>
      </p:sp>
      <p:sp>
        <p:nvSpPr>
          <p:cNvPr id="3" name="Content Placeholder 2"/>
          <p:cNvSpPr>
            <a:spLocks noGrp="1"/>
          </p:cNvSpPr>
          <p:nvPr>
            <p:ph idx="1"/>
          </p:nvPr>
        </p:nvSpPr>
        <p:spPr>
          <a:xfrm>
            <a:off x="457200" y="1699170"/>
            <a:ext cx="3905139" cy="4525963"/>
          </a:xfrm>
        </p:spPr>
        <p:txBody>
          <a:bodyPr>
            <a:normAutofit/>
          </a:bodyPr>
          <a:lstStyle/>
          <a:p>
            <a:r>
              <a:rPr lang="en-US" sz="2800" dirty="0" smtClean="0"/>
              <a:t>Communication</a:t>
            </a:r>
          </a:p>
          <a:p>
            <a:pPr lvl="1"/>
            <a:r>
              <a:rPr lang="en-US" sz="2800" dirty="0" smtClean="0"/>
              <a:t>SMS</a:t>
            </a:r>
          </a:p>
          <a:p>
            <a:pPr lvl="1"/>
            <a:r>
              <a:rPr lang="en-US" sz="2800" dirty="0" smtClean="0"/>
              <a:t>Email</a:t>
            </a:r>
          </a:p>
          <a:p>
            <a:pPr lvl="1"/>
            <a:r>
              <a:rPr lang="en-US" sz="2800" dirty="0" smtClean="0"/>
              <a:t>Phone Calls</a:t>
            </a:r>
          </a:p>
          <a:p>
            <a:endParaRPr lang="en-US" sz="2800" dirty="0" smtClean="0"/>
          </a:p>
          <a:p>
            <a:r>
              <a:rPr lang="en-US" sz="2800" dirty="0" smtClean="0"/>
              <a:t>To whom?</a:t>
            </a:r>
            <a:endParaRPr lang="en-US" sz="2800" dirty="0"/>
          </a:p>
          <a:p>
            <a:pPr lvl="1"/>
            <a:r>
              <a:rPr lang="en-US" sz="2800" dirty="0" smtClean="0"/>
              <a:t># messages</a:t>
            </a:r>
          </a:p>
          <a:p>
            <a:pPr lvl="1"/>
            <a:r>
              <a:rPr lang="en-US" sz="2800" dirty="0" smtClean="0"/>
              <a:t>Length/Duration</a:t>
            </a:r>
            <a:endParaRPr lang="en-US" sz="2800" dirty="0"/>
          </a:p>
        </p:txBody>
      </p:sp>
      <p:grpSp>
        <p:nvGrpSpPr>
          <p:cNvPr id="6" name="Group 5"/>
          <p:cNvGrpSpPr/>
          <p:nvPr/>
        </p:nvGrpSpPr>
        <p:grpSpPr>
          <a:xfrm rot="16200000">
            <a:off x="7229623" y="-191926"/>
            <a:ext cx="1382410" cy="2315540"/>
            <a:chOff x="5881674" y="1417638"/>
            <a:chExt cx="2576610" cy="4708526"/>
          </a:xfrm>
        </p:grpSpPr>
        <p:pic>
          <p:nvPicPr>
            <p:cNvPr id="7" name="Picture 6" descr="brain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674" y="1417638"/>
              <a:ext cx="2576610" cy="4708526"/>
            </a:xfrm>
            <a:prstGeom prst="rect">
              <a:avLst/>
            </a:prstGeom>
          </p:spPr>
        </p:pic>
        <p:sp>
          <p:nvSpPr>
            <p:cNvPr id="8" name="Rectangle 7"/>
            <p:cNvSpPr/>
            <p:nvPr/>
          </p:nvSpPr>
          <p:spPr>
            <a:xfrm>
              <a:off x="6134282" y="1810336"/>
              <a:ext cx="2094304" cy="3445043"/>
            </a:xfrm>
            <a:prstGeom prst="rect">
              <a:avLst/>
            </a:prstGeom>
            <a:gradFill flip="none" rotWithShape="1">
              <a:gsLst>
                <a:gs pos="100000">
                  <a:schemeClr val="bg1">
                    <a:lumMod val="50000"/>
                    <a:lumOff val="50000"/>
                  </a:schemeClr>
                </a:gs>
                <a:gs pos="0">
                  <a:srgbClr val="FFFFFF"/>
                </a:gs>
              </a:gsLst>
              <a:lin ang="1620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U00525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818" y="2590936"/>
              <a:ext cx="1999089" cy="1786295"/>
            </a:xfrm>
            <a:prstGeom prst="rect">
              <a:avLst/>
            </a:prstGeom>
          </p:spPr>
        </p:pic>
      </p:grpSp>
      <p:sp>
        <p:nvSpPr>
          <p:cNvPr id="4" name="Rectangle 3"/>
          <p:cNvSpPr/>
          <p:nvPr/>
        </p:nvSpPr>
        <p:spPr>
          <a:xfrm>
            <a:off x="4203952" y="2412689"/>
            <a:ext cx="4874646" cy="2677656"/>
          </a:xfrm>
          <a:prstGeom prst="rect">
            <a:avLst/>
          </a:prstGeom>
        </p:spPr>
        <p:txBody>
          <a:bodyPr wrap="square">
            <a:spAutoFit/>
          </a:bodyPr>
          <a:lstStyle/>
          <a:p>
            <a:r>
              <a:rPr lang="en-US" sz="2400" dirty="0">
                <a:solidFill>
                  <a:schemeClr val="tx1">
                    <a:lumMod val="65000"/>
                    <a:lumOff val="35000"/>
                  </a:schemeClr>
                </a:solidFill>
                <a:latin typeface="TradeGothic"/>
                <a:cs typeface="TradeGothic"/>
              </a:rPr>
              <a:t>Consider “Top 10” Histograms</a:t>
            </a:r>
          </a:p>
          <a:p>
            <a:pPr marL="285750" indent="-285750">
              <a:buFont typeface="Arial"/>
              <a:buChar char="•"/>
            </a:pPr>
            <a:endParaRPr lang="en-US" sz="2400" dirty="0">
              <a:solidFill>
                <a:schemeClr val="tx1">
                  <a:lumMod val="65000"/>
                  <a:lumOff val="35000"/>
                </a:schemeClr>
              </a:solidFill>
              <a:latin typeface="TradeGothic"/>
              <a:cs typeface="TradeGothic"/>
            </a:endParaRPr>
          </a:p>
          <a:p>
            <a:pPr lvl="1"/>
            <a:r>
              <a:rPr lang="en-US" sz="2400" dirty="0">
                <a:solidFill>
                  <a:schemeClr val="tx1">
                    <a:lumMod val="65000"/>
                    <a:lumOff val="35000"/>
                  </a:schemeClr>
                </a:solidFill>
                <a:latin typeface="TradeGothic"/>
                <a:cs typeface="TradeGothic"/>
              </a:rPr>
              <a:t>How </a:t>
            </a:r>
            <a:r>
              <a:rPr lang="en-US" sz="2400" b="1" dirty="0">
                <a:solidFill>
                  <a:srgbClr val="FF0000"/>
                </a:solidFill>
                <a:latin typeface="TradeGothic"/>
                <a:cs typeface="TradeGothic"/>
              </a:rPr>
              <a:t>many</a:t>
            </a:r>
            <a:r>
              <a:rPr lang="en-US" sz="2400" dirty="0">
                <a:solidFill>
                  <a:srgbClr val="FF0000"/>
                </a:solidFill>
                <a:latin typeface="TradeGothic"/>
                <a:cs typeface="TradeGothic"/>
              </a:rPr>
              <a:t> </a:t>
            </a:r>
            <a:r>
              <a:rPr lang="en-US" sz="2400" dirty="0">
                <a:solidFill>
                  <a:schemeClr val="tx1">
                    <a:lumMod val="65000"/>
                    <a:lumOff val="35000"/>
                  </a:schemeClr>
                </a:solidFill>
                <a:latin typeface="TradeGothic"/>
                <a:cs typeface="TradeGothic"/>
              </a:rPr>
              <a:t>phone calls were made to #1? #2? … #10? </a:t>
            </a:r>
          </a:p>
          <a:p>
            <a:pPr marL="285750" indent="-285750">
              <a:buFont typeface="Arial"/>
              <a:buChar char="•"/>
            </a:pPr>
            <a:endParaRPr lang="en-US" sz="2400" dirty="0">
              <a:solidFill>
                <a:schemeClr val="tx1">
                  <a:lumMod val="65000"/>
                  <a:lumOff val="35000"/>
                </a:schemeClr>
              </a:solidFill>
              <a:latin typeface="TradeGothic"/>
              <a:cs typeface="TradeGothic"/>
            </a:endParaRPr>
          </a:p>
          <a:p>
            <a:pPr lvl="1"/>
            <a:r>
              <a:rPr lang="en-US" sz="2400" dirty="0">
                <a:solidFill>
                  <a:schemeClr val="tx1">
                    <a:lumMod val="65000"/>
                    <a:lumOff val="35000"/>
                  </a:schemeClr>
                </a:solidFill>
                <a:latin typeface="TradeGothic"/>
                <a:cs typeface="TradeGothic"/>
              </a:rPr>
              <a:t>How </a:t>
            </a:r>
            <a:r>
              <a:rPr lang="en-US" sz="2400" dirty="0">
                <a:solidFill>
                  <a:srgbClr val="FF0000"/>
                </a:solidFill>
                <a:latin typeface="TradeGothic"/>
                <a:cs typeface="TradeGothic"/>
              </a:rPr>
              <a:t>much </a:t>
            </a:r>
            <a:r>
              <a:rPr lang="en-US" sz="2400" b="1" dirty="0">
                <a:solidFill>
                  <a:srgbClr val="FF0000"/>
                </a:solidFill>
                <a:latin typeface="TradeGothic"/>
                <a:cs typeface="TradeGothic"/>
              </a:rPr>
              <a:t>time</a:t>
            </a:r>
            <a:r>
              <a:rPr lang="en-US" sz="2400" dirty="0">
                <a:solidFill>
                  <a:srgbClr val="FF0000"/>
                </a:solidFill>
                <a:latin typeface="TradeGothic"/>
                <a:cs typeface="TradeGothic"/>
              </a:rPr>
              <a:t> </a:t>
            </a:r>
            <a:r>
              <a:rPr lang="en-US" sz="2400" dirty="0">
                <a:solidFill>
                  <a:schemeClr val="tx1">
                    <a:lumMod val="65000"/>
                    <a:lumOff val="35000"/>
                  </a:schemeClr>
                </a:solidFill>
                <a:latin typeface="TradeGothic"/>
                <a:cs typeface="TradeGothic"/>
              </a:rPr>
              <a:t>was spent on calls to #1? #2? … #10?</a:t>
            </a:r>
          </a:p>
        </p:txBody>
      </p:sp>
      <p:sp>
        <p:nvSpPr>
          <p:cNvPr id="11"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19</a:t>
            </a:fld>
            <a:r>
              <a:rPr lang="en-US" smtClean="0"/>
              <a:t> of 30</a:t>
            </a:r>
            <a:endParaRPr lang="en-US"/>
          </a:p>
        </p:txBody>
      </p:sp>
      <p:sp>
        <p:nvSpPr>
          <p:cNvPr id="5" name="TextBox 4"/>
          <p:cNvSpPr txBox="1"/>
          <p:nvPr/>
        </p:nvSpPr>
        <p:spPr>
          <a:xfrm>
            <a:off x="4254244" y="3294606"/>
            <a:ext cx="344039" cy="523220"/>
          </a:xfrm>
          <a:prstGeom prst="rect">
            <a:avLst/>
          </a:prstGeom>
          <a:noFill/>
        </p:spPr>
        <p:txBody>
          <a:bodyPr wrap="none" rtlCol="0">
            <a:spAutoFit/>
          </a:bodyPr>
          <a:lstStyle/>
          <a:p>
            <a:r>
              <a:rPr lang="en-US" sz="2800" b="1"/>
              <a:t>?</a:t>
            </a:r>
          </a:p>
        </p:txBody>
      </p:sp>
      <p:sp>
        <p:nvSpPr>
          <p:cNvPr id="12" name="TextBox 11"/>
          <p:cNvSpPr txBox="1"/>
          <p:nvPr/>
        </p:nvSpPr>
        <p:spPr>
          <a:xfrm>
            <a:off x="4254244" y="4364968"/>
            <a:ext cx="344039" cy="523220"/>
          </a:xfrm>
          <a:prstGeom prst="rect">
            <a:avLst/>
          </a:prstGeom>
          <a:noFill/>
        </p:spPr>
        <p:txBody>
          <a:bodyPr wrap="none" rtlCol="0">
            <a:spAutoFit/>
          </a:bodyPr>
          <a:lstStyle/>
          <a:p>
            <a:r>
              <a:rPr lang="en-US" sz="2800" b="1"/>
              <a:t>?</a:t>
            </a:r>
          </a:p>
        </p:txBody>
      </p:sp>
    </p:spTree>
    <p:extLst>
      <p:ext uri="{BB962C8B-B14F-4D97-AF65-F5344CB8AC3E}">
        <p14:creationId xmlns:p14="http://schemas.microsoft.com/office/powerpoint/2010/main" val="155819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9EAB59-5299-994B-A72A-896515B25E29}" type="slidenum">
              <a:rPr lang="en-US" smtClean="0"/>
              <a:t>2</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185862" y="94147"/>
            <a:ext cx="1832177" cy="369332"/>
          </a:xfrm>
          <a:prstGeom prst="rect">
            <a:avLst/>
          </a:prstGeom>
          <a:solidFill>
            <a:srgbClr val="FFFFFF"/>
          </a:solidFill>
        </p:spPr>
        <p:txBody>
          <a:bodyPr wrap="none" rtlCol="0">
            <a:spAutoFit/>
          </a:bodyPr>
          <a:lstStyle/>
          <a:p>
            <a:r>
              <a:rPr lang="en-US" i="1">
                <a:latin typeface="Comic Sans MS"/>
                <a:cs typeface="Comic Sans MS"/>
              </a:rPr>
              <a:t>Earlier today…</a:t>
            </a:r>
          </a:p>
        </p:txBody>
      </p:sp>
    </p:spTree>
    <p:extLst>
      <p:ext uri="{BB962C8B-B14F-4D97-AF65-F5344CB8AC3E}">
        <p14:creationId xmlns:p14="http://schemas.microsoft.com/office/powerpoint/2010/main" val="1700738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Exploring Features</a:t>
            </a:r>
          </a:p>
        </p:txBody>
      </p:sp>
      <p:sp>
        <p:nvSpPr>
          <p:cNvPr id="3" name="Content Placeholder 2"/>
          <p:cNvSpPr>
            <a:spLocks noGrp="1"/>
          </p:cNvSpPr>
          <p:nvPr>
            <p:ph idx="1"/>
          </p:nvPr>
        </p:nvSpPr>
        <p:spPr>
          <a:xfrm>
            <a:off x="457200" y="1699170"/>
            <a:ext cx="3905139" cy="4525963"/>
          </a:xfrm>
        </p:spPr>
        <p:txBody>
          <a:bodyPr>
            <a:normAutofit/>
          </a:bodyPr>
          <a:lstStyle/>
          <a:p>
            <a:r>
              <a:rPr lang="en-US" sz="2800" dirty="0" smtClean="0"/>
              <a:t>Communication</a:t>
            </a:r>
          </a:p>
          <a:p>
            <a:pPr lvl="1"/>
            <a:r>
              <a:rPr lang="en-US" sz="2800" dirty="0" smtClean="0"/>
              <a:t>SMS</a:t>
            </a:r>
          </a:p>
          <a:p>
            <a:pPr lvl="1"/>
            <a:r>
              <a:rPr lang="en-US" sz="2800" dirty="0" smtClean="0"/>
              <a:t>Email</a:t>
            </a:r>
          </a:p>
          <a:p>
            <a:pPr lvl="1"/>
            <a:r>
              <a:rPr lang="en-US" sz="2800" dirty="0" smtClean="0"/>
              <a:t>Phone Calls</a:t>
            </a:r>
          </a:p>
          <a:p>
            <a:endParaRPr lang="en-US" sz="2800" dirty="0" smtClean="0"/>
          </a:p>
          <a:p>
            <a:r>
              <a:rPr lang="en-US" sz="2800" dirty="0" smtClean="0"/>
              <a:t>To whom?</a:t>
            </a:r>
            <a:endParaRPr lang="en-US" sz="2800" dirty="0"/>
          </a:p>
          <a:p>
            <a:pPr lvl="1"/>
            <a:r>
              <a:rPr lang="en-US" sz="2800" dirty="0" smtClean="0"/>
              <a:t># messages</a:t>
            </a:r>
          </a:p>
          <a:p>
            <a:pPr lvl="1"/>
            <a:r>
              <a:rPr lang="en-US" sz="2800" dirty="0" smtClean="0"/>
              <a:t>Length/Duration</a:t>
            </a:r>
            <a:endParaRPr lang="en-US" sz="2800" dirty="0"/>
          </a:p>
        </p:txBody>
      </p:sp>
      <p:sp>
        <p:nvSpPr>
          <p:cNvPr id="4" name="Content Placeholder 2"/>
          <p:cNvSpPr txBox="1">
            <a:spLocks/>
          </p:cNvSpPr>
          <p:nvPr/>
        </p:nvSpPr>
        <p:spPr>
          <a:xfrm>
            <a:off x="4362339" y="1712976"/>
            <a:ext cx="470745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tx1">
                    <a:lumMod val="65000"/>
                    <a:lumOff val="35000"/>
                  </a:schemeClr>
                </a:solidFill>
                <a:latin typeface="TradeGothic"/>
                <a:cs typeface="TradeGothic"/>
              </a:rPr>
              <a:t>Usage Activity</a:t>
            </a:r>
          </a:p>
          <a:p>
            <a:pPr lvl="1">
              <a:buFont typeface="Courier New"/>
              <a:buChar char="o"/>
            </a:pPr>
            <a:r>
              <a:rPr lang="en-US" dirty="0" smtClean="0">
                <a:solidFill>
                  <a:schemeClr val="tx1">
                    <a:lumMod val="65000"/>
                    <a:lumOff val="35000"/>
                  </a:schemeClr>
                </a:solidFill>
                <a:latin typeface="TradeGothic"/>
                <a:cs typeface="TradeGothic"/>
              </a:rPr>
              <a:t>Applications</a:t>
            </a:r>
          </a:p>
          <a:p>
            <a:pPr lvl="1">
              <a:buFont typeface="Courier New"/>
              <a:buChar char="o"/>
            </a:pPr>
            <a:r>
              <a:rPr lang="en-US" dirty="0" smtClean="0">
                <a:solidFill>
                  <a:schemeClr val="tx1">
                    <a:lumMod val="65000"/>
                    <a:lumOff val="35000"/>
                  </a:schemeClr>
                </a:solidFill>
                <a:latin typeface="TradeGothic"/>
                <a:cs typeface="TradeGothic"/>
              </a:rPr>
              <a:t>Websites visited</a:t>
            </a:r>
          </a:p>
          <a:p>
            <a:pPr lvl="1">
              <a:buFont typeface="Courier New"/>
              <a:buChar char="o"/>
            </a:pPr>
            <a:r>
              <a:rPr lang="en-US" dirty="0" smtClean="0">
                <a:solidFill>
                  <a:schemeClr val="tx1">
                    <a:lumMod val="65000"/>
                    <a:lumOff val="35000"/>
                  </a:schemeClr>
                </a:solidFill>
                <a:latin typeface="TradeGothic"/>
                <a:cs typeface="TradeGothic"/>
              </a:rPr>
              <a:t>Location History</a:t>
            </a:r>
          </a:p>
          <a:p>
            <a:pPr marL="457200" lvl="1" indent="0">
              <a:buNone/>
            </a:pPr>
            <a:endParaRPr lang="en-US" dirty="0" smtClean="0">
              <a:solidFill>
                <a:schemeClr val="tx1">
                  <a:lumMod val="65000"/>
                  <a:lumOff val="35000"/>
                </a:schemeClr>
              </a:solidFill>
              <a:latin typeface="TradeGothic"/>
              <a:cs typeface="TradeGothic"/>
            </a:endParaRPr>
          </a:p>
          <a:p>
            <a:r>
              <a:rPr lang="en-US" sz="2800" dirty="0" smtClean="0">
                <a:solidFill>
                  <a:schemeClr val="tx1">
                    <a:lumMod val="65000"/>
                    <a:lumOff val="35000"/>
                  </a:schemeClr>
                </a:solidFill>
                <a:latin typeface="TradeGothic"/>
                <a:cs typeface="TradeGothic"/>
              </a:rPr>
              <a:t>Which (app/site/location)?</a:t>
            </a:r>
          </a:p>
          <a:p>
            <a:pPr lvl="1">
              <a:buFont typeface="Courier New"/>
              <a:buChar char="o"/>
            </a:pPr>
            <a:r>
              <a:rPr lang="en-US" dirty="0" smtClean="0">
                <a:solidFill>
                  <a:schemeClr val="tx1">
                    <a:lumMod val="65000"/>
                    <a:lumOff val="35000"/>
                  </a:schemeClr>
                </a:solidFill>
                <a:latin typeface="TradeGothic"/>
                <a:cs typeface="TradeGothic"/>
              </a:rPr>
              <a:t># instances</a:t>
            </a:r>
          </a:p>
        </p:txBody>
      </p:sp>
      <p:cxnSp>
        <p:nvCxnSpPr>
          <p:cNvPr id="11" name="Straight Connector 10"/>
          <p:cNvCxnSpPr/>
          <p:nvPr/>
        </p:nvCxnSpPr>
        <p:spPr>
          <a:xfrm>
            <a:off x="4184277" y="2248695"/>
            <a:ext cx="0" cy="3039903"/>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rot="16200000">
            <a:off x="7229623" y="-191926"/>
            <a:ext cx="1382410" cy="2315540"/>
            <a:chOff x="5881674" y="1417638"/>
            <a:chExt cx="2576610" cy="4708526"/>
          </a:xfrm>
        </p:grpSpPr>
        <p:pic>
          <p:nvPicPr>
            <p:cNvPr id="14" name="Picture 13" descr="brainphon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1674" y="1417638"/>
              <a:ext cx="2576610" cy="4708526"/>
            </a:xfrm>
            <a:prstGeom prst="rect">
              <a:avLst/>
            </a:prstGeom>
          </p:spPr>
        </p:pic>
        <p:sp>
          <p:nvSpPr>
            <p:cNvPr id="15" name="Rectangle 14"/>
            <p:cNvSpPr/>
            <p:nvPr/>
          </p:nvSpPr>
          <p:spPr>
            <a:xfrm>
              <a:off x="6134282" y="1810336"/>
              <a:ext cx="2094304" cy="3445043"/>
            </a:xfrm>
            <a:prstGeom prst="rect">
              <a:avLst/>
            </a:prstGeom>
            <a:gradFill flip="none" rotWithShape="1">
              <a:gsLst>
                <a:gs pos="100000">
                  <a:schemeClr val="bg1">
                    <a:lumMod val="50000"/>
                    <a:lumOff val="50000"/>
                  </a:schemeClr>
                </a:gs>
                <a:gs pos="0">
                  <a:srgbClr val="FFFFFF"/>
                </a:gs>
              </a:gsLst>
              <a:lin ang="1620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818" y="2590936"/>
              <a:ext cx="1999089" cy="1786295"/>
            </a:xfrm>
            <a:prstGeom prst="rect">
              <a:avLst/>
            </a:prstGeom>
          </p:spPr>
        </p:pic>
      </p:grpSp>
      <p:sp>
        <p:nvSpPr>
          <p:cNvPr id="17"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20</a:t>
            </a:fld>
            <a:r>
              <a:rPr lang="en-US" smtClean="0"/>
              <a:t> of 30</a:t>
            </a:r>
            <a:endParaRPr lang="en-US"/>
          </a:p>
        </p:txBody>
      </p:sp>
    </p:spTree>
    <p:extLst>
      <p:ext uri="{BB962C8B-B14F-4D97-AF65-F5344CB8AC3E}">
        <p14:creationId xmlns:p14="http://schemas.microsoft.com/office/powerpoint/2010/main" val="913841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t>
            </a:r>
            <a:r>
              <a:rPr lang="en-US" dirty="0"/>
              <a:t>M</a:t>
            </a:r>
            <a:r>
              <a:rPr lang="en-US" dirty="0" smtClean="0"/>
              <a:t>ood</a:t>
            </a:r>
            <a:endParaRPr lang="en-US" dirty="0"/>
          </a:p>
        </p:txBody>
      </p:sp>
      <p:sp>
        <p:nvSpPr>
          <p:cNvPr id="3" name="Content Placeholder 2"/>
          <p:cNvSpPr>
            <a:spLocks noGrp="1"/>
          </p:cNvSpPr>
          <p:nvPr>
            <p:ph idx="1"/>
          </p:nvPr>
        </p:nvSpPr>
        <p:spPr/>
        <p:txBody>
          <a:bodyPr/>
          <a:lstStyle/>
          <a:p>
            <a:r>
              <a:rPr lang="en-US" dirty="0" smtClean="0"/>
              <a:t>Use previous 2 pairs of mood labels</a:t>
            </a:r>
            <a:endParaRPr lang="en-US" dirty="0"/>
          </a:p>
        </p:txBody>
      </p:sp>
      <p:pic>
        <p:nvPicPr>
          <p:cNvPr id="8" name="Picture 7"/>
          <p:cNvPicPr>
            <a:picLocks noChangeAspect="1"/>
          </p:cNvPicPr>
          <p:nvPr/>
        </p:nvPicPr>
        <p:blipFill>
          <a:blip r:embed="rId3"/>
          <a:stretch>
            <a:fillRect/>
          </a:stretch>
        </p:blipFill>
        <p:spPr>
          <a:xfrm>
            <a:off x="2362515" y="2579525"/>
            <a:ext cx="4418970" cy="3308676"/>
          </a:xfrm>
          <a:prstGeom prst="rect">
            <a:avLst/>
          </a:prstGeom>
          <a:ln w="28575" cmpd="sng">
            <a:solidFill>
              <a:srgbClr val="000000"/>
            </a:solidFill>
          </a:ln>
        </p:spPr>
      </p:pic>
      <p:sp>
        <p:nvSpPr>
          <p:cNvPr id="7"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21</a:t>
            </a:fld>
            <a:r>
              <a:rPr lang="en-US" smtClean="0"/>
              <a:t> of 30</a:t>
            </a:r>
            <a:endParaRPr lang="en-US"/>
          </a:p>
        </p:txBody>
      </p:sp>
    </p:spTree>
    <p:extLst>
      <p:ext uri="{BB962C8B-B14F-4D97-AF65-F5344CB8AC3E}">
        <p14:creationId xmlns:p14="http://schemas.microsoft.com/office/powerpoint/2010/main" val="49512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20799656"/>
              </p:ext>
            </p:extLst>
          </p:nvPr>
        </p:nvGraphicFramePr>
        <p:xfrm>
          <a:off x="1007754" y="389477"/>
          <a:ext cx="7385605" cy="5936387"/>
        </p:xfrm>
        <a:graphic>
          <a:graphicData uri="http://schemas.openxmlformats.org/drawingml/2006/table">
            <a:tbl>
              <a:tblPr firstRow="1" bandRow="1">
                <a:tableStyleId>{69012ECD-51FC-41F1-AA8D-1B2483CD663E}</a:tableStyleId>
              </a:tblPr>
              <a:tblGrid>
                <a:gridCol w="2802389"/>
                <a:gridCol w="2802389"/>
                <a:gridCol w="1780827"/>
              </a:tblGrid>
              <a:tr h="575076">
                <a:tc>
                  <a:txBody>
                    <a:bodyPr/>
                    <a:lstStyle/>
                    <a:p>
                      <a:pPr marL="0" marR="0" indent="91440" algn="l">
                        <a:spcBef>
                          <a:spcPts val="0"/>
                        </a:spcBef>
                        <a:spcAft>
                          <a:spcPts val="0"/>
                        </a:spcAft>
                      </a:pPr>
                      <a:r>
                        <a:rPr lang="en-US" sz="2100" dirty="0">
                          <a:effectLst/>
                        </a:rPr>
                        <a:t>Data Type</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a:effectLst/>
                        </a:rPr>
                        <a:t>Histogram by:</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latin typeface="+mn-lt"/>
                          <a:ea typeface="+mn-ea"/>
                          <a:cs typeface="+mn-cs"/>
                        </a:rPr>
                        <a:t>Dimensions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rowSpan="2">
                  <a:txBody>
                    <a:bodyPr/>
                    <a:lstStyle/>
                    <a:p>
                      <a:pPr marL="0" marR="0" indent="0" algn="l">
                        <a:spcBef>
                          <a:spcPts val="0"/>
                        </a:spcBef>
                        <a:spcAft>
                          <a:spcPts val="0"/>
                        </a:spcAft>
                      </a:pPr>
                      <a:r>
                        <a:rPr lang="en-US" sz="2100" dirty="0">
                          <a:effectLst/>
                        </a:rPr>
                        <a:t>Email contacts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 Messages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vMerge="1">
                  <a:txBody>
                    <a:bodyPr/>
                    <a:lstStyle/>
                    <a:p>
                      <a:endParaRPr lang="en-US"/>
                    </a:p>
                  </a:txBody>
                  <a:tcPr/>
                </a:tc>
                <a:tc>
                  <a:txBody>
                    <a:bodyPr/>
                    <a:lstStyle/>
                    <a:p>
                      <a:pPr marL="0" marR="0" indent="0" algn="l">
                        <a:spcBef>
                          <a:spcPts val="0"/>
                        </a:spcBef>
                        <a:spcAft>
                          <a:spcPts val="0"/>
                        </a:spcAft>
                      </a:pPr>
                      <a:r>
                        <a:rPr lang="en-US" sz="2100" dirty="0">
                          <a:effectLst/>
                        </a:rPr>
                        <a:t># Characters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rowSpan="2">
                  <a:txBody>
                    <a:bodyPr/>
                    <a:lstStyle/>
                    <a:p>
                      <a:pPr marL="0" marR="0" indent="0" algn="l">
                        <a:spcBef>
                          <a:spcPts val="0"/>
                        </a:spcBef>
                        <a:spcAft>
                          <a:spcPts val="0"/>
                        </a:spcAft>
                      </a:pPr>
                      <a:r>
                        <a:rPr lang="en-US" sz="2100" dirty="0">
                          <a:effectLst/>
                        </a:rPr>
                        <a:t>SMS contacts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 Messages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vMerge="1">
                  <a:txBody>
                    <a:bodyPr/>
                    <a:lstStyle/>
                    <a:p>
                      <a:endParaRPr lang="en-US"/>
                    </a:p>
                  </a:txBody>
                  <a:tcPr/>
                </a:tc>
                <a:tc>
                  <a:txBody>
                    <a:bodyPr/>
                    <a:lstStyle/>
                    <a:p>
                      <a:pPr marL="0" marR="0" indent="0" algn="l">
                        <a:spcBef>
                          <a:spcPts val="0"/>
                        </a:spcBef>
                        <a:spcAft>
                          <a:spcPts val="0"/>
                        </a:spcAft>
                      </a:pPr>
                      <a:r>
                        <a:rPr lang="en-US" sz="2100">
                          <a:effectLst/>
                        </a:rPr>
                        <a:t># Characters</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rowSpan="2">
                  <a:txBody>
                    <a:bodyPr/>
                    <a:lstStyle/>
                    <a:p>
                      <a:pPr marL="0" marR="0" indent="0" algn="l">
                        <a:spcBef>
                          <a:spcPts val="0"/>
                        </a:spcBef>
                        <a:spcAft>
                          <a:spcPts val="0"/>
                        </a:spcAft>
                      </a:pPr>
                      <a:r>
                        <a:rPr lang="en-US" sz="2100" dirty="0">
                          <a:effectLst/>
                        </a:rPr>
                        <a:t>Phone call contacts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a:effectLst/>
                        </a:rPr>
                        <a:t># Calls</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a:effectLst/>
                        </a:rPr>
                        <a:t>10</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vMerge="1">
                  <a:txBody>
                    <a:bodyPr/>
                    <a:lstStyle/>
                    <a:p>
                      <a:endParaRPr lang="en-US"/>
                    </a:p>
                  </a:txBody>
                  <a:tcPr/>
                </a:tc>
                <a:tc>
                  <a:txBody>
                    <a:bodyPr/>
                    <a:lstStyle/>
                    <a:p>
                      <a:pPr marL="0" marR="0" indent="0" algn="l">
                        <a:spcBef>
                          <a:spcPts val="0"/>
                        </a:spcBef>
                        <a:spcAft>
                          <a:spcPts val="0"/>
                        </a:spcAft>
                      </a:pPr>
                      <a:r>
                        <a:rPr lang="en-US" sz="2100">
                          <a:effectLst/>
                        </a:rPr>
                        <a:t>Call Duration</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a:effectLst/>
                        </a:rPr>
                        <a:t>10</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a:txBody>
                    <a:bodyPr/>
                    <a:lstStyle/>
                    <a:p>
                      <a:pPr marL="0" marR="0" indent="0" algn="l">
                        <a:spcBef>
                          <a:spcPts val="0"/>
                        </a:spcBef>
                        <a:spcAft>
                          <a:spcPts val="0"/>
                        </a:spcAft>
                      </a:pPr>
                      <a:r>
                        <a:rPr lang="en-US" sz="2100" dirty="0">
                          <a:effectLst/>
                        </a:rPr>
                        <a:t>Website </a:t>
                      </a:r>
                      <a:r>
                        <a:rPr lang="en-US" sz="2100" dirty="0" smtClean="0">
                          <a:effectLst/>
                        </a:rPr>
                        <a:t>domains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 Visits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a:txBody>
                    <a:bodyPr/>
                    <a:lstStyle/>
                    <a:p>
                      <a:pPr marL="0" marR="0" indent="0" algn="l">
                        <a:spcBef>
                          <a:spcPts val="0"/>
                        </a:spcBef>
                        <a:spcAft>
                          <a:spcPts val="0"/>
                        </a:spcAft>
                      </a:pPr>
                      <a:r>
                        <a:rPr lang="en-US" sz="2100" dirty="0">
                          <a:effectLst/>
                        </a:rPr>
                        <a:t>Location Clusters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 Visits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33">
                <a:tc rowSpan="2">
                  <a:txBody>
                    <a:bodyPr/>
                    <a:lstStyle/>
                    <a:p>
                      <a:pPr marL="0" marR="0" indent="0" algn="l">
                        <a:spcBef>
                          <a:spcPts val="0"/>
                        </a:spcBef>
                        <a:spcAft>
                          <a:spcPts val="0"/>
                        </a:spcAft>
                      </a:pPr>
                      <a:r>
                        <a:rPr lang="en-US" sz="2100" dirty="0">
                          <a:effectLst/>
                        </a:rPr>
                        <a:t>Apps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 App launches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10</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vMerge="1">
                  <a:txBody>
                    <a:bodyPr/>
                    <a:lstStyle/>
                    <a:p>
                      <a:endParaRPr lang="en-US"/>
                    </a:p>
                  </a:txBody>
                  <a:tcPr/>
                </a:tc>
                <a:tc>
                  <a:txBody>
                    <a:bodyPr/>
                    <a:lstStyle/>
                    <a:p>
                      <a:pPr marL="0" marR="0" indent="0" algn="l">
                        <a:spcBef>
                          <a:spcPts val="0"/>
                        </a:spcBef>
                        <a:spcAft>
                          <a:spcPts val="0"/>
                        </a:spcAft>
                      </a:pPr>
                      <a:r>
                        <a:rPr lang="en-US" sz="2100">
                          <a:effectLst/>
                        </a:rPr>
                        <a:t>App Duration</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a:effectLst/>
                        </a:rPr>
                        <a:t>10</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76">
                <a:tc rowSpan="2">
                  <a:txBody>
                    <a:bodyPr/>
                    <a:lstStyle/>
                    <a:p>
                      <a:pPr marL="0" marR="0" indent="0" algn="l">
                        <a:spcBef>
                          <a:spcPts val="0"/>
                        </a:spcBef>
                        <a:spcAft>
                          <a:spcPts val="0"/>
                        </a:spcAft>
                      </a:pPr>
                      <a:r>
                        <a:rPr lang="en-US" sz="2100">
                          <a:effectLst/>
                        </a:rPr>
                        <a:t>Categories of Apps</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a:effectLst/>
                        </a:rPr>
                        <a:t># App launches</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a:effectLst/>
                        </a:rPr>
                        <a:t>12</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19">
                <a:tc vMerge="1">
                  <a:txBody>
                    <a:bodyPr/>
                    <a:lstStyle/>
                    <a:p>
                      <a:endParaRPr lang="en-US"/>
                    </a:p>
                  </a:txBody>
                  <a:tcPr/>
                </a:tc>
                <a:tc>
                  <a:txBody>
                    <a:bodyPr/>
                    <a:lstStyle/>
                    <a:p>
                      <a:pPr marL="0" marR="0" indent="0" algn="l">
                        <a:spcBef>
                          <a:spcPts val="0"/>
                        </a:spcBef>
                        <a:spcAft>
                          <a:spcPts val="0"/>
                        </a:spcAft>
                      </a:pPr>
                      <a:r>
                        <a:rPr lang="en-US" sz="2100">
                          <a:effectLst/>
                        </a:rPr>
                        <a:t>App Duration</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a:effectLst/>
                        </a:rPr>
                        <a:t>12</a:t>
                      </a:r>
                      <a:endParaRPr lang="en-US" sz="230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612">
                <a:tc>
                  <a:txBody>
                    <a:bodyPr/>
                    <a:lstStyle/>
                    <a:p>
                      <a:pPr marL="0" marR="0" indent="0" algn="l">
                        <a:spcBef>
                          <a:spcPts val="0"/>
                        </a:spcBef>
                        <a:spcAft>
                          <a:spcPts val="0"/>
                        </a:spcAft>
                      </a:pPr>
                      <a:r>
                        <a:rPr lang="en-US" sz="2100" dirty="0">
                          <a:effectLst/>
                        </a:rPr>
                        <a:t>Previous Pleasure and Activeness Averages</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100" dirty="0">
                          <a:effectLst/>
                        </a:rPr>
                        <a:t>N/A</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1440" algn="just">
                        <a:spcBef>
                          <a:spcPts val="0"/>
                        </a:spcBef>
                        <a:spcAft>
                          <a:spcPts val="0"/>
                        </a:spcAft>
                      </a:pPr>
                      <a:r>
                        <a:rPr lang="en-US" sz="2100" dirty="0">
                          <a:effectLst/>
                        </a:rPr>
                        <a:t>4</a:t>
                      </a:r>
                      <a:endParaRPr lang="en-US" sz="2300" dirty="0">
                        <a:effectLst/>
                        <a:latin typeface="Times New Roman"/>
                        <a:ea typeface="宋体"/>
                        <a:cs typeface="Times New Roman"/>
                      </a:endParaRPr>
                    </a:p>
                  </a:txBody>
                  <a:tcPr marL="76577" marR="76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22</a:t>
            </a:fld>
            <a:r>
              <a:rPr lang="en-US" smtClean="0"/>
              <a:t> of 30</a:t>
            </a:r>
            <a:endParaRPr lang="en-US"/>
          </a:p>
        </p:txBody>
      </p:sp>
    </p:spTree>
    <p:extLst>
      <p:ext uri="{BB962C8B-B14F-4D97-AF65-F5344CB8AC3E}">
        <p14:creationId xmlns:p14="http://schemas.microsoft.com/office/powerpoint/2010/main" val="28058127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4265237" y="809908"/>
            <a:ext cx="2577736" cy="121204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dirty="0" smtClean="0"/>
              <a:t>??</a:t>
            </a: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046317" y="895764"/>
            <a:ext cx="1803567" cy="1190354"/>
          </a:xfrm>
          <a:prstGeom prst="rect">
            <a:avLst/>
          </a:prstGeom>
          <a:ln w="38100" cmpd="sng">
            <a:solidFill>
              <a:srgbClr val="000000"/>
            </a:solid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535" y="330249"/>
            <a:ext cx="2691051" cy="2164444"/>
          </a:xfrm>
          <a:prstGeom prst="rect">
            <a:avLst/>
          </a:prstGeom>
        </p:spPr>
      </p:pic>
      <p:sp>
        <p:nvSpPr>
          <p:cNvPr id="7" name="Content Placeholder 2"/>
          <p:cNvSpPr>
            <a:spLocks noGrp="1"/>
          </p:cNvSpPr>
          <p:nvPr>
            <p:ph sz="half" idx="4294967295"/>
          </p:nvPr>
        </p:nvSpPr>
        <p:spPr>
          <a:xfrm>
            <a:off x="2195685" y="3850105"/>
            <a:ext cx="5683904" cy="2596784"/>
          </a:xfrm>
          <a:prstGeom prst="rect">
            <a:avLst/>
          </a:prstGeom>
        </p:spPr>
        <p:txBody>
          <a:bodyPr anchor="ctr">
            <a:normAutofit lnSpcReduction="10000"/>
          </a:bodyPr>
          <a:lstStyle/>
          <a:p>
            <a:r>
              <a:rPr lang="en-US" dirty="0" smtClean="0"/>
              <a:t>Multi-Linear Regression</a:t>
            </a:r>
          </a:p>
          <a:p>
            <a:pPr lvl="1"/>
            <a:r>
              <a:rPr lang="en-US" sz="2000" dirty="0"/>
              <a:t>Minimize Mean Squared Error</a:t>
            </a:r>
          </a:p>
          <a:p>
            <a:pPr lvl="1"/>
            <a:endParaRPr lang="en-US" dirty="0" smtClean="0"/>
          </a:p>
          <a:p>
            <a:r>
              <a:rPr lang="en-US" dirty="0" smtClean="0"/>
              <a:t>Leave-One-Out Cross-Validation</a:t>
            </a:r>
          </a:p>
          <a:p>
            <a:endParaRPr lang="en-US" dirty="0" smtClean="0"/>
          </a:p>
          <a:p>
            <a:r>
              <a:rPr lang="en-US" dirty="0" smtClean="0"/>
              <a:t>Sequential Forward</a:t>
            </a:r>
            <a:br>
              <a:rPr lang="en-US" dirty="0" smtClean="0"/>
            </a:br>
            <a:r>
              <a:rPr lang="en-US" dirty="0" smtClean="0"/>
              <a:t>Feature Selection during training</a:t>
            </a:r>
          </a:p>
        </p:txBody>
      </p:sp>
      <p:sp>
        <p:nvSpPr>
          <p:cNvPr id="8"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23</a:t>
            </a:fld>
            <a:r>
              <a:rPr lang="en-US" smtClean="0"/>
              <a:t> of 30</a:t>
            </a:r>
            <a:endParaRPr lang="en-US"/>
          </a:p>
        </p:txBody>
      </p:sp>
      <p:sp>
        <p:nvSpPr>
          <p:cNvPr id="9" name="Title 1"/>
          <p:cNvSpPr>
            <a:spLocks noGrp="1"/>
          </p:cNvSpPr>
          <p:nvPr>
            <p:ph type="title"/>
          </p:nvPr>
        </p:nvSpPr>
        <p:spPr>
          <a:xfrm>
            <a:off x="457200" y="2366775"/>
            <a:ext cx="8229600" cy="1143000"/>
          </a:xfrm>
        </p:spPr>
        <p:txBody>
          <a:bodyPr/>
          <a:lstStyle/>
          <a:p>
            <a:r>
              <a:rPr lang="en-US" sz="4800" dirty="0" smtClean="0"/>
              <a:t>Model Design</a:t>
            </a:r>
            <a:endParaRPr lang="en-US" sz="4800" dirty="0"/>
          </a:p>
        </p:txBody>
      </p:sp>
    </p:spTree>
    <p:extLst>
      <p:ext uri="{BB962C8B-B14F-4D97-AF65-F5344CB8AC3E}">
        <p14:creationId xmlns:p14="http://schemas.microsoft.com/office/powerpoint/2010/main" val="110193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673"/>
            <a:ext cx="8229600" cy="1143000"/>
          </a:xfrm>
        </p:spPr>
        <p:txBody>
          <a:bodyPr/>
          <a:lstStyle/>
          <a:p>
            <a:r>
              <a:rPr lang="en-US" sz="4800" dirty="0" smtClean="0"/>
              <a:t>Sequential Feature Selection</a:t>
            </a:r>
            <a:endParaRPr lang="en-US" sz="4800" dirty="0"/>
          </a:p>
        </p:txBody>
      </p:sp>
      <p:graphicFrame>
        <p:nvGraphicFramePr>
          <p:cNvPr id="5" name="Chart 4"/>
          <p:cNvGraphicFramePr>
            <a:graphicFrameLocks/>
          </p:cNvGraphicFramePr>
          <p:nvPr>
            <p:extLst>
              <p:ext uri="{D42A27DB-BD31-4B8C-83A1-F6EECF244321}">
                <p14:modId xmlns:p14="http://schemas.microsoft.com/office/powerpoint/2010/main" val="390920202"/>
              </p:ext>
            </p:extLst>
          </p:nvPr>
        </p:nvGraphicFramePr>
        <p:xfrm>
          <a:off x="222416" y="860379"/>
          <a:ext cx="8702541" cy="59976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757333" y="2795432"/>
            <a:ext cx="1707380" cy="646331"/>
          </a:xfrm>
          <a:prstGeom prst="rect">
            <a:avLst/>
          </a:prstGeom>
          <a:noFill/>
        </p:spPr>
        <p:txBody>
          <a:bodyPr wrap="none" rtlCol="0">
            <a:spAutoFit/>
          </a:bodyPr>
          <a:lstStyle/>
          <a:p>
            <a:r>
              <a:rPr lang="en-US" i="1"/>
              <a:t>(Each line is</a:t>
            </a:r>
            <a:br>
              <a:rPr lang="en-US" i="1"/>
            </a:br>
            <a:r>
              <a:rPr lang="en-US" i="1"/>
              <a:t>a different user)</a:t>
            </a:r>
          </a:p>
        </p:txBody>
      </p:sp>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24</a:t>
            </a:fld>
            <a:r>
              <a:rPr lang="en-US" smtClean="0"/>
              <a:t> of 30</a:t>
            </a:r>
            <a:endParaRPr lang="en-US"/>
          </a:p>
        </p:txBody>
      </p:sp>
      <p:graphicFrame>
        <p:nvGraphicFramePr>
          <p:cNvPr id="8" name="Chart 7"/>
          <p:cNvGraphicFramePr>
            <a:graphicFrameLocks/>
          </p:cNvGraphicFramePr>
          <p:nvPr>
            <p:extLst>
              <p:ext uri="{D42A27DB-BD31-4B8C-83A1-F6EECF244321}">
                <p14:modId xmlns:p14="http://schemas.microsoft.com/office/powerpoint/2010/main" val="3955132781"/>
              </p:ext>
            </p:extLst>
          </p:nvPr>
        </p:nvGraphicFramePr>
        <p:xfrm>
          <a:off x="222416" y="860379"/>
          <a:ext cx="8702541" cy="5997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909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Prediction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583207796"/>
              </p:ext>
            </p:extLst>
          </p:nvPr>
        </p:nvGraphicFramePr>
        <p:xfrm>
          <a:off x="146957" y="2180468"/>
          <a:ext cx="8539843" cy="3715507"/>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25</a:t>
            </a:fld>
            <a:r>
              <a:rPr lang="en-US" smtClean="0"/>
              <a:t> of 30</a:t>
            </a:r>
            <a:endParaRPr lang="en-US"/>
          </a:p>
        </p:txBody>
      </p:sp>
    </p:spTree>
    <p:extLst>
      <p:ext uri="{BB962C8B-B14F-4D97-AF65-F5344CB8AC3E}">
        <p14:creationId xmlns:p14="http://schemas.microsoft.com/office/powerpoint/2010/main" val="31224664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distributions</a:t>
            </a:r>
            <a:endParaRPr lang="en-US" dirty="0"/>
          </a:p>
        </p:txBody>
      </p:sp>
      <p:sp>
        <p:nvSpPr>
          <p:cNvPr id="3" name="Content Placeholder 2"/>
          <p:cNvSpPr>
            <a:spLocks noGrp="1"/>
          </p:cNvSpPr>
          <p:nvPr>
            <p:ph sz="half" idx="4294967295"/>
          </p:nvPr>
        </p:nvSpPr>
        <p:spPr>
          <a:xfrm>
            <a:off x="457200" y="1712546"/>
            <a:ext cx="4038600" cy="1169193"/>
          </a:xfrm>
          <a:prstGeom prst="rect">
            <a:avLst/>
          </a:prstGeom>
        </p:spPr>
        <p:txBody>
          <a:bodyPr>
            <a:noAutofit/>
          </a:bodyPr>
          <a:lstStyle/>
          <a:p>
            <a:pPr marL="342900" lvl="1" indent="-342900">
              <a:buFont typeface="Arial" pitchFamily="34" charset="0"/>
              <a:buChar char="•"/>
            </a:pPr>
            <a:r>
              <a:rPr lang="en-US" sz="2400" dirty="0" smtClean="0"/>
              <a:t>Error</a:t>
            </a:r>
            <a:r>
              <a:rPr lang="en-US" sz="2400" baseline="30000" dirty="0" smtClean="0"/>
              <a:t>2</a:t>
            </a:r>
            <a:r>
              <a:rPr lang="en-US" sz="2400" dirty="0" smtClean="0"/>
              <a:t> </a:t>
            </a:r>
            <a:r>
              <a:rPr lang="en-US" sz="2400" dirty="0"/>
              <a:t>of </a:t>
            </a:r>
            <a:r>
              <a:rPr lang="en-US" sz="2400" dirty="0" smtClean="0"/>
              <a:t>&gt; 0.25 </a:t>
            </a:r>
            <a:r>
              <a:rPr lang="en-US" sz="2400" dirty="0"/>
              <a:t>will misclassify a mood label</a:t>
            </a:r>
          </a:p>
          <a:p>
            <a:endParaRPr lang="en-US" dirty="0"/>
          </a:p>
        </p:txBody>
      </p:sp>
      <p:sp>
        <p:nvSpPr>
          <p:cNvPr id="7" name="TextBox 6"/>
          <p:cNvSpPr txBox="1"/>
          <p:nvPr/>
        </p:nvSpPr>
        <p:spPr>
          <a:xfrm>
            <a:off x="5329013" y="1843010"/>
            <a:ext cx="2699301" cy="461665"/>
          </a:xfrm>
          <a:prstGeom prst="rect">
            <a:avLst/>
          </a:prstGeom>
          <a:noFill/>
        </p:spPr>
        <p:txBody>
          <a:bodyPr wrap="none" rtlCol="0">
            <a:spAutoFit/>
          </a:bodyPr>
          <a:lstStyle/>
          <a:p>
            <a:r>
              <a:rPr lang="en-US" sz="2400" dirty="0" smtClean="0">
                <a:solidFill>
                  <a:srgbClr val="008000"/>
                </a:solidFill>
                <a:latin typeface="TradeGothic"/>
                <a:cs typeface="TradeGothic"/>
              </a:rPr>
              <a:t>93% &lt; 0.25 error</a:t>
            </a:r>
            <a:r>
              <a:rPr lang="en-US" sz="2400" baseline="30000" dirty="0" smtClean="0">
                <a:solidFill>
                  <a:srgbClr val="008000"/>
                </a:solidFill>
                <a:latin typeface="TradeGothic"/>
                <a:cs typeface="TradeGothic"/>
              </a:rPr>
              <a:t>2</a:t>
            </a:r>
            <a:endParaRPr lang="en-US" sz="2400" baseline="30000" dirty="0">
              <a:solidFill>
                <a:srgbClr val="008000"/>
              </a:solidFill>
              <a:latin typeface="TradeGothic"/>
              <a:cs typeface="TradeGothic"/>
            </a:endParaRPr>
          </a:p>
        </p:txBody>
      </p:sp>
      <p:graphicFrame>
        <p:nvGraphicFramePr>
          <p:cNvPr id="9" name="Chart 8"/>
          <p:cNvGraphicFramePr>
            <a:graphicFrameLocks/>
          </p:cNvGraphicFramePr>
          <p:nvPr>
            <p:extLst>
              <p:ext uri="{D42A27DB-BD31-4B8C-83A1-F6EECF244321}">
                <p14:modId xmlns:p14="http://schemas.microsoft.com/office/powerpoint/2010/main" val="3652440635"/>
              </p:ext>
            </p:extLst>
          </p:nvPr>
        </p:nvGraphicFramePr>
        <p:xfrm>
          <a:off x="478694" y="2922037"/>
          <a:ext cx="8350830" cy="379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584476" y="3633928"/>
            <a:ext cx="5878286" cy="0"/>
          </a:xfrm>
          <a:prstGeom prst="line">
            <a:avLst/>
          </a:prstGeom>
          <a:ln w="762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26</a:t>
            </a:fld>
            <a:r>
              <a:rPr lang="en-US" smtClean="0"/>
              <a:t> of 30</a:t>
            </a:r>
            <a:endParaRPr lang="en-US"/>
          </a:p>
        </p:txBody>
      </p:sp>
    </p:spTree>
    <p:extLst>
      <p:ext uri="{BB962C8B-B14F-4D97-AF65-F5344CB8AC3E}">
        <p14:creationId xmlns:p14="http://schemas.microsoft.com/office/powerpoint/2010/main" val="21428674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vs. Strawman Models</a:t>
            </a:r>
          </a:p>
        </p:txBody>
      </p:sp>
      <p:sp>
        <p:nvSpPr>
          <p:cNvPr id="4" name="Content Placeholder 3"/>
          <p:cNvSpPr>
            <a:spLocks noGrp="1"/>
          </p:cNvSpPr>
          <p:nvPr>
            <p:ph sz="quarter" idx="13"/>
          </p:nvPr>
        </p:nvSpPr>
        <p:spPr>
          <a:xfrm>
            <a:off x="365759" y="1650999"/>
            <a:ext cx="8321041" cy="4224868"/>
          </a:xfrm>
        </p:spPr>
        <p:txBody>
          <a:bodyPr>
            <a:normAutofit/>
          </a:bodyPr>
          <a:lstStyle/>
          <a:p>
            <a:pPr marL="0" indent="0">
              <a:buNone/>
            </a:pPr>
            <a:r>
              <a:rPr lang="en-US"/>
              <a:t>Models using </a:t>
            </a:r>
            <a:r>
              <a:rPr lang="en-US" b="1">
                <a:solidFill>
                  <a:schemeClr val="tx1"/>
                </a:solidFill>
              </a:rPr>
              <a:t>full-knowledge</a:t>
            </a:r>
            <a:r>
              <a:rPr lang="en-US" b="1"/>
              <a:t> </a:t>
            </a:r>
            <a:r>
              <a:rPr lang="en-US"/>
              <a:t>of a user’s data with LOOCV</a:t>
            </a:r>
          </a:p>
          <a:p>
            <a:pPr marL="0" indent="0">
              <a:buNone/>
            </a:pPr>
            <a:endParaRPr lang="en-US"/>
          </a:p>
          <a:p>
            <a:pPr marL="0" indent="0">
              <a:buNone/>
            </a:pPr>
            <a:r>
              <a:rPr lang="en-US" b="1">
                <a:solidFill>
                  <a:schemeClr val="accent2"/>
                </a:solidFill>
              </a:rPr>
              <a:t>Model A: </a:t>
            </a:r>
            <a:r>
              <a:rPr lang="en-US" i="1"/>
              <a:t>Assume User’s Average Mood</a:t>
            </a:r>
            <a:endParaRPr lang="en-US" b="1" i="1"/>
          </a:p>
          <a:p>
            <a:pPr marL="0" indent="0">
              <a:buNone/>
            </a:pPr>
            <a:r>
              <a:rPr lang="en-US" b="1" i="1"/>
              <a:t>	</a:t>
            </a:r>
            <a:r>
              <a:rPr lang="en-US" b="1">
                <a:solidFill>
                  <a:srgbClr val="FF0000"/>
                </a:solidFill>
              </a:rPr>
              <a:t>73% Accuracy</a:t>
            </a:r>
          </a:p>
          <a:p>
            <a:pPr marL="0" indent="0">
              <a:buNone/>
            </a:pPr>
            <a:endParaRPr lang="en-US" b="1"/>
          </a:p>
          <a:p>
            <a:pPr marL="0" indent="0">
              <a:buNone/>
            </a:pPr>
            <a:r>
              <a:rPr lang="en-US" b="1">
                <a:solidFill>
                  <a:schemeClr val="accent1"/>
                </a:solidFill>
              </a:rPr>
              <a:t>Model B: </a:t>
            </a:r>
            <a:r>
              <a:rPr lang="en-US" i="1"/>
              <a:t>Assume User’s Previous Mood</a:t>
            </a:r>
          </a:p>
          <a:p>
            <a:pPr marL="0" indent="0">
              <a:buNone/>
            </a:pPr>
            <a:r>
              <a:rPr lang="en-US" b="1"/>
              <a:t>	</a:t>
            </a:r>
            <a:r>
              <a:rPr lang="en-US" b="1">
                <a:solidFill>
                  <a:srgbClr val="FF0000"/>
                </a:solidFill>
              </a:rPr>
              <a:t>61% Accuracy</a:t>
            </a:r>
          </a:p>
        </p:txBody>
      </p:sp>
      <p:sp>
        <p:nvSpPr>
          <p:cNvPr id="6" name="TextBox 5"/>
          <p:cNvSpPr txBox="1"/>
          <p:nvPr/>
        </p:nvSpPr>
        <p:spPr>
          <a:xfrm>
            <a:off x="1899795" y="5230876"/>
            <a:ext cx="5117399"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a:latin typeface="TradeGothic"/>
                <a:cs typeface="TradeGothic"/>
              </a:rPr>
              <a:t>MoodScope Training: </a:t>
            </a:r>
            <a:r>
              <a:rPr lang="en-US" sz="2400">
                <a:solidFill>
                  <a:srgbClr val="FF0000"/>
                </a:solidFill>
                <a:effectLst>
                  <a:glow rad="457200">
                    <a:schemeClr val="bg1">
                      <a:alpha val="75000"/>
                    </a:schemeClr>
                  </a:glow>
                </a:effectLst>
                <a:latin typeface="TradeGothic"/>
                <a:cs typeface="TradeGothic"/>
              </a:rPr>
              <a:t>93% Accuracy.</a:t>
            </a:r>
          </a:p>
        </p:txBody>
      </p:sp>
      <p:sp>
        <p:nvSpPr>
          <p:cNvPr id="8"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27</a:t>
            </a:fld>
            <a:r>
              <a:rPr lang="en-US" smtClean="0"/>
              <a:t> of 30</a:t>
            </a:r>
            <a:endParaRPr lang="en-US"/>
          </a:p>
        </p:txBody>
      </p:sp>
    </p:spTree>
    <p:extLst>
      <p:ext uri="{BB962C8B-B14F-4D97-AF65-F5344CB8AC3E}">
        <p14:creationId xmlns:p14="http://schemas.microsoft.com/office/powerpoint/2010/main" val="2695139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Personalized Training</a:t>
            </a:r>
          </a:p>
        </p:txBody>
      </p:sp>
      <p:graphicFrame>
        <p:nvGraphicFramePr>
          <p:cNvPr id="4" name="Chart 3"/>
          <p:cNvGraphicFramePr/>
          <p:nvPr>
            <p:extLst>
              <p:ext uri="{D42A27DB-BD31-4B8C-83A1-F6EECF244321}">
                <p14:modId xmlns:p14="http://schemas.microsoft.com/office/powerpoint/2010/main" val="1948534133"/>
              </p:ext>
            </p:extLst>
          </p:nvPr>
        </p:nvGraphicFramePr>
        <p:xfrm>
          <a:off x="897250" y="1809009"/>
          <a:ext cx="7518618" cy="447325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28</a:t>
            </a:fld>
            <a:r>
              <a:rPr lang="en-US" smtClean="0"/>
              <a:t> of 30</a:t>
            </a:r>
            <a:endParaRPr lang="en-US"/>
          </a:p>
        </p:txBody>
      </p:sp>
      <p:cxnSp>
        <p:nvCxnSpPr>
          <p:cNvPr id="8" name="Straight Connector 7"/>
          <p:cNvCxnSpPr>
            <a:endCxn id="9" idx="1"/>
          </p:cNvCxnSpPr>
          <p:nvPr/>
        </p:nvCxnSpPr>
        <p:spPr>
          <a:xfrm>
            <a:off x="2049463" y="3194007"/>
            <a:ext cx="5453854" cy="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503317" y="2732342"/>
            <a:ext cx="1149685" cy="923330"/>
          </a:xfrm>
          <a:prstGeom prst="rect">
            <a:avLst/>
          </a:prstGeom>
          <a:noFill/>
        </p:spPr>
        <p:txBody>
          <a:bodyPr wrap="none" rtlCol="0">
            <a:spAutoFit/>
          </a:bodyPr>
          <a:lstStyle/>
          <a:p>
            <a:r>
              <a:rPr lang="en-US" b="1" i="1">
                <a:solidFill>
                  <a:srgbClr val="FF0000"/>
                </a:solidFill>
              </a:rPr>
              <a:t>All-user </a:t>
            </a:r>
            <a:br>
              <a:rPr lang="en-US" b="1" i="1">
                <a:solidFill>
                  <a:srgbClr val="FF0000"/>
                </a:solidFill>
              </a:rPr>
            </a:br>
            <a:r>
              <a:rPr lang="en-US" b="1" i="1">
                <a:solidFill>
                  <a:srgbClr val="FF0000"/>
                </a:solidFill>
              </a:rPr>
              <a:t>model</a:t>
            </a:r>
            <a:br>
              <a:rPr lang="en-US" b="1" i="1">
                <a:solidFill>
                  <a:srgbClr val="FF0000"/>
                </a:solidFill>
              </a:rPr>
            </a:br>
            <a:r>
              <a:rPr lang="en-US" b="1" i="1">
                <a:solidFill>
                  <a:srgbClr val="FF0000"/>
                </a:solidFill>
              </a:rPr>
              <a:t>accuracy</a:t>
            </a:r>
          </a:p>
        </p:txBody>
      </p:sp>
    </p:spTree>
    <p:extLst>
      <p:ext uri="{BB962C8B-B14F-4D97-AF65-F5344CB8AC3E}">
        <p14:creationId xmlns:p14="http://schemas.microsoft.com/office/powerpoint/2010/main" val="570700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Personalized/All-user</a:t>
            </a:r>
            <a:br>
              <a:rPr lang="en-US"/>
            </a:br>
            <a:r>
              <a:rPr lang="en-US"/>
              <a:t>Hybrid Training</a:t>
            </a:r>
          </a:p>
        </p:txBody>
      </p:sp>
      <p:graphicFrame>
        <p:nvGraphicFramePr>
          <p:cNvPr id="4" name="Chart 3"/>
          <p:cNvGraphicFramePr/>
          <p:nvPr>
            <p:extLst>
              <p:ext uri="{D42A27DB-BD31-4B8C-83A1-F6EECF244321}">
                <p14:modId xmlns:p14="http://schemas.microsoft.com/office/powerpoint/2010/main" val="770968647"/>
              </p:ext>
            </p:extLst>
          </p:nvPr>
        </p:nvGraphicFramePr>
        <p:xfrm>
          <a:off x="897250" y="1809009"/>
          <a:ext cx="7518618" cy="447325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29</a:t>
            </a:fld>
            <a:r>
              <a:rPr lang="en-US" smtClean="0"/>
              <a:t> of 30</a:t>
            </a:r>
            <a:endParaRPr lang="en-US"/>
          </a:p>
        </p:txBody>
      </p:sp>
      <p:cxnSp>
        <p:nvCxnSpPr>
          <p:cNvPr id="7" name="Straight Connector 6"/>
          <p:cNvCxnSpPr/>
          <p:nvPr/>
        </p:nvCxnSpPr>
        <p:spPr>
          <a:xfrm>
            <a:off x="2049463" y="3194007"/>
            <a:ext cx="5631809" cy="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2049463" y="3014133"/>
            <a:ext cx="520170" cy="17987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609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chemeClr val="accent1">
                    <a:lumMod val="20000"/>
                    <a:lumOff val="80000"/>
                  </a:schemeClr>
                </a:solidFill>
                <a:latin typeface="Comic Sans MS"/>
                <a:cs typeface="Comic Sans MS"/>
              </a:rPr>
              <a:t>Mood-Enhanced Apps</a:t>
            </a:r>
            <a:endParaRPr lang="en-US" i="1" dirty="0">
              <a:solidFill>
                <a:schemeClr val="accent1">
                  <a:lumMod val="20000"/>
                  <a:lumOff val="80000"/>
                </a:schemeClr>
              </a:solidFill>
              <a:latin typeface="Comic Sans MS"/>
              <a:cs typeface="Comic Sans MS"/>
            </a:endParaRPr>
          </a:p>
        </p:txBody>
      </p:sp>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984786" y="2238629"/>
            <a:ext cx="3414319" cy="2281903"/>
          </a:xfrm>
          <a:prstGeom prst="rect">
            <a:avLst/>
          </a:prstGeom>
          <a:ln w="3175" cmpd="sng">
            <a:solidFill>
              <a:srgbClr val="7F7F7F"/>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5138" t="4862" r="5278" b="5555"/>
          <a:stretch/>
        </p:blipFill>
        <p:spPr>
          <a:xfrm>
            <a:off x="6951529" y="3907275"/>
            <a:ext cx="1068898" cy="1068898"/>
          </a:xfrm>
          <a:prstGeom prst="rect">
            <a:avLst/>
          </a:prstGeom>
          <a:ln w="3175" cmpd="sng">
            <a:solidFill>
              <a:srgbClr val="7F7F7F"/>
            </a:solidFill>
          </a:ln>
          <a:effectLst>
            <a:outerShdw blurRad="292100" dist="139700" dir="2700000" algn="tl" rotWithShape="0">
              <a:srgbClr val="333333">
                <a:alpha val="65000"/>
              </a:srgbClr>
            </a:outerShdw>
          </a:effectLst>
        </p:spPr>
      </p:pic>
      <p:sp>
        <p:nvSpPr>
          <p:cNvPr id="5" name="TextBox 4"/>
          <p:cNvSpPr txBox="1"/>
          <p:nvPr/>
        </p:nvSpPr>
        <p:spPr>
          <a:xfrm>
            <a:off x="6901335" y="3000721"/>
            <a:ext cx="1835659" cy="830997"/>
          </a:xfrm>
          <a:prstGeom prst="rect">
            <a:avLst/>
          </a:prstGeom>
          <a:noFill/>
        </p:spPr>
        <p:txBody>
          <a:bodyPr wrap="none" rtlCol="0">
            <a:spAutoFit/>
          </a:bodyPr>
          <a:lstStyle/>
          <a:p>
            <a:pPr algn="ctr"/>
            <a:r>
              <a:rPr lang="en-US" sz="2400" smtClean="0">
                <a:solidFill>
                  <a:schemeClr val="accent2">
                    <a:lumMod val="40000"/>
                    <a:lumOff val="60000"/>
                  </a:schemeClr>
                </a:solidFill>
                <a:latin typeface="Comic Sans MS"/>
                <a:cs typeface="Comic Sans MS"/>
              </a:rPr>
              <a:t>Social</a:t>
            </a:r>
            <a:br>
              <a:rPr lang="en-US" sz="2400" smtClean="0">
                <a:solidFill>
                  <a:schemeClr val="accent2">
                    <a:lumMod val="40000"/>
                    <a:lumOff val="60000"/>
                  </a:schemeClr>
                </a:solidFill>
                <a:latin typeface="Comic Sans MS"/>
                <a:cs typeface="Comic Sans MS"/>
              </a:rPr>
            </a:br>
            <a:r>
              <a:rPr lang="en-US" sz="2400" smtClean="0">
                <a:solidFill>
                  <a:schemeClr val="accent2">
                    <a:lumMod val="40000"/>
                    <a:lumOff val="60000"/>
                  </a:schemeClr>
                </a:solidFill>
                <a:latin typeface="Comic Sans MS"/>
                <a:cs typeface="Comic Sans MS"/>
              </a:rPr>
              <a:t>ecosystems</a:t>
            </a:r>
            <a:endParaRPr lang="en-US" sz="2400" dirty="0">
              <a:solidFill>
                <a:schemeClr val="accent2">
                  <a:lumMod val="40000"/>
                  <a:lumOff val="60000"/>
                </a:schemeClr>
              </a:solidFill>
              <a:latin typeface="Comic Sans MS"/>
              <a:cs typeface="Comic Sans MS"/>
            </a:endParaRPr>
          </a:p>
        </p:txBody>
      </p:sp>
      <p:sp>
        <p:nvSpPr>
          <p:cNvPr id="6" name="TextBox 5"/>
          <p:cNvSpPr txBox="1"/>
          <p:nvPr/>
        </p:nvSpPr>
        <p:spPr>
          <a:xfrm>
            <a:off x="3456273" y="4687627"/>
            <a:ext cx="2521544" cy="830997"/>
          </a:xfrm>
          <a:prstGeom prst="rect">
            <a:avLst/>
          </a:prstGeom>
          <a:noFill/>
        </p:spPr>
        <p:txBody>
          <a:bodyPr wrap="none" rtlCol="0">
            <a:spAutoFit/>
          </a:bodyPr>
          <a:lstStyle/>
          <a:p>
            <a:pPr algn="ctr"/>
            <a:r>
              <a:rPr lang="en-US" sz="2400" smtClean="0">
                <a:solidFill>
                  <a:schemeClr val="accent2">
                    <a:lumMod val="40000"/>
                    <a:lumOff val="60000"/>
                  </a:schemeClr>
                </a:solidFill>
                <a:latin typeface="Comic Sans MS"/>
                <a:cs typeface="Comic Sans MS"/>
              </a:rPr>
              <a:t>Media </a:t>
            </a:r>
            <a:br>
              <a:rPr lang="en-US" sz="2400" smtClean="0">
                <a:solidFill>
                  <a:schemeClr val="accent2">
                    <a:lumMod val="40000"/>
                    <a:lumOff val="60000"/>
                  </a:schemeClr>
                </a:solidFill>
                <a:latin typeface="Comic Sans MS"/>
                <a:cs typeface="Comic Sans MS"/>
              </a:rPr>
            </a:br>
            <a:r>
              <a:rPr lang="en-US" sz="2400" smtClean="0">
                <a:solidFill>
                  <a:schemeClr val="accent2">
                    <a:lumMod val="40000"/>
                    <a:lumOff val="60000"/>
                  </a:schemeClr>
                </a:solidFill>
                <a:latin typeface="Comic Sans MS"/>
                <a:cs typeface="Comic Sans MS"/>
              </a:rPr>
              <a:t>recommendation</a:t>
            </a:r>
            <a:endParaRPr lang="en-US" sz="2400" dirty="0">
              <a:solidFill>
                <a:schemeClr val="accent2">
                  <a:lumMod val="40000"/>
                  <a:lumOff val="60000"/>
                </a:schemeClr>
              </a:solidFill>
              <a:latin typeface="Comic Sans MS"/>
              <a:cs typeface="Comic Sans MS"/>
            </a:endParaRP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 y="3817845"/>
            <a:ext cx="2137782" cy="2132894"/>
          </a:xfrm>
          <a:prstGeom prst="rect">
            <a:avLst/>
          </a:prstGeom>
          <a:ln w="3175" cmpd="sng">
            <a:solidFill>
              <a:srgbClr val="7F7F7F"/>
            </a:solidFill>
          </a:ln>
          <a:effectLst>
            <a:outerShdw blurRad="292100" dist="139700" dir="2700000" algn="tl" rotWithShape="0">
              <a:srgbClr val="333333">
                <a:alpha val="65000"/>
              </a:srgbClr>
            </a:outerShdw>
          </a:effectLst>
        </p:spPr>
      </p:pic>
      <p:sp>
        <p:nvSpPr>
          <p:cNvPr id="8" name="TextBox 7"/>
          <p:cNvSpPr txBox="1"/>
          <p:nvPr/>
        </p:nvSpPr>
        <p:spPr>
          <a:xfrm>
            <a:off x="857153" y="2930910"/>
            <a:ext cx="1444476" cy="830997"/>
          </a:xfrm>
          <a:prstGeom prst="rect">
            <a:avLst/>
          </a:prstGeom>
          <a:noFill/>
        </p:spPr>
        <p:txBody>
          <a:bodyPr wrap="none" rtlCol="0">
            <a:spAutoFit/>
          </a:bodyPr>
          <a:lstStyle/>
          <a:p>
            <a:pPr algn="ctr"/>
            <a:r>
              <a:rPr lang="en-US" sz="2400" smtClean="0">
                <a:solidFill>
                  <a:schemeClr val="accent2">
                    <a:lumMod val="40000"/>
                    <a:lumOff val="60000"/>
                  </a:schemeClr>
                </a:solidFill>
                <a:latin typeface="Comic Sans MS"/>
                <a:cs typeface="Comic Sans MS"/>
              </a:rPr>
              <a:t>Personal</a:t>
            </a:r>
            <a:br>
              <a:rPr lang="en-US" sz="2400" smtClean="0">
                <a:solidFill>
                  <a:schemeClr val="accent2">
                    <a:lumMod val="40000"/>
                    <a:lumOff val="60000"/>
                  </a:schemeClr>
                </a:solidFill>
                <a:latin typeface="Comic Sans MS"/>
                <a:cs typeface="Comic Sans MS"/>
              </a:rPr>
            </a:br>
            <a:r>
              <a:rPr lang="en-US" sz="2400" smtClean="0">
                <a:solidFill>
                  <a:schemeClr val="accent2">
                    <a:lumMod val="40000"/>
                    <a:lumOff val="60000"/>
                  </a:schemeClr>
                </a:solidFill>
                <a:latin typeface="Comic Sans MS"/>
                <a:cs typeface="Comic Sans MS"/>
              </a:rPr>
              <a:t>analytics</a:t>
            </a:r>
            <a:endParaRPr lang="en-US" sz="2400" dirty="0">
              <a:solidFill>
                <a:schemeClr val="accent2">
                  <a:lumMod val="40000"/>
                  <a:lumOff val="60000"/>
                </a:schemeClr>
              </a:solidFill>
              <a:latin typeface="Comic Sans MS"/>
              <a:cs typeface="Comic Sans MS"/>
            </a:endParaRPr>
          </a:p>
        </p:txBody>
      </p:sp>
      <p:sp>
        <p:nvSpPr>
          <p:cNvPr id="10"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3</a:t>
            </a:fld>
            <a:r>
              <a:rPr lang="en-US" smtClean="0"/>
              <a:t> of 30</a:t>
            </a:r>
            <a:endParaRPr 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7892" y="4687627"/>
            <a:ext cx="911796" cy="91179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85862" y="94147"/>
            <a:ext cx="3037285" cy="369332"/>
          </a:xfrm>
          <a:prstGeom prst="rect">
            <a:avLst/>
          </a:prstGeom>
          <a:solidFill>
            <a:srgbClr val="FFFFFF"/>
          </a:solidFill>
        </p:spPr>
        <p:txBody>
          <a:bodyPr wrap="none" rtlCol="0">
            <a:spAutoFit/>
          </a:bodyPr>
          <a:lstStyle/>
          <a:p>
            <a:r>
              <a:rPr lang="en-US" i="1">
                <a:latin typeface="Comic Sans MS"/>
                <a:cs typeface="Comic Sans MS"/>
              </a:rPr>
              <a:t>Some time in the future…</a:t>
            </a:r>
          </a:p>
        </p:txBody>
      </p:sp>
    </p:spTree>
    <p:extLst>
      <p:ext uri="{BB962C8B-B14F-4D97-AF65-F5344CB8AC3E}">
        <p14:creationId xmlns:p14="http://schemas.microsoft.com/office/powerpoint/2010/main" val="1218882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a:xfrm>
            <a:off x="4796365" y="1582046"/>
            <a:ext cx="4308888" cy="472923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Rounded Rectangle 1"/>
          <p:cNvSpPr/>
          <p:nvPr/>
        </p:nvSpPr>
        <p:spPr>
          <a:xfrm>
            <a:off x="429984" y="1582046"/>
            <a:ext cx="3096381" cy="472923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p>
        </p:txBody>
      </p:sp>
      <p:sp>
        <p:nvSpPr>
          <p:cNvPr id="3" name="TextBox 2"/>
          <p:cNvSpPr txBox="1"/>
          <p:nvPr/>
        </p:nvSpPr>
        <p:spPr>
          <a:xfrm>
            <a:off x="1333982" y="1055298"/>
            <a:ext cx="1167031" cy="523220"/>
          </a:xfrm>
          <a:prstGeom prst="rect">
            <a:avLst/>
          </a:prstGeom>
          <a:noFill/>
        </p:spPr>
        <p:txBody>
          <a:bodyPr wrap="none" rtlCol="0">
            <a:spAutoFit/>
          </a:bodyPr>
          <a:lstStyle/>
          <a:p>
            <a:r>
              <a:rPr lang="en-US" sz="2800" dirty="0" smtClean="0"/>
              <a:t>Phone</a:t>
            </a:r>
            <a:endParaRPr lang="en-US" sz="2800" dirty="0"/>
          </a:p>
        </p:txBody>
      </p:sp>
      <p:sp>
        <p:nvSpPr>
          <p:cNvPr id="6" name="Multidocument 5"/>
          <p:cNvSpPr/>
          <p:nvPr/>
        </p:nvSpPr>
        <p:spPr>
          <a:xfrm>
            <a:off x="1046841" y="4521189"/>
            <a:ext cx="1802191" cy="1463525"/>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000000"/>
                </a:solidFill>
              </a:rPr>
              <a:t>Mood Inputs/</a:t>
            </a:r>
          </a:p>
          <a:p>
            <a:pPr algn="ctr"/>
            <a:r>
              <a:rPr lang="en-US" sz="1600" dirty="0" smtClean="0">
                <a:solidFill>
                  <a:srgbClr val="000000"/>
                </a:solidFill>
              </a:rPr>
              <a:t>Usage Logs</a:t>
            </a:r>
            <a:endParaRPr lang="en-US" sz="1600" dirty="0">
              <a:solidFill>
                <a:srgbClr val="000000"/>
              </a:solidFill>
            </a:endParaRPr>
          </a:p>
        </p:txBody>
      </p:sp>
      <p:sp>
        <p:nvSpPr>
          <p:cNvPr id="7" name="Magnetic Disk 6"/>
          <p:cNvSpPr/>
          <p:nvPr/>
        </p:nvSpPr>
        <p:spPr>
          <a:xfrm>
            <a:off x="5955162" y="4696569"/>
            <a:ext cx="1705430" cy="1076477"/>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Mood and </a:t>
            </a:r>
            <a:r>
              <a:rPr lang="en-US" sz="1600" dirty="0">
                <a:solidFill>
                  <a:srgbClr val="000000"/>
                </a:solidFill>
              </a:rPr>
              <a:t>U</a:t>
            </a:r>
            <a:r>
              <a:rPr lang="en-US" sz="1600" dirty="0" smtClean="0">
                <a:solidFill>
                  <a:srgbClr val="000000"/>
                </a:solidFill>
              </a:rPr>
              <a:t>sage History</a:t>
            </a:r>
            <a:endParaRPr lang="en-US" sz="1600" dirty="0">
              <a:solidFill>
                <a:srgbClr val="000000"/>
              </a:solidFill>
            </a:endParaRPr>
          </a:p>
        </p:txBody>
      </p:sp>
      <p:sp>
        <p:nvSpPr>
          <p:cNvPr id="10" name="Striped Right Arrow 9"/>
          <p:cNvSpPr/>
          <p:nvPr/>
        </p:nvSpPr>
        <p:spPr>
          <a:xfrm>
            <a:off x="3756174" y="4911261"/>
            <a:ext cx="1040191" cy="695476"/>
          </a:xfrm>
          <a:prstGeom prst="striped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TextBox 11"/>
          <p:cNvSpPr txBox="1"/>
          <p:nvPr/>
        </p:nvSpPr>
        <p:spPr>
          <a:xfrm>
            <a:off x="6330041" y="1055298"/>
            <a:ext cx="1057451" cy="523220"/>
          </a:xfrm>
          <a:prstGeom prst="rect">
            <a:avLst/>
          </a:prstGeom>
          <a:noFill/>
        </p:spPr>
        <p:txBody>
          <a:bodyPr wrap="none" rtlCol="0">
            <a:spAutoFit/>
          </a:bodyPr>
          <a:lstStyle/>
          <a:p>
            <a:r>
              <a:rPr lang="en-US" sz="2800" dirty="0" smtClean="0"/>
              <a:t>Cloud</a:t>
            </a:r>
          </a:p>
        </p:txBody>
      </p:sp>
      <p:sp>
        <p:nvSpPr>
          <p:cNvPr id="15" name="Punched Tape 14"/>
          <p:cNvSpPr/>
          <p:nvPr/>
        </p:nvSpPr>
        <p:spPr>
          <a:xfrm>
            <a:off x="5979354" y="2452905"/>
            <a:ext cx="1681238" cy="628952"/>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solidFill>
                  <a:srgbClr val="000000"/>
                </a:solidFill>
              </a:rPr>
              <a:t>Mood Model</a:t>
            </a:r>
          </a:p>
        </p:txBody>
      </p:sp>
      <p:sp>
        <p:nvSpPr>
          <p:cNvPr id="16" name="Punched Tape 15"/>
          <p:cNvSpPr/>
          <p:nvPr/>
        </p:nvSpPr>
        <p:spPr>
          <a:xfrm>
            <a:off x="1660394" y="2525477"/>
            <a:ext cx="1681238" cy="628952"/>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solidFill>
                  <a:srgbClr val="000000"/>
                </a:solidFill>
              </a:rPr>
              <a:t>Mood Model</a:t>
            </a:r>
          </a:p>
        </p:txBody>
      </p:sp>
      <p:sp>
        <p:nvSpPr>
          <p:cNvPr id="17" name="Summing Junction 16"/>
          <p:cNvSpPr/>
          <p:nvPr/>
        </p:nvSpPr>
        <p:spPr>
          <a:xfrm>
            <a:off x="1046841" y="2670617"/>
            <a:ext cx="350762" cy="350762"/>
          </a:xfrm>
          <a:prstGeom prst="flowChartSummingJunc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a:p>
        </p:txBody>
      </p:sp>
      <p:sp>
        <p:nvSpPr>
          <p:cNvPr id="18" name="Document 17"/>
          <p:cNvSpPr/>
          <p:nvPr/>
        </p:nvSpPr>
        <p:spPr>
          <a:xfrm>
            <a:off x="1143603" y="3360046"/>
            <a:ext cx="1608666" cy="89504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Current Usage</a:t>
            </a:r>
            <a:endParaRPr lang="en-US" sz="1600" dirty="0"/>
          </a:p>
        </p:txBody>
      </p:sp>
      <p:cxnSp>
        <p:nvCxnSpPr>
          <p:cNvPr id="20" name="Straight Arrow Connector 19"/>
          <p:cNvCxnSpPr>
            <a:endCxn id="18" idx="2"/>
          </p:cNvCxnSpPr>
          <p:nvPr/>
        </p:nvCxnSpPr>
        <p:spPr>
          <a:xfrm flipV="1">
            <a:off x="1947936" y="4195920"/>
            <a:ext cx="0" cy="59136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7" idx="4"/>
          </p:cNvCxnSpPr>
          <p:nvPr/>
        </p:nvCxnSpPr>
        <p:spPr>
          <a:xfrm flipV="1">
            <a:off x="1222222" y="3021379"/>
            <a:ext cx="0" cy="3386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6" idx="1"/>
            <a:endCxn id="17" idx="6"/>
          </p:cNvCxnSpPr>
          <p:nvPr/>
        </p:nvCxnSpPr>
        <p:spPr>
          <a:xfrm flipH="1">
            <a:off x="1397603" y="2839953"/>
            <a:ext cx="262791" cy="604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Striped Right Arrow 29"/>
          <p:cNvSpPr/>
          <p:nvPr/>
        </p:nvSpPr>
        <p:spPr>
          <a:xfrm flipH="1">
            <a:off x="3723921" y="2452905"/>
            <a:ext cx="1132653" cy="695476"/>
          </a:xfrm>
          <a:prstGeom prst="striped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1" name="Straight Arrow Connector 30"/>
          <p:cNvCxnSpPr/>
          <p:nvPr/>
        </p:nvCxnSpPr>
        <p:spPr>
          <a:xfrm flipV="1">
            <a:off x="6800293" y="4263654"/>
            <a:ext cx="0" cy="59136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800293" y="3064364"/>
            <a:ext cx="0" cy="59136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Process 7"/>
          <p:cNvSpPr/>
          <p:nvPr/>
        </p:nvSpPr>
        <p:spPr>
          <a:xfrm>
            <a:off x="5943069" y="3638235"/>
            <a:ext cx="1717523" cy="616857"/>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Model Training</a:t>
            </a:r>
            <a:endParaRPr lang="en-US" sz="1600" dirty="0">
              <a:solidFill>
                <a:srgbClr val="000000"/>
              </a:solidFill>
            </a:endParaRPr>
          </a:p>
        </p:txBody>
      </p:sp>
      <p:cxnSp>
        <p:nvCxnSpPr>
          <p:cNvPr id="36" name="Straight Arrow Connector 35"/>
          <p:cNvCxnSpPr>
            <a:stCxn id="17" idx="0"/>
          </p:cNvCxnSpPr>
          <p:nvPr/>
        </p:nvCxnSpPr>
        <p:spPr>
          <a:xfrm flipV="1">
            <a:off x="1222222" y="2159043"/>
            <a:ext cx="0" cy="5115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046841" y="1697378"/>
            <a:ext cx="185416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Inferred Mood</a:t>
            </a:r>
            <a:endParaRPr lang="en-US" sz="2000" dirty="0"/>
          </a:p>
        </p:txBody>
      </p:sp>
      <p:sp>
        <p:nvSpPr>
          <p:cNvPr id="23" name="Title 1"/>
          <p:cNvSpPr>
            <a:spLocks noGrp="1"/>
          </p:cNvSpPr>
          <p:nvPr>
            <p:ph type="title"/>
          </p:nvPr>
        </p:nvSpPr>
        <p:spPr>
          <a:xfrm>
            <a:off x="429984" y="240090"/>
            <a:ext cx="8229600" cy="694974"/>
          </a:xfrm>
        </p:spPr>
        <p:txBody>
          <a:bodyPr/>
          <a:lstStyle/>
          <a:p>
            <a:r>
              <a:rPr lang="en-US" sz="4000"/>
              <a:t>Resource-friendly Implementation</a:t>
            </a:r>
          </a:p>
        </p:txBody>
      </p:sp>
      <p:sp>
        <p:nvSpPr>
          <p:cNvPr id="25"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30</a:t>
            </a:fld>
            <a:r>
              <a:rPr lang="en-US" smtClean="0"/>
              <a:t> of 30</a:t>
            </a:r>
            <a:endParaRPr lang="en-US"/>
          </a:p>
        </p:txBody>
      </p:sp>
    </p:spTree>
    <p:extLst>
      <p:ext uri="{BB962C8B-B14F-4D97-AF65-F5344CB8AC3E}">
        <p14:creationId xmlns:p14="http://schemas.microsoft.com/office/powerpoint/2010/main" val="392947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10" grpId="0" animBg="1"/>
      <p:bldP spid="12" grpId="0"/>
      <p:bldP spid="15" grpId="0" animBg="1"/>
      <p:bldP spid="16" grpId="0" animBg="1"/>
      <p:bldP spid="17" grpId="0" animBg="1"/>
      <p:bldP spid="18" grpId="0" animBg="1"/>
      <p:bldP spid="30" grpId="0" animBg="1"/>
      <p:bldP spid="8" grpId="0" animBg="1"/>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9129" y="2800578"/>
            <a:ext cx="298370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t>Inferred </a:t>
            </a:r>
          </a:p>
          <a:p>
            <a:pPr algn="ctr"/>
            <a:r>
              <a:rPr lang="en-US" sz="3600" dirty="0" smtClean="0"/>
              <a:t>Mood</a:t>
            </a:r>
            <a:endParaRPr lang="en-US" sz="3600" dirty="0"/>
          </a:p>
        </p:txBody>
      </p:sp>
      <p:sp>
        <p:nvSpPr>
          <p:cNvPr id="9" name="Striped Right Arrow 8"/>
          <p:cNvSpPr/>
          <p:nvPr/>
        </p:nvSpPr>
        <p:spPr>
          <a:xfrm>
            <a:off x="3646333" y="3134953"/>
            <a:ext cx="1230404" cy="695476"/>
          </a:xfrm>
          <a:prstGeom prst="striped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rPr>
              <a:t>API</a:t>
            </a:r>
          </a:p>
        </p:txBody>
      </p:sp>
      <p:grpSp>
        <p:nvGrpSpPr>
          <p:cNvPr id="2" name="Group 1"/>
          <p:cNvGrpSpPr/>
          <p:nvPr/>
        </p:nvGrpSpPr>
        <p:grpSpPr>
          <a:xfrm>
            <a:off x="5182709" y="1349157"/>
            <a:ext cx="3567949" cy="3677155"/>
            <a:chOff x="4835767" y="1118840"/>
            <a:chExt cx="3963921" cy="3992400"/>
          </a:xfrm>
        </p:grpSpPr>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385369" y="1118840"/>
              <a:ext cx="3414319" cy="2281903"/>
            </a:xfrm>
            <a:prstGeom prst="rect">
              <a:avLst/>
            </a:prstGeom>
            <a:ln w="3175" cmpd="sng">
              <a:solidFill>
                <a:srgbClr val="7F7F7F"/>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35767" y="2978346"/>
              <a:ext cx="2137782" cy="2132894"/>
            </a:xfrm>
            <a:prstGeom prst="rect">
              <a:avLst/>
            </a:prstGeom>
            <a:ln w="3175" cmpd="sng">
              <a:solidFill>
                <a:srgbClr val="7F7F7F"/>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l="5138" t="4862" r="5278" b="5555"/>
            <a:stretch/>
          </p:blipFill>
          <p:spPr>
            <a:xfrm>
              <a:off x="6690004" y="3167287"/>
              <a:ext cx="1456412" cy="1456412"/>
            </a:xfrm>
            <a:prstGeom prst="rect">
              <a:avLst/>
            </a:prstGeom>
            <a:ln w="3175" cmpd="sng">
              <a:solidFill>
                <a:srgbClr val="7F7F7F"/>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8108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4400" y="381000"/>
            <a:ext cx="7315200" cy="608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506703" y="4849548"/>
            <a:ext cx="3352200" cy="954107"/>
          </a:xfrm>
          <a:prstGeom prst="rect">
            <a:avLst/>
          </a:prstGeom>
          <a:solidFill>
            <a:srgbClr val="FFFFFF">
              <a:alpha val="86000"/>
            </a:srgbClr>
          </a:solidFill>
          <a:ln>
            <a:solidFill>
              <a:schemeClr val="tx1"/>
            </a:solidFill>
          </a:ln>
        </p:spPr>
        <p:txBody>
          <a:bodyPr wrap="none" rtlCol="0">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jan Pro"/>
                <a:cs typeface="Trajan Pro"/>
              </a:rPr>
              <a:t>TEXAS MEDICAL </a:t>
            </a:r>
          </a:p>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jan Pro"/>
                <a:cs typeface="Trajan Pro"/>
              </a:rPr>
              <a:t>CENTER</a:t>
            </a:r>
          </a:p>
        </p:txBody>
      </p:sp>
      <p:sp>
        <p:nvSpPr>
          <p:cNvPr id="8" name="TextBox 7"/>
          <p:cNvSpPr txBox="1"/>
          <p:nvPr/>
        </p:nvSpPr>
        <p:spPr>
          <a:xfrm>
            <a:off x="1606837" y="2334614"/>
            <a:ext cx="3698448" cy="523220"/>
          </a:xfrm>
          <a:prstGeom prst="rect">
            <a:avLst/>
          </a:prstGeom>
          <a:solidFill>
            <a:srgbClr val="FFFFFF">
              <a:alpha val="86000"/>
            </a:srgbClr>
          </a:solidFill>
          <a:ln>
            <a:solidFill>
              <a:schemeClr val="tx1"/>
            </a:solidFill>
          </a:ln>
        </p:spPr>
        <p:txBody>
          <a:bodyPr wrap="none" rtlCol="0">
            <a:spAutoFit/>
          </a:bodyPr>
          <a:lstStyle/>
          <a:p>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jan Pro"/>
                <a:cs typeface="Trajan Pro"/>
              </a:rPr>
              <a:t>RICE UNIVERSITY</a:t>
            </a:r>
          </a:p>
        </p:txBody>
      </p:sp>
    </p:spTree>
    <p:extLst>
      <p:ext uri="{BB962C8B-B14F-4D97-AF65-F5344CB8AC3E}">
        <p14:creationId xmlns:p14="http://schemas.microsoft.com/office/powerpoint/2010/main" val="32847530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9129" y="2800578"/>
            <a:ext cx="298370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t>Inferred </a:t>
            </a:r>
          </a:p>
          <a:p>
            <a:pPr algn="ctr"/>
            <a:r>
              <a:rPr lang="en-US" sz="3600" dirty="0" smtClean="0"/>
              <a:t>Mood</a:t>
            </a:r>
            <a:endParaRPr lang="en-US" sz="3600" dirty="0"/>
          </a:p>
        </p:txBody>
      </p:sp>
      <p:sp>
        <p:nvSpPr>
          <p:cNvPr id="9" name="Striped Right Arrow 8"/>
          <p:cNvSpPr/>
          <p:nvPr/>
        </p:nvSpPr>
        <p:spPr>
          <a:xfrm>
            <a:off x="3646333" y="3134953"/>
            <a:ext cx="1230404" cy="695476"/>
          </a:xfrm>
          <a:prstGeom prst="striped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rPr>
              <a:t>API</a:t>
            </a:r>
          </a:p>
        </p:txBody>
      </p:sp>
      <p:pic>
        <p:nvPicPr>
          <p:cNvPr id="4" name="Picture 3"/>
          <p:cNvPicPr>
            <a:picLocks noChangeAspect="1"/>
          </p:cNvPicPr>
          <p:nvPr/>
        </p:nvPicPr>
        <p:blipFill>
          <a:blip r:embed="rId3"/>
          <a:stretch>
            <a:fillRect/>
          </a:stretch>
        </p:blipFill>
        <p:spPr>
          <a:xfrm>
            <a:off x="5043155" y="1888290"/>
            <a:ext cx="3744917" cy="2493326"/>
          </a:xfrm>
          <a:prstGeom prst="rect">
            <a:avLst/>
          </a:prstGeom>
          <a:ln>
            <a:solidFill>
              <a:srgbClr val="000000"/>
            </a:solidFill>
          </a:ln>
        </p:spPr>
      </p:pic>
      <p:grpSp>
        <p:nvGrpSpPr>
          <p:cNvPr id="5" name="Group 4"/>
          <p:cNvGrpSpPr/>
          <p:nvPr/>
        </p:nvGrpSpPr>
        <p:grpSpPr>
          <a:xfrm>
            <a:off x="3991171" y="3830429"/>
            <a:ext cx="5005161" cy="2550765"/>
            <a:chOff x="4835767" y="2341796"/>
            <a:chExt cx="5560635" cy="2769444"/>
          </a:xfrm>
        </p:grpSpPr>
        <p:pic>
          <p:nvPicPr>
            <p:cNvPr id="6" name="Picture 5"/>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3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82083" y="2341796"/>
              <a:ext cx="3414319" cy="2281903"/>
            </a:xfrm>
            <a:prstGeom prst="rect">
              <a:avLst/>
            </a:prstGeom>
            <a:ln w="3175" cmpd="sng">
              <a:solidFill>
                <a:srgbClr val="7F7F7F"/>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35767" y="2978346"/>
              <a:ext cx="2137782" cy="2132894"/>
            </a:xfrm>
            <a:prstGeom prst="rect">
              <a:avLst/>
            </a:prstGeom>
            <a:ln w="3175" cmpd="sng">
              <a:solidFill>
                <a:srgbClr val="7F7F7F"/>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l="5138" t="4862" r="5278" b="5555"/>
            <a:stretch/>
          </p:blipFill>
          <p:spPr>
            <a:xfrm>
              <a:off x="6690004" y="3654827"/>
              <a:ext cx="1456412" cy="1456413"/>
            </a:xfrm>
            <a:prstGeom prst="rect">
              <a:avLst/>
            </a:prstGeom>
            <a:ln w="3175" cmpd="sng">
              <a:solidFill>
                <a:srgbClr val="7F7F7F"/>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60791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693"/>
            <a:ext cx="8229600" cy="1600200"/>
          </a:xfrm>
        </p:spPr>
        <p:txBody>
          <a:bodyPr/>
          <a:lstStyle/>
          <a:p>
            <a:r>
              <a:rPr lang="en-US" sz="8000" dirty="0"/>
              <a:t>M</a:t>
            </a:r>
            <a:r>
              <a:rPr lang="en-US" sz="8000"/>
              <a:t>oodScope</a:t>
            </a:r>
            <a:r>
              <a:rPr lang="en-US" sz="9600" dirty="0"/>
              <a:t>:</a:t>
            </a:r>
            <a:r>
              <a:rPr lang="en-US" sz="9600"/>
              <a:t/>
            </a:r>
            <a:br>
              <a:rPr lang="en-US" sz="9600"/>
            </a:br>
            <a:r>
              <a:rPr lang="en-US" sz="2800" dirty="0"/>
              <a:t>S</a:t>
            </a:r>
            <a:r>
              <a:rPr lang="en-US" sz="2800"/>
              <a:t>ensing </a:t>
            </a:r>
            <a:r>
              <a:rPr lang="en-US" sz="2800" dirty="0"/>
              <a:t>mood from smartphone usage patterns</a:t>
            </a:r>
          </a:p>
        </p:txBody>
      </p:sp>
      <p:sp>
        <p:nvSpPr>
          <p:cNvPr id="3" name="Content Placeholder 2"/>
          <p:cNvSpPr>
            <a:spLocks noGrp="1"/>
          </p:cNvSpPr>
          <p:nvPr>
            <p:ph idx="1"/>
          </p:nvPr>
        </p:nvSpPr>
        <p:spPr>
          <a:xfrm>
            <a:off x="126999" y="2515114"/>
            <a:ext cx="5879971" cy="3820775"/>
          </a:xfrm>
        </p:spPr>
        <p:txBody>
          <a:bodyPr>
            <a:normAutofit fontScale="92500" lnSpcReduction="10000"/>
          </a:bodyPr>
          <a:lstStyle/>
          <a:p>
            <a:r>
              <a:rPr lang="en-US" sz="2800" dirty="0" smtClean="0"/>
              <a:t>Robustly (93%) detect each dimension of daily mood</a:t>
            </a:r>
          </a:p>
          <a:p>
            <a:pPr lvl="1"/>
            <a:r>
              <a:rPr lang="en-US" sz="2000" dirty="0" smtClean="0"/>
              <a:t>On personalized models</a:t>
            </a:r>
          </a:p>
          <a:p>
            <a:pPr lvl="1"/>
            <a:r>
              <a:rPr lang="en-US" sz="2000" dirty="0" smtClean="0"/>
              <a:t>Starts out with 66% on generalized models</a:t>
            </a:r>
          </a:p>
          <a:p>
            <a:endParaRPr lang="en-US" sz="1600" dirty="0" smtClean="0"/>
          </a:p>
          <a:p>
            <a:r>
              <a:rPr lang="en-US" sz="2800" dirty="0" smtClean="0"/>
              <a:t>Validate with 32 users x 2 months worth of data</a:t>
            </a:r>
          </a:p>
          <a:p>
            <a:endParaRPr lang="en-US" sz="1400" dirty="0" smtClean="0"/>
          </a:p>
          <a:p>
            <a:r>
              <a:rPr lang="en-US" sz="2800" dirty="0"/>
              <a:t>Simple resource-friendly </a:t>
            </a:r>
            <a:r>
              <a:rPr lang="en-US" sz="2800" dirty="0" smtClean="0"/>
              <a:t>implementation</a:t>
            </a:r>
            <a:endParaRPr lang="en-US" sz="2800" dirty="0"/>
          </a:p>
        </p:txBody>
      </p:sp>
      <p:pic>
        <p:nvPicPr>
          <p:cNvPr id="6" name="Picture 5"/>
          <p:cNvPicPr>
            <a:picLocks noChangeAspect="1"/>
          </p:cNvPicPr>
          <p:nvPr/>
        </p:nvPicPr>
        <p:blipFill>
          <a:blip r:embed="rId3"/>
          <a:stretch>
            <a:fillRect/>
          </a:stretch>
        </p:blipFill>
        <p:spPr>
          <a:xfrm rot="5400000">
            <a:off x="5515244" y="3164334"/>
            <a:ext cx="3821151" cy="2521959"/>
          </a:xfrm>
          <a:prstGeom prst="rect">
            <a:avLst/>
          </a:prstGeom>
          <a:ln w="38100" cmpd="sng">
            <a:solidFill>
              <a:srgbClr val="000000"/>
            </a:solidFill>
          </a:ln>
        </p:spPr>
      </p:pic>
    </p:spTree>
    <p:extLst>
      <p:ext uri="{BB962C8B-B14F-4D97-AF65-F5344CB8AC3E}">
        <p14:creationId xmlns:p14="http://schemas.microsoft.com/office/powerpoint/2010/main" val="16472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88" y="274638"/>
            <a:ext cx="8229600" cy="1143000"/>
          </a:xfrm>
        </p:spPr>
        <p:txBody>
          <a:bodyPr>
            <a:normAutofit/>
          </a:bodyPr>
          <a:lstStyle/>
          <a:p>
            <a:r>
              <a:rPr lang="en-US" dirty="0" smtClean="0"/>
              <a:t> </a:t>
            </a:r>
            <a:r>
              <a:rPr lang="en-US" dirty="0"/>
              <a:t>Discriminative F</a:t>
            </a:r>
            <a:r>
              <a:rPr lang="en-US" dirty="0" smtClean="0"/>
              <a:t>eatures</a:t>
            </a:r>
            <a:endParaRPr lang="en-US" dirty="0"/>
          </a:p>
        </p:txBody>
      </p:sp>
      <p:sp>
        <p:nvSpPr>
          <p:cNvPr id="10" name="Slide Number Placeholder 9"/>
          <p:cNvSpPr>
            <a:spLocks noGrp="1"/>
          </p:cNvSpPr>
          <p:nvPr>
            <p:ph type="sldNum" sz="quarter" idx="12"/>
          </p:nvPr>
        </p:nvSpPr>
        <p:spPr/>
        <p:txBody>
          <a:bodyPr/>
          <a:lstStyle/>
          <a:p>
            <a:fld id="{616CB38F-D109-114E-B477-69CEE079A655}" type="slidenum">
              <a:rPr lang="en-US" smtClean="0"/>
              <a:t>35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312788325"/>
              </p:ext>
            </p:extLst>
          </p:nvPr>
        </p:nvGraphicFramePr>
        <p:xfrm>
          <a:off x="222416" y="860379"/>
          <a:ext cx="8702541" cy="5997621"/>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4334933" y="3911600"/>
            <a:ext cx="4338355" cy="26416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41334" y="3309891"/>
            <a:ext cx="3324949" cy="584776"/>
          </a:xfrm>
          <a:prstGeom prst="rect">
            <a:avLst/>
          </a:prstGeom>
          <a:noFill/>
        </p:spPr>
        <p:txBody>
          <a:bodyPr wrap="none" rtlCol="0">
            <a:spAutoFit/>
          </a:bodyPr>
          <a:lstStyle/>
          <a:p>
            <a:r>
              <a:rPr lang="en-US" sz="3200">
                <a:solidFill>
                  <a:srgbClr val="FF0000"/>
                </a:solidFill>
                <a:latin typeface="TradeGothic"/>
                <a:cs typeface="TradeGothic"/>
              </a:rPr>
              <a:t>Relevant features</a:t>
            </a:r>
          </a:p>
        </p:txBody>
      </p:sp>
    </p:spTree>
    <p:extLst>
      <p:ext uri="{BB962C8B-B14F-4D97-AF65-F5344CB8AC3E}">
        <p14:creationId xmlns:p14="http://schemas.microsoft.com/office/powerpoint/2010/main" val="2069650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88" y="274638"/>
            <a:ext cx="8229600" cy="1143000"/>
          </a:xfrm>
        </p:spPr>
        <p:txBody>
          <a:bodyPr>
            <a:normAutofit/>
          </a:bodyPr>
          <a:lstStyle/>
          <a:p>
            <a:r>
              <a:rPr lang="en-US" dirty="0" smtClean="0"/>
              <a:t> </a:t>
            </a:r>
            <a:r>
              <a:rPr lang="en-US" dirty="0"/>
              <a:t>Discriminative F</a:t>
            </a:r>
            <a:r>
              <a:rPr lang="en-US" dirty="0" smtClean="0"/>
              <a:t>eatures</a:t>
            </a:r>
            <a:endParaRPr lang="en-US" dirty="0"/>
          </a:p>
        </p:txBody>
      </p:sp>
      <p:sp>
        <p:nvSpPr>
          <p:cNvPr id="10" name="Slide Number Placeholder 9"/>
          <p:cNvSpPr>
            <a:spLocks noGrp="1"/>
          </p:cNvSpPr>
          <p:nvPr>
            <p:ph type="sldNum" sz="quarter" idx="12"/>
          </p:nvPr>
        </p:nvSpPr>
        <p:spPr/>
        <p:txBody>
          <a:bodyPr/>
          <a:lstStyle/>
          <a:p>
            <a:fld id="{616CB38F-D109-114E-B477-69CEE079A655}" type="slidenum">
              <a:rPr lang="en-US" smtClean="0"/>
              <a:t>36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530748240"/>
              </p:ext>
            </p:extLst>
          </p:nvPr>
        </p:nvGraphicFramePr>
        <p:xfrm>
          <a:off x="403714" y="1624058"/>
          <a:ext cx="8035478" cy="4732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1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TODO</a:t>
            </a:r>
            <a:endParaRPr lang="en-US" dirty="0"/>
          </a:p>
        </p:txBody>
      </p:sp>
      <p:sp>
        <p:nvSpPr>
          <p:cNvPr id="3" name="Content Placeholder 2"/>
          <p:cNvSpPr>
            <a:spLocks noGrp="1"/>
          </p:cNvSpPr>
          <p:nvPr>
            <p:ph idx="1"/>
          </p:nvPr>
        </p:nvSpPr>
        <p:spPr>
          <a:xfrm>
            <a:off x="457200" y="1994203"/>
            <a:ext cx="8229600" cy="4277707"/>
          </a:xfrm>
        </p:spPr>
        <p:txBody>
          <a:bodyPr anchor="ctr">
            <a:normAutofit/>
          </a:bodyPr>
          <a:lstStyle/>
          <a:p>
            <a:r>
              <a:rPr lang="en-US" sz="2500" dirty="0" smtClean="0"/>
              <a:t>Wider, longer-term evaluation</a:t>
            </a:r>
          </a:p>
          <a:p>
            <a:pPr lvl="1"/>
            <a:r>
              <a:rPr lang="en-US" sz="2500" dirty="0" smtClean="0"/>
              <a:t>How does the model change over time?</a:t>
            </a:r>
            <a:endParaRPr lang="en-US" sz="2500" dirty="0"/>
          </a:p>
          <a:p>
            <a:endParaRPr lang="en-US" sz="2500" dirty="0" smtClean="0"/>
          </a:p>
          <a:p>
            <a:r>
              <a:rPr lang="en-US" sz="2500" dirty="0" smtClean="0"/>
              <a:t>In-use accuracy metrics</a:t>
            </a:r>
          </a:p>
          <a:p>
            <a:pPr lvl="1"/>
            <a:r>
              <a:rPr lang="en-US" sz="2500" dirty="0" smtClean="0"/>
              <a:t>Not cross-validation</a:t>
            </a:r>
            <a:endParaRPr lang="en-US" sz="2500" dirty="0"/>
          </a:p>
          <a:p>
            <a:pPr marL="0" indent="0">
              <a:buNone/>
            </a:pPr>
            <a:endParaRPr lang="en-US" sz="2500" dirty="0" smtClean="0"/>
          </a:p>
          <a:p>
            <a:r>
              <a:rPr lang="en-US" sz="2500" dirty="0" smtClean="0"/>
              <a:t>Social Factors/Impact</a:t>
            </a:r>
          </a:p>
          <a:p>
            <a:pPr lvl="1"/>
            <a:r>
              <a:rPr lang="en-US" sz="2500" dirty="0"/>
              <a:t>Study Mood-sharing</a:t>
            </a:r>
            <a:endParaRPr lang="en-US" sz="2500" dirty="0" smtClean="0"/>
          </a:p>
          <a:p>
            <a:pPr lvl="1"/>
            <a:r>
              <a:rPr lang="en-US" sz="2500" dirty="0"/>
              <a:t>Provide assistance to p</a:t>
            </a:r>
            <a:r>
              <a:rPr lang="en-US" sz="2500" dirty="0" smtClean="0"/>
              <a:t>sychologists</a:t>
            </a:r>
          </a:p>
          <a:p>
            <a:pPr lvl="1"/>
            <a:endParaRPr lang="en-US" sz="2500" dirty="0"/>
          </a:p>
        </p:txBody>
      </p:sp>
      <p:sp>
        <p:nvSpPr>
          <p:cNvPr id="4" name="Slide Number Placeholder 3"/>
          <p:cNvSpPr>
            <a:spLocks noGrp="1"/>
          </p:cNvSpPr>
          <p:nvPr>
            <p:ph type="sldNum" sz="quarter" idx="12"/>
          </p:nvPr>
        </p:nvSpPr>
        <p:spPr/>
        <p:txBody>
          <a:bodyPr/>
          <a:lstStyle/>
          <a:p>
            <a:fld id="{616CB38F-D109-114E-B477-69CEE079A655}" type="slidenum">
              <a:rPr lang="en-US" smtClean="0"/>
              <a:t>37</a:t>
            </a:fld>
            <a:endParaRPr lang="en-US"/>
          </a:p>
        </p:txBody>
      </p:sp>
    </p:spTree>
    <p:extLst>
      <p:ext uri="{BB962C8B-B14F-4D97-AF65-F5344CB8AC3E}">
        <p14:creationId xmlns:p14="http://schemas.microsoft.com/office/powerpoint/2010/main" val="3743925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668" y="1978439"/>
            <a:ext cx="5842259" cy="795867"/>
          </a:xfrm>
        </p:spPr>
        <p:txBody>
          <a:bodyPr/>
          <a:lstStyle/>
          <a:p>
            <a:pPr>
              <a:lnSpc>
                <a:spcPct val="90000"/>
              </a:lnSpc>
            </a:pPr>
            <a:r>
              <a:rPr lang="en-US" sz="4000"/>
              <a:t>Affective Computing</a:t>
            </a:r>
            <a:r>
              <a:rPr lang="en-US" sz="2400"/>
              <a:t/>
            </a:r>
            <a:br>
              <a:rPr lang="en-US" sz="2400"/>
            </a:br>
            <a:r>
              <a:rPr lang="en-US" sz="2400"/>
              <a:t>(Mood and Emotion) </a:t>
            </a:r>
          </a:p>
        </p:txBody>
      </p:sp>
      <p:cxnSp>
        <p:nvCxnSpPr>
          <p:cNvPr id="6" name="Straight Arrow Connector 5"/>
          <p:cNvCxnSpPr/>
          <p:nvPr/>
        </p:nvCxnSpPr>
        <p:spPr>
          <a:xfrm flipH="1">
            <a:off x="2116670" y="2804188"/>
            <a:ext cx="1968128" cy="1483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084798" y="2804188"/>
            <a:ext cx="2197469" cy="989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12005" y="3851368"/>
            <a:ext cx="3998961" cy="830997"/>
          </a:xfrm>
          <a:prstGeom prst="rect">
            <a:avLst/>
          </a:prstGeom>
          <a:noFill/>
        </p:spPr>
        <p:txBody>
          <a:bodyPr wrap="none" rtlCol="0">
            <a:spAutoFit/>
          </a:bodyPr>
          <a:lstStyle/>
          <a:p>
            <a:pPr algn="ctr"/>
            <a:r>
              <a:rPr lang="en-US" sz="2400" b="1"/>
              <a:t>Audio/Video-based</a:t>
            </a:r>
          </a:p>
          <a:p>
            <a:pPr algn="ctr"/>
            <a:r>
              <a:rPr lang="en-US" sz="2400"/>
              <a:t>(AffectAura, EmotionSense)</a:t>
            </a:r>
          </a:p>
        </p:txBody>
      </p:sp>
      <p:sp>
        <p:nvSpPr>
          <p:cNvPr id="14" name="TextBox 13"/>
          <p:cNvSpPr txBox="1"/>
          <p:nvPr/>
        </p:nvSpPr>
        <p:spPr>
          <a:xfrm>
            <a:off x="352155" y="4519004"/>
            <a:ext cx="3529031" cy="1200328"/>
          </a:xfrm>
          <a:prstGeom prst="rect">
            <a:avLst/>
          </a:prstGeom>
          <a:noFill/>
        </p:spPr>
        <p:txBody>
          <a:bodyPr wrap="none" rtlCol="0">
            <a:spAutoFit/>
          </a:bodyPr>
          <a:lstStyle/>
          <a:p>
            <a:pPr algn="ctr"/>
            <a:r>
              <a:rPr lang="en-US" sz="2400" b="1"/>
              <a:t>Biometric-based</a:t>
            </a:r>
          </a:p>
          <a:p>
            <a:pPr algn="ctr"/>
            <a:r>
              <a:rPr lang="en-US" sz="2400"/>
              <a:t>(Skin conductivity, </a:t>
            </a:r>
          </a:p>
          <a:p>
            <a:pPr algn="ctr"/>
            <a:r>
              <a:rPr lang="en-US" sz="2400"/>
              <a:t>Temperature, Pulse rate)</a:t>
            </a:r>
          </a:p>
        </p:txBody>
      </p:sp>
      <p:sp>
        <p:nvSpPr>
          <p:cNvPr id="15" name="TextBox 14"/>
          <p:cNvSpPr txBox="1"/>
          <p:nvPr/>
        </p:nvSpPr>
        <p:spPr>
          <a:xfrm>
            <a:off x="519549" y="5674509"/>
            <a:ext cx="3565249" cy="1200328"/>
          </a:xfrm>
          <a:prstGeom prst="rect">
            <a:avLst/>
          </a:prstGeom>
          <a:noFill/>
        </p:spPr>
        <p:txBody>
          <a:bodyPr wrap="none" rtlCol="0">
            <a:spAutoFit/>
          </a:bodyPr>
          <a:lstStyle/>
          <a:p>
            <a:r>
              <a:rPr lang="en-US" sz="2400">
                <a:solidFill>
                  <a:schemeClr val="accent5"/>
                </a:solidFill>
              </a:rPr>
              <a:t>Highly temporal</a:t>
            </a:r>
          </a:p>
          <a:p>
            <a:r>
              <a:rPr lang="en-US" sz="2400">
                <a:solidFill>
                  <a:srgbClr val="FF0000"/>
                </a:solidFill>
              </a:rPr>
              <a:t>High cost of deployment</a:t>
            </a:r>
          </a:p>
          <a:p>
            <a:r>
              <a:rPr lang="en-US" sz="2400">
                <a:solidFill>
                  <a:srgbClr val="FF0000"/>
                </a:solidFill>
              </a:rPr>
              <a:t>Hassle</a:t>
            </a:r>
          </a:p>
        </p:txBody>
      </p:sp>
      <p:sp>
        <p:nvSpPr>
          <p:cNvPr id="17" name="TextBox 16"/>
          <p:cNvSpPr txBox="1"/>
          <p:nvPr/>
        </p:nvSpPr>
        <p:spPr>
          <a:xfrm>
            <a:off x="4996518" y="4682365"/>
            <a:ext cx="3092463" cy="1200328"/>
          </a:xfrm>
          <a:prstGeom prst="rect">
            <a:avLst/>
          </a:prstGeom>
          <a:noFill/>
        </p:spPr>
        <p:txBody>
          <a:bodyPr wrap="none" rtlCol="0">
            <a:spAutoFit/>
          </a:bodyPr>
          <a:lstStyle/>
          <a:p>
            <a:r>
              <a:rPr lang="en-US" sz="2400">
                <a:solidFill>
                  <a:schemeClr val="accent5"/>
                </a:solidFill>
              </a:rPr>
              <a:t>Captures expressions</a:t>
            </a:r>
          </a:p>
          <a:p>
            <a:r>
              <a:rPr lang="en-US" sz="2400">
                <a:solidFill>
                  <a:srgbClr val="FF0000"/>
                </a:solidFill>
              </a:rPr>
              <a:t>Power hungry</a:t>
            </a:r>
          </a:p>
          <a:p>
            <a:r>
              <a:rPr lang="en-US" sz="2400">
                <a:solidFill>
                  <a:srgbClr val="FF0000"/>
                </a:solidFill>
              </a:rPr>
              <a:t>Slightly invasive</a:t>
            </a:r>
          </a:p>
        </p:txBody>
      </p:sp>
      <p:sp>
        <p:nvSpPr>
          <p:cNvPr id="19"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4</a:t>
            </a:fld>
            <a:r>
              <a:rPr lang="en-US" smtClean="0"/>
              <a:t> of 30</a:t>
            </a:r>
            <a:endParaRPr lang="en-US"/>
          </a:p>
        </p:txBody>
      </p:sp>
    </p:spTree>
    <p:extLst>
      <p:ext uri="{BB962C8B-B14F-4D97-AF65-F5344CB8AC3E}">
        <p14:creationId xmlns:p14="http://schemas.microsoft.com/office/powerpoint/2010/main" val="14442225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56104"/>
            <a:ext cx="8229600" cy="1600200"/>
          </a:xfrm>
        </p:spPr>
        <p:txBody>
          <a:bodyPr/>
          <a:lstStyle/>
          <a:p>
            <a:r>
              <a:rPr lang="en-US" b="1" smtClean="0">
                <a:solidFill>
                  <a:srgbClr val="008000"/>
                </a:solidFill>
                <a:latin typeface="TradeGothic"/>
                <a:cs typeface="TradeGothic"/>
              </a:rPr>
              <a:t>Can your mobile phone infer your mood?</a:t>
            </a:r>
            <a:endParaRPr lang="en-US" b="1" dirty="0">
              <a:latin typeface="TradeGothic"/>
              <a:cs typeface="TradeGothic"/>
            </a:endParaRPr>
          </a:p>
        </p:txBody>
      </p:sp>
    </p:spTree>
    <p:extLst>
      <p:ext uri="{BB962C8B-B14F-4D97-AF65-F5344CB8AC3E}">
        <p14:creationId xmlns:p14="http://schemas.microsoft.com/office/powerpoint/2010/main" val="274825319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56104"/>
            <a:ext cx="8229600" cy="1600200"/>
          </a:xfrm>
        </p:spPr>
        <p:txBody>
          <a:bodyPr/>
          <a:lstStyle/>
          <a:p>
            <a:r>
              <a:rPr lang="en-US" b="1">
                <a:solidFill>
                  <a:srgbClr val="008000"/>
                </a:solidFill>
                <a:latin typeface="TradeGothic"/>
                <a:cs typeface="TradeGothic"/>
              </a:rPr>
              <a:t>C</a:t>
            </a:r>
            <a:r>
              <a:rPr lang="en-US" b="1" smtClean="0">
                <a:solidFill>
                  <a:srgbClr val="008000"/>
                </a:solidFill>
                <a:latin typeface="TradeGothic"/>
                <a:cs typeface="TradeGothic"/>
              </a:rPr>
              <a:t>an your mobile phone infer your mood?</a:t>
            </a:r>
            <a:endParaRPr lang="en-US" b="1" dirty="0">
              <a:latin typeface="TradeGothic"/>
              <a:cs typeface="TradeGothic"/>
            </a:endParaRPr>
          </a:p>
        </p:txBody>
      </p:sp>
      <p:sp>
        <p:nvSpPr>
          <p:cNvPr id="3" name="Title 3"/>
          <p:cNvSpPr txBox="1">
            <a:spLocks/>
          </p:cNvSpPr>
          <p:nvPr/>
        </p:nvSpPr>
        <p:spPr>
          <a:xfrm>
            <a:off x="457200" y="3770442"/>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b="1" smtClean="0">
                <a:solidFill>
                  <a:srgbClr val="008000"/>
                </a:solidFill>
                <a:latin typeface="TradeGothic"/>
                <a:cs typeface="TradeGothic"/>
              </a:rPr>
              <a:t>From already-available, low-power information?*</a:t>
            </a:r>
            <a:endParaRPr lang="en-US" b="1" dirty="0">
              <a:solidFill>
                <a:srgbClr val="008000"/>
              </a:solidFill>
              <a:latin typeface="TradeGothic"/>
              <a:cs typeface="TradeGothic"/>
            </a:endParaRPr>
          </a:p>
        </p:txBody>
      </p:sp>
      <p:sp>
        <p:nvSpPr>
          <p:cNvPr id="2" name="TextBox 1"/>
          <p:cNvSpPr txBox="1"/>
          <p:nvPr/>
        </p:nvSpPr>
        <p:spPr>
          <a:xfrm>
            <a:off x="982134" y="6012934"/>
            <a:ext cx="7212231" cy="461665"/>
          </a:xfrm>
          <a:prstGeom prst="rect">
            <a:avLst/>
          </a:prstGeom>
          <a:noFill/>
        </p:spPr>
        <p:txBody>
          <a:bodyPr wrap="none" rtlCol="0">
            <a:spAutoFit/>
          </a:bodyPr>
          <a:lstStyle/>
          <a:p>
            <a:r>
              <a:rPr lang="en-US" sz="2400"/>
              <a:t>* No audio/video sensing, no body-instrumentation</a:t>
            </a:r>
          </a:p>
        </p:txBody>
      </p:sp>
    </p:spTree>
    <p:extLst>
      <p:ext uri="{BB962C8B-B14F-4D97-AF65-F5344CB8AC3E}">
        <p14:creationId xmlns:p14="http://schemas.microsoft.com/office/powerpoint/2010/main" val="21202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0"/>
            <a:ext cx="8906934" cy="795867"/>
          </a:xfrm>
        </p:spPr>
        <p:txBody>
          <a:bodyPr/>
          <a:lstStyle/>
          <a:p>
            <a:r>
              <a:rPr lang="en-US" sz="4000"/>
              <a:t>MoodScope ∈ Affective Computing </a:t>
            </a:r>
          </a:p>
        </p:txBody>
      </p:sp>
      <p:sp>
        <p:nvSpPr>
          <p:cNvPr id="11" name="TextBox 10"/>
          <p:cNvSpPr txBox="1"/>
          <p:nvPr/>
        </p:nvSpPr>
        <p:spPr>
          <a:xfrm>
            <a:off x="5892939" y="4037619"/>
            <a:ext cx="2931211" cy="461665"/>
          </a:xfrm>
          <a:prstGeom prst="rect">
            <a:avLst/>
          </a:prstGeom>
          <a:noFill/>
        </p:spPr>
        <p:txBody>
          <a:bodyPr wrap="none" rtlCol="0">
            <a:spAutoFit/>
          </a:bodyPr>
          <a:lstStyle/>
          <a:p>
            <a:pPr algn="ctr"/>
            <a:r>
              <a:rPr lang="en-US" sz="2400" b="1"/>
              <a:t>Audio/Video-based</a:t>
            </a:r>
          </a:p>
        </p:txBody>
      </p:sp>
      <p:sp>
        <p:nvSpPr>
          <p:cNvPr id="13" name="TextBox 12"/>
          <p:cNvSpPr txBox="1"/>
          <p:nvPr/>
        </p:nvSpPr>
        <p:spPr>
          <a:xfrm>
            <a:off x="4267857" y="1170001"/>
            <a:ext cx="2785889" cy="830997"/>
          </a:xfrm>
          <a:prstGeom prst="rect">
            <a:avLst/>
          </a:prstGeom>
          <a:noFill/>
        </p:spPr>
        <p:txBody>
          <a:bodyPr wrap="none" rtlCol="0">
            <a:spAutoFit/>
          </a:bodyPr>
          <a:lstStyle/>
          <a:p>
            <a:pPr algn="ctr"/>
            <a:r>
              <a:rPr lang="en-US" sz="2400" b="1"/>
              <a:t>Usage Trace-based</a:t>
            </a:r>
          </a:p>
          <a:p>
            <a:pPr algn="ctr"/>
            <a:r>
              <a:rPr lang="en-US" sz="2400"/>
              <a:t>(MoodScope)</a:t>
            </a:r>
          </a:p>
        </p:txBody>
      </p:sp>
      <p:sp>
        <p:nvSpPr>
          <p:cNvPr id="14" name="TextBox 13"/>
          <p:cNvSpPr txBox="1"/>
          <p:nvPr/>
        </p:nvSpPr>
        <p:spPr>
          <a:xfrm>
            <a:off x="488059" y="5095159"/>
            <a:ext cx="2473453" cy="461665"/>
          </a:xfrm>
          <a:prstGeom prst="rect">
            <a:avLst/>
          </a:prstGeom>
          <a:noFill/>
        </p:spPr>
        <p:txBody>
          <a:bodyPr wrap="none" rtlCol="0">
            <a:spAutoFit/>
          </a:bodyPr>
          <a:lstStyle/>
          <a:p>
            <a:pPr algn="ctr"/>
            <a:r>
              <a:rPr lang="en-US" sz="2400" b="1"/>
              <a:t>Biometric-based</a:t>
            </a:r>
          </a:p>
        </p:txBody>
      </p:sp>
      <p:sp>
        <p:nvSpPr>
          <p:cNvPr id="15" name="TextBox 14"/>
          <p:cNvSpPr txBox="1"/>
          <p:nvPr/>
        </p:nvSpPr>
        <p:spPr>
          <a:xfrm>
            <a:off x="519549" y="5568134"/>
            <a:ext cx="3630471" cy="830997"/>
          </a:xfrm>
          <a:prstGeom prst="rect">
            <a:avLst/>
          </a:prstGeom>
          <a:noFill/>
        </p:spPr>
        <p:txBody>
          <a:bodyPr wrap="none" rtlCol="0">
            <a:spAutoFit/>
          </a:bodyPr>
          <a:lstStyle/>
          <a:p>
            <a:r>
              <a:rPr lang="en-US" sz="2400">
                <a:solidFill>
                  <a:schemeClr val="accent5"/>
                </a:solidFill>
              </a:rPr>
              <a:t>Very direct, Fine-grained</a:t>
            </a:r>
          </a:p>
          <a:p>
            <a:r>
              <a:rPr lang="en-US" sz="2400">
                <a:solidFill>
                  <a:srgbClr val="FF0000"/>
                </a:solidFill>
              </a:rPr>
              <a:t>High cost of deployment</a:t>
            </a:r>
          </a:p>
        </p:txBody>
      </p:sp>
      <p:sp>
        <p:nvSpPr>
          <p:cNvPr id="17" name="TextBox 16"/>
          <p:cNvSpPr txBox="1"/>
          <p:nvPr/>
        </p:nvSpPr>
        <p:spPr>
          <a:xfrm>
            <a:off x="6219402" y="4499284"/>
            <a:ext cx="3092463" cy="1200328"/>
          </a:xfrm>
          <a:prstGeom prst="rect">
            <a:avLst/>
          </a:prstGeom>
          <a:noFill/>
        </p:spPr>
        <p:txBody>
          <a:bodyPr wrap="none" rtlCol="0">
            <a:spAutoFit/>
          </a:bodyPr>
          <a:lstStyle/>
          <a:p>
            <a:r>
              <a:rPr lang="en-US" sz="2400">
                <a:solidFill>
                  <a:schemeClr val="accent5"/>
                </a:solidFill>
              </a:rPr>
              <a:t>Captures expressions</a:t>
            </a:r>
          </a:p>
          <a:p>
            <a:r>
              <a:rPr lang="en-US" sz="2400">
                <a:solidFill>
                  <a:srgbClr val="FF0000"/>
                </a:solidFill>
              </a:rPr>
              <a:t>Power hungry</a:t>
            </a:r>
          </a:p>
          <a:p>
            <a:r>
              <a:rPr lang="en-US" sz="2400">
                <a:solidFill>
                  <a:srgbClr val="FF0000"/>
                </a:solidFill>
              </a:rPr>
              <a:t>Slightly invasive</a:t>
            </a:r>
          </a:p>
        </p:txBody>
      </p:sp>
      <p:sp>
        <p:nvSpPr>
          <p:cNvPr id="18" name="TextBox 17"/>
          <p:cNvSpPr txBox="1"/>
          <p:nvPr/>
        </p:nvSpPr>
        <p:spPr>
          <a:xfrm>
            <a:off x="4189238" y="1965022"/>
            <a:ext cx="2939176" cy="830997"/>
          </a:xfrm>
          <a:prstGeom prst="rect">
            <a:avLst/>
          </a:prstGeom>
          <a:noFill/>
        </p:spPr>
        <p:txBody>
          <a:bodyPr wrap="none" rtlCol="0">
            <a:spAutoFit/>
          </a:bodyPr>
          <a:lstStyle/>
          <a:p>
            <a:pPr algn="ctr"/>
            <a:r>
              <a:rPr lang="en-US" sz="2400">
                <a:solidFill>
                  <a:schemeClr val="accent5"/>
                </a:solidFill>
              </a:rPr>
              <a:t>Passive, Continuous</a:t>
            </a:r>
          </a:p>
          <a:p>
            <a:pPr algn="ctr"/>
            <a:r>
              <a:rPr lang="en-US" sz="2400" i="1">
                <a:solidFill>
                  <a:srgbClr val="FF0000"/>
                </a:solidFill>
              </a:rPr>
              <a:t>How to model mood?</a:t>
            </a:r>
          </a:p>
        </p:txBody>
      </p:sp>
      <p:sp>
        <p:nvSpPr>
          <p:cNvPr id="19"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7</a:t>
            </a:fld>
            <a:r>
              <a:rPr lang="en-US" smtClean="0"/>
              <a:t> of 30</a:t>
            </a:r>
            <a:endParaRPr lang="en-US"/>
          </a:p>
        </p:txBody>
      </p:sp>
      <p:cxnSp>
        <p:nvCxnSpPr>
          <p:cNvPr id="21" name="Straight Arrow Connector 20"/>
          <p:cNvCxnSpPr/>
          <p:nvPr/>
        </p:nvCxnSpPr>
        <p:spPr>
          <a:xfrm flipH="1">
            <a:off x="2116670" y="2804188"/>
            <a:ext cx="1968128" cy="2377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084798" y="2804188"/>
            <a:ext cx="2918582" cy="1094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084798" y="1282633"/>
            <a:ext cx="0" cy="1513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117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
            </a:r>
            <a:r>
              <a:rPr lang="en-US" smtClean="0"/>
              <a:t>ood is…</a:t>
            </a:r>
            <a:endParaRPr lang="en-US" dirty="0"/>
          </a:p>
        </p:txBody>
      </p:sp>
      <p:sp>
        <p:nvSpPr>
          <p:cNvPr id="3" name="Content Placeholder 2"/>
          <p:cNvSpPr>
            <a:spLocks noGrp="1"/>
          </p:cNvSpPr>
          <p:nvPr>
            <p:ph idx="1"/>
          </p:nvPr>
        </p:nvSpPr>
        <p:spPr>
          <a:xfrm>
            <a:off x="457200" y="1600200"/>
            <a:ext cx="8229600" cy="4756149"/>
          </a:xfrm>
        </p:spPr>
        <p:txBody>
          <a:bodyPr anchor="ctr">
            <a:normAutofit/>
          </a:bodyPr>
          <a:lstStyle/>
          <a:p>
            <a:r>
              <a:rPr lang="en-US" smtClean="0"/>
              <a:t>… a persistent long-lasting state</a:t>
            </a:r>
          </a:p>
          <a:p>
            <a:pPr lvl="1"/>
            <a:r>
              <a:rPr lang="en-US" sz="2400"/>
              <a:t>L</a:t>
            </a:r>
            <a:r>
              <a:rPr lang="en-US" sz="2400" smtClean="0"/>
              <a:t>asts hours or days</a:t>
            </a:r>
          </a:p>
          <a:p>
            <a:pPr lvl="1"/>
            <a:r>
              <a:rPr lang="en-US" sz="2400"/>
              <a:t>E</a:t>
            </a:r>
            <a:r>
              <a:rPr lang="en-US" sz="2400" smtClean="0"/>
              <a:t>motion lasts seconds or minutes</a:t>
            </a:r>
          </a:p>
          <a:p>
            <a:pPr lvl="1"/>
            <a:endParaRPr lang="en-US" sz="2400" smtClean="0"/>
          </a:p>
          <a:p>
            <a:r>
              <a:rPr lang="en-US" smtClean="0"/>
              <a:t>… a strong social signal</a:t>
            </a:r>
          </a:p>
          <a:p>
            <a:pPr lvl="1"/>
            <a:r>
              <a:rPr lang="en-US" sz="2400"/>
              <a:t>D</a:t>
            </a:r>
            <a:r>
              <a:rPr lang="en-US" sz="2400" smtClean="0"/>
              <a:t>rives communications</a:t>
            </a:r>
          </a:p>
          <a:p>
            <a:pPr lvl="1"/>
            <a:r>
              <a:rPr lang="en-US" sz="2400" smtClean="0"/>
              <a:t>Drives interactions</a:t>
            </a:r>
          </a:p>
          <a:p>
            <a:pPr lvl="1"/>
            <a:r>
              <a:rPr lang="en-US" sz="2400"/>
              <a:t>Drives activity patterns</a:t>
            </a:r>
            <a:endParaRPr lang="en-US" sz="2400" smtClean="0"/>
          </a:p>
          <a:p>
            <a:endParaRPr lang="en-US" smtClean="0"/>
          </a:p>
          <a:p>
            <a:pPr lvl="1"/>
            <a:endParaRPr lang="en-US" sz="2400" dirty="0"/>
          </a:p>
        </p:txBody>
      </p:sp>
      <p:pic>
        <p:nvPicPr>
          <p:cNvPr id="5" name="Picture 4"/>
          <p:cNvPicPr>
            <a:picLocks noChangeAspect="1"/>
          </p:cNvPicPr>
          <p:nvPr/>
        </p:nvPicPr>
        <p:blipFill>
          <a:blip r:embed="rId3"/>
          <a:stretch>
            <a:fillRect/>
          </a:stretch>
        </p:blipFill>
        <p:spPr>
          <a:xfrm rot="5400000">
            <a:off x="5951631" y="2201770"/>
            <a:ext cx="3538639" cy="2335501"/>
          </a:xfrm>
          <a:prstGeom prst="rect">
            <a:avLst/>
          </a:prstGeom>
        </p:spPr>
      </p:pic>
      <p:sp>
        <p:nvSpPr>
          <p:cNvPr id="8"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8</a:t>
            </a:fld>
            <a:r>
              <a:rPr lang="en-US" smtClean="0"/>
              <a:t> of 30</a:t>
            </a:r>
            <a:endParaRPr lang="en-US"/>
          </a:p>
        </p:txBody>
      </p:sp>
    </p:spTree>
    <p:extLst>
      <p:ext uri="{BB962C8B-B14F-4D97-AF65-F5344CB8AC3E}">
        <p14:creationId xmlns:p14="http://schemas.microsoft.com/office/powerpoint/2010/main" val="27691495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61700" y="136566"/>
            <a:ext cx="6711079" cy="6711079"/>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4575321" y="1100668"/>
            <a:ext cx="0" cy="5029199"/>
          </a:xfrm>
          <a:prstGeom prst="straightConnector1">
            <a:avLst/>
          </a:prstGeom>
          <a:ln w="38100" cmpd="sng">
            <a:solidFill>
              <a:schemeClr val="tx1">
                <a:lumMod val="50000"/>
              </a:schemeClr>
            </a:solidFill>
            <a:prstDash val="sysDash"/>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rot="16200000" flipV="1">
            <a:off x="4515556" y="199957"/>
            <a:ext cx="0" cy="6394824"/>
          </a:xfrm>
          <a:prstGeom prst="straightConnector1">
            <a:avLst/>
          </a:prstGeom>
          <a:ln w="38100" cmpd="sng">
            <a:solidFill>
              <a:schemeClr val="tx1">
                <a:lumMod val="50000"/>
              </a:schemeClr>
            </a:solidFill>
            <a:prstDash val="sysDash"/>
            <a:headEnd type="triangle"/>
            <a:tailEnd type="triangle"/>
          </a:ln>
        </p:spPr>
        <p:style>
          <a:lnRef idx="1">
            <a:schemeClr val="accent4"/>
          </a:lnRef>
          <a:fillRef idx="0">
            <a:schemeClr val="accent4"/>
          </a:fillRef>
          <a:effectRef idx="0">
            <a:schemeClr val="accent4"/>
          </a:effectRef>
          <a:fontRef idx="minor">
            <a:schemeClr val="tx1"/>
          </a:fontRef>
        </p:style>
      </p:cxnSp>
      <p:sp>
        <p:nvSpPr>
          <p:cNvPr id="26" name="TextBox 25"/>
          <p:cNvSpPr txBox="1"/>
          <p:nvPr/>
        </p:nvSpPr>
        <p:spPr>
          <a:xfrm>
            <a:off x="6891203" y="3023487"/>
            <a:ext cx="821765" cy="338554"/>
          </a:xfrm>
          <a:prstGeom prst="rect">
            <a:avLst/>
          </a:prstGeom>
          <a:noFill/>
        </p:spPr>
        <p:txBody>
          <a:bodyPr wrap="square" rtlCol="0">
            <a:spAutoFit/>
          </a:bodyPr>
          <a:lstStyle/>
          <a:p>
            <a:r>
              <a:rPr lang="en-US" sz="1600" dirty="0" smtClean="0"/>
              <a:t>happy</a:t>
            </a:r>
            <a:endParaRPr lang="en-US" sz="1600" dirty="0"/>
          </a:p>
        </p:txBody>
      </p:sp>
      <p:sp>
        <p:nvSpPr>
          <p:cNvPr id="27" name="TextBox 26"/>
          <p:cNvSpPr txBox="1"/>
          <p:nvPr/>
        </p:nvSpPr>
        <p:spPr>
          <a:xfrm>
            <a:off x="1318144" y="3023487"/>
            <a:ext cx="499556" cy="338554"/>
          </a:xfrm>
          <a:prstGeom prst="rect">
            <a:avLst/>
          </a:prstGeom>
          <a:noFill/>
        </p:spPr>
        <p:txBody>
          <a:bodyPr wrap="none" rtlCol="0">
            <a:spAutoFit/>
          </a:bodyPr>
          <a:lstStyle/>
          <a:p>
            <a:r>
              <a:rPr lang="en-US" sz="1600" dirty="0" smtClean="0"/>
              <a:t>sad</a:t>
            </a:r>
            <a:endParaRPr lang="en-US" sz="1600" dirty="0"/>
          </a:p>
        </p:txBody>
      </p:sp>
      <p:sp>
        <p:nvSpPr>
          <p:cNvPr id="29" name="TextBox 28"/>
          <p:cNvSpPr txBox="1"/>
          <p:nvPr/>
        </p:nvSpPr>
        <p:spPr>
          <a:xfrm>
            <a:off x="3230624" y="2741935"/>
            <a:ext cx="918541" cy="338554"/>
          </a:xfrm>
          <a:prstGeom prst="rect">
            <a:avLst/>
          </a:prstGeom>
          <a:noFill/>
        </p:spPr>
        <p:txBody>
          <a:bodyPr wrap="none" rtlCol="0">
            <a:spAutoFit/>
          </a:bodyPr>
          <a:lstStyle/>
          <a:p>
            <a:r>
              <a:rPr lang="en-US" sz="1600" dirty="0" smtClean="0"/>
              <a:t>nervous</a:t>
            </a:r>
            <a:endParaRPr lang="en-US" sz="1600" dirty="0"/>
          </a:p>
        </p:txBody>
      </p:sp>
      <p:sp>
        <p:nvSpPr>
          <p:cNvPr id="30" name="TextBox 29"/>
          <p:cNvSpPr txBox="1"/>
          <p:nvPr/>
        </p:nvSpPr>
        <p:spPr>
          <a:xfrm>
            <a:off x="1906010" y="2741935"/>
            <a:ext cx="1108497" cy="338554"/>
          </a:xfrm>
          <a:prstGeom prst="rect">
            <a:avLst/>
          </a:prstGeom>
          <a:noFill/>
        </p:spPr>
        <p:txBody>
          <a:bodyPr wrap="none" rtlCol="0">
            <a:spAutoFit/>
          </a:bodyPr>
          <a:lstStyle/>
          <a:p>
            <a:r>
              <a:rPr lang="en-US" sz="1600" dirty="0" smtClean="0"/>
              <a:t>depressed</a:t>
            </a:r>
            <a:endParaRPr lang="en-US" sz="1600" dirty="0"/>
          </a:p>
        </p:txBody>
      </p:sp>
      <p:sp>
        <p:nvSpPr>
          <p:cNvPr id="31" name="TextBox 30"/>
          <p:cNvSpPr txBox="1"/>
          <p:nvPr/>
        </p:nvSpPr>
        <p:spPr>
          <a:xfrm>
            <a:off x="6027678" y="2749176"/>
            <a:ext cx="830175" cy="338554"/>
          </a:xfrm>
          <a:prstGeom prst="rect">
            <a:avLst/>
          </a:prstGeom>
          <a:noFill/>
        </p:spPr>
        <p:txBody>
          <a:bodyPr wrap="none" rtlCol="0">
            <a:spAutoFit/>
          </a:bodyPr>
          <a:lstStyle/>
          <a:p>
            <a:r>
              <a:rPr lang="en-US" sz="1600" dirty="0" smtClean="0"/>
              <a:t>excited</a:t>
            </a:r>
            <a:endParaRPr lang="en-US" sz="1600" dirty="0"/>
          </a:p>
        </p:txBody>
      </p:sp>
      <p:sp>
        <p:nvSpPr>
          <p:cNvPr id="32" name="TextBox 31"/>
          <p:cNvSpPr txBox="1"/>
          <p:nvPr/>
        </p:nvSpPr>
        <p:spPr>
          <a:xfrm>
            <a:off x="6011560" y="3023487"/>
            <a:ext cx="855823" cy="338554"/>
          </a:xfrm>
          <a:prstGeom prst="rect">
            <a:avLst/>
          </a:prstGeom>
          <a:noFill/>
        </p:spPr>
        <p:txBody>
          <a:bodyPr wrap="none" rtlCol="0">
            <a:spAutoFit/>
          </a:bodyPr>
          <a:lstStyle/>
          <a:p>
            <a:r>
              <a:rPr lang="en-US" sz="1600" dirty="0" smtClean="0"/>
              <a:t>relaxed</a:t>
            </a:r>
            <a:endParaRPr lang="en-US" sz="1600" dirty="0"/>
          </a:p>
        </p:txBody>
      </p:sp>
      <p:sp>
        <p:nvSpPr>
          <p:cNvPr id="33" name="TextBox 32"/>
          <p:cNvSpPr txBox="1"/>
          <p:nvPr/>
        </p:nvSpPr>
        <p:spPr>
          <a:xfrm>
            <a:off x="4700585" y="2698978"/>
            <a:ext cx="619180" cy="338554"/>
          </a:xfrm>
          <a:prstGeom prst="rect">
            <a:avLst/>
          </a:prstGeom>
          <a:noFill/>
        </p:spPr>
        <p:txBody>
          <a:bodyPr wrap="none" rtlCol="0">
            <a:spAutoFit/>
          </a:bodyPr>
          <a:lstStyle/>
          <a:p>
            <a:r>
              <a:rPr lang="en-US" sz="1600" dirty="0" smtClean="0"/>
              <a:t>calm</a:t>
            </a:r>
            <a:endParaRPr lang="en-US" sz="1600" dirty="0"/>
          </a:p>
        </p:txBody>
      </p:sp>
      <p:sp>
        <p:nvSpPr>
          <p:cNvPr id="34" name="TextBox 33"/>
          <p:cNvSpPr txBox="1"/>
          <p:nvPr/>
        </p:nvSpPr>
        <p:spPr>
          <a:xfrm>
            <a:off x="1984042" y="3023487"/>
            <a:ext cx="915435" cy="338554"/>
          </a:xfrm>
          <a:prstGeom prst="rect">
            <a:avLst/>
          </a:prstGeom>
          <a:noFill/>
        </p:spPr>
        <p:txBody>
          <a:bodyPr wrap="none" rtlCol="0">
            <a:spAutoFit/>
          </a:bodyPr>
          <a:lstStyle/>
          <a:p>
            <a:r>
              <a:rPr lang="en-US" sz="1600" dirty="0" smtClean="0"/>
              <a:t>stressed</a:t>
            </a:r>
            <a:endParaRPr lang="en-US" sz="1600" dirty="0"/>
          </a:p>
        </p:txBody>
      </p:sp>
      <p:sp>
        <p:nvSpPr>
          <p:cNvPr id="35" name="TextBox 34"/>
          <p:cNvSpPr txBox="1"/>
          <p:nvPr/>
        </p:nvSpPr>
        <p:spPr>
          <a:xfrm>
            <a:off x="3293161" y="3023487"/>
            <a:ext cx="714859" cy="338554"/>
          </a:xfrm>
          <a:prstGeom prst="rect">
            <a:avLst/>
          </a:prstGeom>
          <a:noFill/>
        </p:spPr>
        <p:txBody>
          <a:bodyPr wrap="none" rtlCol="0">
            <a:spAutoFit/>
          </a:bodyPr>
          <a:lstStyle/>
          <a:p>
            <a:r>
              <a:rPr lang="en-US" sz="1600" dirty="0" smtClean="0"/>
              <a:t>bored</a:t>
            </a:r>
            <a:endParaRPr lang="en-US" sz="1600" dirty="0"/>
          </a:p>
        </p:txBody>
      </p:sp>
      <p:sp>
        <p:nvSpPr>
          <p:cNvPr id="37" name="Title 4"/>
          <p:cNvSpPr>
            <a:spLocks noGrp="1"/>
          </p:cNvSpPr>
          <p:nvPr>
            <p:ph type="title"/>
          </p:nvPr>
        </p:nvSpPr>
        <p:spPr>
          <a:xfrm>
            <a:off x="-2525" y="3917539"/>
            <a:ext cx="9158251" cy="1143000"/>
          </a:xfrm>
          <a:solidFill>
            <a:srgbClr val="000000">
              <a:alpha val="60000"/>
            </a:srgbClr>
          </a:solidFill>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a:solidFill>
                  <a:schemeClr val="bg1"/>
                </a:solidFill>
                <a:effectLst/>
                <a:latin typeface="TradeGothic"/>
                <a:cs typeface="TradeGothic"/>
              </a:rPr>
              <a:t>C</a:t>
            </a:r>
            <a:r>
              <a:rPr lang="en-US" sz="4400" kern="1200" smtClean="0">
                <a:solidFill>
                  <a:schemeClr val="bg1"/>
                </a:solidFill>
                <a:effectLst/>
                <a:latin typeface="TradeGothic"/>
                <a:cs typeface="TradeGothic"/>
              </a:rPr>
              <a:t>ircumplex model (Russell 1980)</a:t>
            </a:r>
            <a:endParaRPr lang="en-US" dirty="0" smtClean="0">
              <a:solidFill>
                <a:schemeClr val="bg1"/>
              </a:solidFill>
              <a:effectLst/>
              <a:latin typeface="TradeGothic"/>
              <a:cs typeface="TradeGothic"/>
            </a:endParaRPr>
          </a:p>
        </p:txBody>
      </p:sp>
      <p:sp>
        <p:nvSpPr>
          <p:cNvPr id="38" name="TextBox 37"/>
          <p:cNvSpPr txBox="1"/>
          <p:nvPr/>
        </p:nvSpPr>
        <p:spPr>
          <a:xfrm>
            <a:off x="4762225" y="3023487"/>
            <a:ext cx="969837" cy="338554"/>
          </a:xfrm>
          <a:prstGeom prst="rect">
            <a:avLst/>
          </a:prstGeom>
          <a:noFill/>
        </p:spPr>
        <p:txBody>
          <a:bodyPr wrap="none" rtlCol="0">
            <a:spAutoFit/>
          </a:bodyPr>
          <a:lstStyle/>
          <a:p>
            <a:r>
              <a:rPr lang="en-US" sz="1600" dirty="0" smtClean="0"/>
              <a:t>attentive</a:t>
            </a:r>
            <a:endParaRPr lang="en-US" sz="1600" dirty="0"/>
          </a:p>
        </p:txBody>
      </p:sp>
      <p:pic>
        <p:nvPicPr>
          <p:cNvPr id="5" name="Picture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08020" y="5922432"/>
            <a:ext cx="1182419" cy="1182419"/>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8819" y="150972"/>
            <a:ext cx="1168400" cy="1168400"/>
          </a:xfrm>
          <a:prstGeom prst="rect">
            <a:avLst/>
          </a:prstGeom>
        </p:spPr>
      </p:pic>
      <p:grpSp>
        <p:nvGrpSpPr>
          <p:cNvPr id="10" name="Group 9"/>
          <p:cNvGrpSpPr/>
          <p:nvPr/>
        </p:nvGrpSpPr>
        <p:grpSpPr>
          <a:xfrm>
            <a:off x="120505" y="2841478"/>
            <a:ext cx="1003026" cy="1003026"/>
            <a:chOff x="120505" y="2841478"/>
            <a:chExt cx="1003026" cy="1003026"/>
          </a:xfrm>
        </p:grpSpPr>
        <p:sp>
          <p:nvSpPr>
            <p:cNvPr id="2" name="Oval 1"/>
            <p:cNvSpPr/>
            <p:nvPr/>
          </p:nvSpPr>
          <p:spPr>
            <a:xfrm>
              <a:off x="120505" y="2841478"/>
              <a:ext cx="1003026" cy="1003026"/>
            </a:xfrm>
            <a:prstGeom prst="ellipse">
              <a:avLst/>
            </a:prstGeom>
            <a:solidFill>
              <a:srgbClr val="FEC23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61950" y="3149600"/>
              <a:ext cx="196850" cy="292100"/>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47700" y="3146141"/>
              <a:ext cx="196850" cy="292100"/>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54050" y="3302000"/>
              <a:ext cx="95250" cy="89020"/>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57200" y="3295530"/>
              <a:ext cx="95250" cy="89020"/>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oon 8"/>
            <p:cNvSpPr/>
            <p:nvPr/>
          </p:nvSpPr>
          <p:spPr>
            <a:xfrm rot="5400000">
              <a:off x="530165" y="3375085"/>
              <a:ext cx="196970" cy="431800"/>
            </a:xfrm>
            <a:prstGeom prst="moon">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057757" y="2859770"/>
            <a:ext cx="1003026" cy="1003026"/>
            <a:chOff x="120505" y="2841478"/>
            <a:chExt cx="1003026" cy="1003026"/>
          </a:xfrm>
        </p:grpSpPr>
        <p:sp>
          <p:nvSpPr>
            <p:cNvPr id="36" name="Oval 35"/>
            <p:cNvSpPr/>
            <p:nvPr/>
          </p:nvSpPr>
          <p:spPr>
            <a:xfrm>
              <a:off x="120505" y="2841478"/>
              <a:ext cx="1003026" cy="1003026"/>
            </a:xfrm>
            <a:prstGeom prst="ellipse">
              <a:avLst/>
            </a:prstGeom>
            <a:solidFill>
              <a:srgbClr val="FEC23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61950" y="3149600"/>
              <a:ext cx="196850" cy="292100"/>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47700" y="3146141"/>
              <a:ext cx="196850" cy="292100"/>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66750" y="3333750"/>
              <a:ext cx="95250" cy="89020"/>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36706" y="3339980"/>
              <a:ext cx="95250" cy="89020"/>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Moon 42"/>
            <p:cNvSpPr/>
            <p:nvPr/>
          </p:nvSpPr>
          <p:spPr>
            <a:xfrm rot="16200000">
              <a:off x="530165" y="3375085"/>
              <a:ext cx="196970" cy="431800"/>
            </a:xfrm>
            <a:prstGeom prst="moon">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Slide Number Placeholder 2"/>
          <p:cNvSpPr>
            <a:spLocks noGrp="1"/>
          </p:cNvSpPr>
          <p:nvPr>
            <p:ph type="sldNum" sz="quarter" idx="12"/>
          </p:nvPr>
        </p:nvSpPr>
        <p:spPr>
          <a:xfrm>
            <a:off x="7681272" y="6356350"/>
            <a:ext cx="1118416" cy="365125"/>
          </a:xfrm>
        </p:spPr>
        <p:txBody>
          <a:bodyPr/>
          <a:lstStyle/>
          <a:p>
            <a:fld id="{616CB38F-D109-114E-B477-69CEE079A655}" type="slidenum">
              <a:rPr lang="en-US" smtClean="0"/>
              <a:t>9</a:t>
            </a:fld>
            <a:r>
              <a:rPr lang="en-US" smtClean="0"/>
              <a:t> of 30</a:t>
            </a:r>
            <a:endParaRPr lang="en-US"/>
          </a:p>
        </p:txBody>
      </p:sp>
    </p:spTree>
    <p:extLst>
      <p:ext uri="{BB962C8B-B14F-4D97-AF65-F5344CB8AC3E}">
        <p14:creationId xmlns:p14="http://schemas.microsoft.com/office/powerpoint/2010/main" val="2695677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500"/>
                            </p:stCondLst>
                            <p:childTnLst>
                              <p:par>
                                <p:cTn id="17" presetID="10" presetClass="entr" presetSubtype="0" fill="hold" grpId="1"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1000"/>
                            </p:stCondLst>
                            <p:childTnLst>
                              <p:par>
                                <p:cTn id="21" presetID="10" presetClass="entr" presetSubtype="0" fill="hold" grpId="1"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1500"/>
                            </p:stCondLst>
                            <p:childTnLst>
                              <p:par>
                                <p:cTn id="25" presetID="10" presetClass="entr" presetSubtype="0" fill="hold" grpId="1"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0" nodeType="clickEffect">
                                  <p:stCondLst>
                                    <p:cond delay="0"/>
                                  </p:stCondLst>
                                  <p:childTnLst>
                                    <p:animMotion origin="layout" path="M -0.0007 0.00024 L 0.00659 0.34652 " pathEditMode="relative" rAng="0" ptsTypes="AA">
                                      <p:cBhvr>
                                        <p:cTn id="55" dur="2000" fill="hold"/>
                                        <p:tgtEl>
                                          <p:spTgt spid="30"/>
                                        </p:tgtEl>
                                        <p:attrNameLst>
                                          <p:attrName>ppt_x</p:attrName>
                                          <p:attrName>ppt_y</p:attrName>
                                        </p:attrNameLst>
                                      </p:cBhvr>
                                      <p:rCtr x="364" y="17303"/>
                                    </p:animMotion>
                                  </p:childTnLst>
                                </p:cTn>
                              </p:par>
                              <p:par>
                                <p:cTn id="56" presetID="0" presetClass="path" presetSubtype="0" accel="50000" decel="50000" fill="hold" grpId="0" nodeType="withEffect">
                                  <p:stCondLst>
                                    <p:cond delay="0"/>
                                  </p:stCondLst>
                                  <p:childTnLst>
                                    <p:animMotion origin="layout" path="M 2.5E-6 3.7037E-7 L 0.00399 -0.28171 " pathEditMode="relative" rAng="0" ptsTypes="AA">
                                      <p:cBhvr>
                                        <p:cTn id="57" dur="2000" fill="hold"/>
                                        <p:tgtEl>
                                          <p:spTgt spid="29"/>
                                        </p:tgtEl>
                                        <p:attrNameLst>
                                          <p:attrName>ppt_x</p:attrName>
                                          <p:attrName>ppt_y</p:attrName>
                                        </p:attrNameLst>
                                      </p:cBhvr>
                                      <p:rCtr x="191" y="-14097"/>
                                    </p:animMotion>
                                  </p:childTnLst>
                                </p:cTn>
                              </p:par>
                              <p:par>
                                <p:cTn id="58" presetID="0" presetClass="path" presetSubtype="0" accel="50000" decel="50000" fill="hold" grpId="0" nodeType="withEffect">
                                  <p:stCondLst>
                                    <p:cond delay="0"/>
                                  </p:stCondLst>
                                  <p:childTnLst>
                                    <p:animMotion origin="layout" path="M 2.5E-6 0.00023 L 0.0283 0.37106 " pathEditMode="relative" rAng="0" ptsTypes="AA">
                                      <p:cBhvr>
                                        <p:cTn id="59" dur="2000" fill="hold"/>
                                        <p:tgtEl>
                                          <p:spTgt spid="33"/>
                                        </p:tgtEl>
                                        <p:attrNameLst>
                                          <p:attrName>ppt_x</p:attrName>
                                          <p:attrName>ppt_y</p:attrName>
                                        </p:attrNameLst>
                                      </p:cBhvr>
                                      <p:rCtr x="1406" y="18542"/>
                                    </p:animMotion>
                                  </p:childTnLst>
                                </p:cTn>
                              </p:par>
                              <p:par>
                                <p:cTn id="60" presetID="0" presetClass="path" presetSubtype="0" accel="50000" decel="50000" fill="hold" grpId="0" nodeType="withEffect">
                                  <p:stCondLst>
                                    <p:cond delay="0"/>
                                  </p:stCondLst>
                                  <p:childTnLst>
                                    <p:animMotion origin="layout" path="M -5.55556E-7 1.48148E-6 L 0.0132 0.30509 " pathEditMode="relative" rAng="0" ptsTypes="AA">
                                      <p:cBhvr>
                                        <p:cTn id="61" dur="2000" fill="hold"/>
                                        <p:tgtEl>
                                          <p:spTgt spid="32"/>
                                        </p:tgtEl>
                                        <p:attrNameLst>
                                          <p:attrName>ppt_x</p:attrName>
                                          <p:attrName>ppt_y</p:attrName>
                                        </p:attrNameLst>
                                      </p:cBhvr>
                                      <p:rCtr x="660" y="15255"/>
                                    </p:animMotion>
                                  </p:childTnLst>
                                </p:cTn>
                              </p:par>
                              <p:par>
                                <p:cTn id="62" presetID="0" presetClass="path" presetSubtype="0" accel="50000" decel="50000" fill="hold" grpId="0" nodeType="withEffect">
                                  <p:stCondLst>
                                    <p:cond delay="0"/>
                                  </p:stCondLst>
                                  <p:childTnLst>
                                    <p:animMotion origin="layout" path="M 3.88889E-6 -3.33333E-6 L 0.01024 -0.24166 " pathEditMode="relative" rAng="0" ptsTypes="AA">
                                      <p:cBhvr>
                                        <p:cTn id="63" dur="2000" fill="hold"/>
                                        <p:tgtEl>
                                          <p:spTgt spid="38"/>
                                        </p:tgtEl>
                                        <p:attrNameLst>
                                          <p:attrName>ppt_x</p:attrName>
                                          <p:attrName>ppt_y</p:attrName>
                                        </p:attrNameLst>
                                      </p:cBhvr>
                                      <p:rCtr x="503" y="-12083"/>
                                    </p:animMotion>
                                  </p:childTnLst>
                                </p:cTn>
                              </p:par>
                              <p:par>
                                <p:cTn id="64" presetID="0" presetClass="path" presetSubtype="0" accel="50000" decel="50000" fill="hold" grpId="0" nodeType="withEffect">
                                  <p:stCondLst>
                                    <p:cond delay="0"/>
                                  </p:stCondLst>
                                  <p:childTnLst>
                                    <p:animMotion origin="layout" path="M 5E-6 2.22222E-6 L 0.00018 -0.16644 " pathEditMode="relative" rAng="0" ptsTypes="AA">
                                      <p:cBhvr>
                                        <p:cTn id="65" dur="2000" fill="hold"/>
                                        <p:tgtEl>
                                          <p:spTgt spid="31"/>
                                        </p:tgtEl>
                                        <p:attrNameLst>
                                          <p:attrName>ppt_x</p:attrName>
                                          <p:attrName>ppt_y</p:attrName>
                                        </p:attrNameLst>
                                      </p:cBhvr>
                                      <p:rCtr x="0" y="-8333"/>
                                    </p:animMotion>
                                  </p:childTnLst>
                                </p:cTn>
                              </p:par>
                              <p:par>
                                <p:cTn id="66" presetID="0" presetClass="path" presetSubtype="0" accel="50000" decel="50000" fill="hold" grpId="0" nodeType="withEffect">
                                  <p:stCondLst>
                                    <p:cond delay="0"/>
                                  </p:stCondLst>
                                  <p:childTnLst>
                                    <p:animMotion origin="layout" path="M -0.0007 0.00024 L -0.00764 -0.19236 " pathEditMode="relative" rAng="0" ptsTypes="AA">
                                      <p:cBhvr>
                                        <p:cTn id="67" dur="2000" fill="hold"/>
                                        <p:tgtEl>
                                          <p:spTgt spid="34"/>
                                        </p:tgtEl>
                                        <p:attrNameLst>
                                          <p:attrName>ppt_x</p:attrName>
                                          <p:attrName>ppt_y</p:attrName>
                                        </p:attrNameLst>
                                      </p:cBhvr>
                                      <p:rCtr x="-347" y="-9630"/>
                                    </p:animMotion>
                                  </p:childTnLst>
                                </p:cTn>
                              </p:par>
                              <p:par>
                                <p:cTn id="68" presetID="0" presetClass="path" presetSubtype="0" accel="50000" decel="50000" fill="hold" grpId="0" nodeType="withEffect">
                                  <p:stCondLst>
                                    <p:cond delay="0"/>
                                  </p:stCondLst>
                                  <p:childTnLst>
                                    <p:animMotion origin="layout" path="M -4.44444E-6 -4.07407E-6 L 0.00608 0.32385 " pathEditMode="relative" rAng="0" ptsTypes="AA">
                                      <p:cBhvr>
                                        <p:cTn id="69" dur="2000" fill="hold"/>
                                        <p:tgtEl>
                                          <p:spTgt spid="35"/>
                                        </p:tgtEl>
                                        <p:attrNameLst>
                                          <p:attrName>ppt_x</p:attrName>
                                          <p:attrName>ppt_y</p:attrName>
                                        </p:attrNameLst>
                                      </p:cBhvr>
                                      <p:rCtr x="295" y="16181"/>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7" grpId="0" animBg="1"/>
      <p:bldP spid="38" grpId="0"/>
      <p:bldP spid="38"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bodyPr wrap="square">
        <a:spAutoFit/>
      </a:bodyPr>
      <a:lstStyle>
        <a:defPPr>
          <a:defRPr sz="2400" dirty="0">
            <a:solidFill>
              <a:schemeClr val="tx1">
                <a:lumMod val="65000"/>
                <a:lumOff val="35000"/>
              </a:schemeClr>
            </a:solidFill>
            <a:latin typeface="TradeGothic"/>
            <a:cs typeface="TradeGothic"/>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Executive.thmx</Template>
  <TotalTime>10799</TotalTime>
  <Words>1853</Words>
  <Application>Microsoft Macintosh PowerPoint</Application>
  <PresentationFormat>On-screen Show (4:3)</PresentationFormat>
  <Paragraphs>398</Paragraphs>
  <Slides>37</Slides>
  <Notes>30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Executive</vt:lpstr>
      <vt:lpstr>MoodScope: Sensing mood from smartphone usage patterns</vt:lpstr>
      <vt:lpstr>PowerPoint Presentation</vt:lpstr>
      <vt:lpstr>Mood-Enhanced Apps</vt:lpstr>
      <vt:lpstr>Affective Computing (Mood and Emotion) </vt:lpstr>
      <vt:lpstr>Can your mobile phone infer your mood?</vt:lpstr>
      <vt:lpstr>Can your mobile phone infer your mood?</vt:lpstr>
      <vt:lpstr>MoodScope ∈ Affective Computing </vt:lpstr>
      <vt:lpstr>Mood is…</vt:lpstr>
      <vt:lpstr>Circumplex model (Russell 1980)</vt:lpstr>
      <vt:lpstr>Mood is…</vt:lpstr>
      <vt:lpstr>How is the user communicating? </vt:lpstr>
      <vt:lpstr>PowerPoint Presentation</vt:lpstr>
      <vt:lpstr>PowerPoint Presentation</vt:lpstr>
      <vt:lpstr>iPhone Livelab Logger</vt:lpstr>
      <vt:lpstr>iPhone Livelab Logger</vt:lpstr>
      <vt:lpstr>Mood Journaling App</vt:lpstr>
      <vt:lpstr>Inference</vt:lpstr>
      <vt:lpstr>Daily Mood Averages</vt:lpstr>
      <vt:lpstr>Exploring Features</vt:lpstr>
      <vt:lpstr>Exploring Features</vt:lpstr>
      <vt:lpstr>Previous Mood</vt:lpstr>
      <vt:lpstr>PowerPoint Presentation</vt:lpstr>
      <vt:lpstr>Model Design</vt:lpstr>
      <vt:lpstr>Sequential Feature Selection</vt:lpstr>
      <vt:lpstr>Sample Prediction</vt:lpstr>
      <vt:lpstr>Error distributions</vt:lpstr>
      <vt:lpstr>vs. Strawman Models</vt:lpstr>
      <vt:lpstr>Personalized Training</vt:lpstr>
      <vt:lpstr>Personalized/All-user Hybrid Training</vt:lpstr>
      <vt:lpstr>Resource-friendly Implementation</vt:lpstr>
      <vt:lpstr>PowerPoint Presentation</vt:lpstr>
      <vt:lpstr>PowerPoint Presentation</vt:lpstr>
      <vt:lpstr>PowerPoint Presentation</vt:lpstr>
      <vt:lpstr>MoodScope: Sensing mood from smartphone usage patterns</vt:lpstr>
      <vt:lpstr> Discriminative Features</vt:lpstr>
      <vt:lpstr> Discriminative Features</vt:lpstr>
      <vt:lpstr>TODO</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MoodScope: A sensor for your mood</dc:title>
  <dc:creator>Robert LiKamWa</dc:creator>
  <cp:lastModifiedBy>Robert Likamwa</cp:lastModifiedBy>
  <cp:revision>427</cp:revision>
  <dcterms:created xsi:type="dcterms:W3CDTF">2013-05-03T23:09:45Z</dcterms:created>
  <dcterms:modified xsi:type="dcterms:W3CDTF">2014-01-21T17:22:15Z</dcterms:modified>
</cp:coreProperties>
</file>