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5" r:id="rId6"/>
    <p:sldId id="260" r:id="rId7"/>
    <p:sldId id="268" r:id="rId8"/>
    <p:sldId id="261" r:id="rId9"/>
    <p:sldId id="264" r:id="rId10"/>
    <p:sldId id="273" r:id="rId11"/>
    <p:sldId id="288" r:id="rId12"/>
    <p:sldId id="293" r:id="rId13"/>
    <p:sldId id="294" r:id="rId14"/>
    <p:sldId id="291" r:id="rId15"/>
    <p:sldId id="278" r:id="rId16"/>
    <p:sldId id="279" r:id="rId17"/>
    <p:sldId id="290" r:id="rId18"/>
    <p:sldId id="287" r:id="rId19"/>
    <p:sldId id="262" r:id="rId20"/>
    <p:sldId id="263" r:id="rId21"/>
    <p:sldId id="305" r:id="rId22"/>
    <p:sldId id="306" r:id="rId23"/>
    <p:sldId id="304" r:id="rId24"/>
    <p:sldId id="303" r:id="rId25"/>
    <p:sldId id="271" r:id="rId26"/>
    <p:sldId id="277" r:id="rId27"/>
    <p:sldId id="298" r:id="rId28"/>
    <p:sldId id="299" r:id="rId29"/>
    <p:sldId id="300" r:id="rId30"/>
    <p:sldId id="270" r:id="rId31"/>
    <p:sldId id="301" r:id="rId32"/>
    <p:sldId id="276" r:id="rId33"/>
    <p:sldId id="285" r:id="rId34"/>
    <p:sldId id="302" r:id="rId35"/>
    <p:sldId id="286" r:id="rId36"/>
    <p:sldId id="281" r:id="rId37"/>
    <p:sldId id="267" r:id="rId38"/>
    <p:sldId id="275" r:id="rId39"/>
    <p:sldId id="274" r:id="rId40"/>
    <p:sldId id="295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0" autoAdjust="0"/>
    <p:restoredTop sz="83102" autoAdjust="0"/>
  </p:normalViewPr>
  <p:slideViewPr>
    <p:cSldViewPr snapToGrid="0">
      <p:cViewPr varScale="1">
        <p:scale>
          <a:sx n="59" d="100"/>
          <a:sy n="59" d="100"/>
        </p:scale>
        <p:origin x="144" y="60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FE51A5-442F-4DFF-BE11-4FAFDAC27058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2E38C-2451-454D-9A50-D1868194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30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24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Outdoor Environment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28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Indoor NLOS (left) and LOS (right)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33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of NLOS</a:t>
            </a:r>
            <a:r>
              <a:rPr lang="en-US" baseline="0" dirty="0" smtClean="0"/>
              <a:t> environment.  </a:t>
            </a:r>
            <a:r>
              <a:rPr lang="en-US" dirty="0" smtClean="0"/>
              <a:t>Two</a:t>
            </a:r>
            <a:r>
              <a:rPr lang="en-US" baseline="0" dirty="0" smtClean="0"/>
              <a:t> more users are upstairs.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87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of indoor NLOS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46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UHF Measurements setup, including outdoor wooded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95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Coherence doesn’t rely on beamforming technique, noise, etc.</a:t>
            </a:r>
            <a:r>
              <a:rPr lang="en-US" baseline="0" dirty="0" smtClean="0"/>
              <a:t>  Good for theoretical analysis.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Lots of other insights/confirmations, but would be distracting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4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Averaged</a:t>
            </a:r>
            <a:r>
              <a:rPr lang="en-US" baseline="0" dirty="0" smtClean="0"/>
              <a:t> over every subcarrier!</a:t>
            </a:r>
          </a:p>
          <a:p>
            <a:endParaRPr lang="en-US" baseline="0" dirty="0" smtClean="0"/>
          </a:p>
          <a:p>
            <a:r>
              <a:rPr lang="en-US" baseline="0" dirty="0" smtClean="0"/>
              <a:t>Capacity of total system is sum of per user.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ZF or MMSE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732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While</a:t>
            </a:r>
            <a:r>
              <a:rPr lang="en-US" baseline="0" dirty="0" smtClean="0"/>
              <a:t> this should be intuitive, it does differ from some previous results.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607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Longitudinal </a:t>
            </a:r>
            <a:r>
              <a:rPr lang="en-US" dirty="0" smtClean="0"/>
              <a:t>results: this is done in an office environment during the day with people moving around.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573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MCS </a:t>
            </a:r>
            <a:r>
              <a:rPr lang="en-US" dirty="0" smtClean="0"/>
              <a:t>has</a:t>
            </a:r>
            <a:r>
              <a:rPr lang="en-US" baseline="0" dirty="0" smtClean="0"/>
              <a:t> to be set to lowest rate to avoid drop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Mobility is </a:t>
            </a:r>
            <a:r>
              <a:rPr lang="en-US" dirty="0" smtClean="0"/>
              <a:t>bimodal</a:t>
            </a:r>
          </a:p>
          <a:p>
            <a:endParaRPr lang="en-US" dirty="0" smtClean="0"/>
          </a:p>
          <a:p>
            <a:r>
              <a:rPr lang="en-US" dirty="0" smtClean="0"/>
              <a:t>Mobility drastically</a:t>
            </a:r>
            <a:r>
              <a:rPr lang="en-US" baseline="0" dirty="0" smtClean="0"/>
              <a:t> affects channel capacity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44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am a systems engineer</a:t>
            </a:r>
            <a:r>
              <a:rPr lang="en-US" baseline="0" dirty="0" smtClean="0"/>
              <a:t> – I started building Massive MIMO systems 5 years ago.</a:t>
            </a:r>
          </a:p>
          <a:p>
            <a:endParaRPr lang="en-US" baseline="0" dirty="0" smtClean="0"/>
          </a:p>
          <a:p>
            <a:r>
              <a:rPr lang="en-US" baseline="0" dirty="0" smtClean="0"/>
              <a:t>Dr. </a:t>
            </a:r>
            <a:r>
              <a:rPr lang="en-US" baseline="0" dirty="0" err="1" smtClean="0"/>
              <a:t>Treichler</a:t>
            </a:r>
            <a:r>
              <a:rPr lang="en-US" baseline="0" dirty="0" smtClean="0"/>
              <a:t> missed “massive MIMO”.  Which is also just now becoming economically viable. 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We say many-antenna MIMO because our results apply to everything from relatively small systems to “massive” 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708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148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693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Still requires conservative</a:t>
            </a:r>
            <a:r>
              <a:rPr lang="en-US" baseline="0" dirty="0" smtClean="0"/>
              <a:t> selection of MCS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926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Both with and</a:t>
            </a:r>
            <a:r>
              <a:rPr lang="en-US" baseline="0" dirty="0" smtClean="0"/>
              <a:t> without shared clock.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Analagous</a:t>
            </a:r>
            <a:r>
              <a:rPr lang="en-US" baseline="0" dirty="0" smtClean="0"/>
              <a:t> to a </a:t>
            </a:r>
            <a:r>
              <a:rPr lang="en-US" baseline="0" dirty="0" smtClean="0"/>
              <a:t>beam </a:t>
            </a:r>
            <a:r>
              <a:rPr lang="en-US" baseline="0" dirty="0" smtClean="0"/>
              <a:t>pattern</a:t>
            </a:r>
          </a:p>
          <a:p>
            <a:endParaRPr lang="en-US" baseline="0" dirty="0" smtClean="0"/>
          </a:p>
          <a:p>
            <a:r>
              <a:rPr lang="en-US" baseline="0" dirty="0" smtClean="0"/>
              <a:t>NLOS creates </a:t>
            </a:r>
            <a:r>
              <a:rPr lang="en-US" baseline="0" dirty="0" err="1" smtClean="0"/>
              <a:t>assymetry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261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Both with and</a:t>
            </a:r>
            <a:r>
              <a:rPr lang="en-US" baseline="0" dirty="0" smtClean="0"/>
              <a:t> without shared clock.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Analagous</a:t>
            </a:r>
            <a:r>
              <a:rPr lang="en-US" baseline="0" dirty="0" smtClean="0"/>
              <a:t> to a beam pattern</a:t>
            </a:r>
          </a:p>
          <a:p>
            <a:endParaRPr lang="en-US" baseline="0" dirty="0" smtClean="0"/>
          </a:p>
          <a:p>
            <a:r>
              <a:rPr lang="en-US" baseline="0" dirty="0" smtClean="0"/>
              <a:t>NLOS creates asymmetry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2.4 GHz was at half-wavelength spacing, 5 GHz is at full wavelength, so we have narrower beam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434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LOS more</a:t>
            </a:r>
            <a:r>
              <a:rPr lang="en-US" baseline="0" dirty="0" smtClean="0"/>
              <a:t> symmetric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709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Coherence shows </a:t>
            </a:r>
            <a:r>
              <a:rPr lang="en-US" dirty="0" err="1" smtClean="0"/>
              <a:t>sidelobe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858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Static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Env</a:t>
            </a:r>
            <a:r>
              <a:rPr lang="en-US" baseline="0" dirty="0" smtClean="0"/>
              <a:t> have long-term coherence.  Mobile drops immediately.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857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Coherence time, typically a threshold, e.g. .95 or .90, of the channel coherence.</a:t>
            </a:r>
          </a:p>
          <a:p>
            <a:endParaRPr lang="en-US" dirty="0" smtClean="0"/>
          </a:p>
          <a:p>
            <a:r>
              <a:rPr lang="en-US" dirty="0" smtClean="0"/>
              <a:t>Note these</a:t>
            </a:r>
            <a:r>
              <a:rPr lang="en-US" baseline="0" dirty="0" smtClean="0"/>
              <a:t> are just with pedestrian mobility!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940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It’s unfair to</a:t>
            </a:r>
            <a:r>
              <a:rPr lang="en-US" baseline="0" dirty="0" smtClean="0"/>
              <a:t> compare an 8 antenna system with a 96 antenna system because coherence drops with # of BS antennas.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554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 systems engineer</a:t>
            </a:r>
            <a:r>
              <a:rPr lang="en-US" baseline="0" dirty="0" smtClean="0"/>
              <a:t> I like being able to poke things and see how they react.  I need the </a:t>
            </a:r>
            <a:r>
              <a:rPr lang="en-US" dirty="0" smtClean="0"/>
              <a:t> intuition of how channels behave, as well as realistic </a:t>
            </a:r>
            <a:r>
              <a:rPr lang="en-US" dirty="0" smtClean="0"/>
              <a:t>measurements to guide system </a:t>
            </a:r>
            <a:r>
              <a:rPr lang="en-US" dirty="0" smtClean="0"/>
              <a:t>design.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855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It’s unfair to</a:t>
            </a:r>
            <a:r>
              <a:rPr lang="en-US" baseline="0" dirty="0" smtClean="0"/>
              <a:t> compare an 8 antenna system with a 96 antenna system because coherence drops with # of BS antennas.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This is mathematically expected.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076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UHF</a:t>
            </a:r>
            <a:r>
              <a:rPr lang="en-US" baseline="0" dirty="0" smtClean="0"/>
              <a:t> plots look similar to 2.4/5 GHz – nothing unexpected.  Still coherence times on the order of 10s of </a:t>
            </a:r>
            <a:r>
              <a:rPr lang="en-US" baseline="0" dirty="0" err="1" smtClean="0"/>
              <a:t>ms.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Note that gaps in correlation/coherence are caused by noise, which isn’t correlated across time.  The UHF channels in Houston are very noisy, and UHF was taken at much longer range.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68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like we can look at coherence (expected correlation) we can look at expected capacity.  It looks very similar to coherence,</a:t>
            </a:r>
            <a:r>
              <a:rPr lang="en-US" baseline="0" dirty="0" smtClean="0"/>
              <a:t> but drops much quicker (and larger gap between static and </a:t>
            </a:r>
            <a:r>
              <a:rPr lang="en-US" baseline="0" dirty="0" err="1" smtClean="0"/>
              <a:t>env</a:t>
            </a:r>
            <a:r>
              <a:rPr lang="en-US" baseline="0" dirty="0" smtClean="0"/>
              <a:t>).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817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see much shorter required resounding intervals than indicated by coherence time.</a:t>
            </a:r>
          </a:p>
          <a:p>
            <a:endParaRPr lang="en-US" dirty="0" smtClean="0"/>
          </a:p>
          <a:p>
            <a:r>
              <a:rPr lang="en-US" dirty="0" smtClean="0"/>
              <a:t>Why is 2.4 GHz below 5 GHz?  This actually illustrates exactly why expected</a:t>
            </a:r>
            <a:r>
              <a:rPr lang="en-US" baseline="0" dirty="0" smtClean="0"/>
              <a:t> capacity is not necessarily a good metric  -- it heavily relies on scenario: </a:t>
            </a:r>
            <a:r>
              <a:rPr lang="en-US" baseline="0" dirty="0" err="1" smtClean="0"/>
              <a:t>beamformer</a:t>
            </a:r>
            <a:r>
              <a:rPr lang="en-US" baseline="0" dirty="0" smtClean="0"/>
              <a:t>, noise, interference, user orthogonality, etc.  A higher channel capacity also results in more instability, which is what is happening here – the 2.4 GHz scenario actually had a higher channel capacity, and thus dropped faster.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905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Platform for Innovation guiding</a:t>
            </a:r>
            <a:r>
              <a:rPr lang="en-US" baseline="0" dirty="0" smtClean="0"/>
              <a:t> next generation wireless systems</a:t>
            </a:r>
            <a:endParaRPr lang="en-US" dirty="0" smtClean="0"/>
          </a:p>
          <a:p>
            <a:r>
              <a:rPr lang="en-US" dirty="0" smtClean="0"/>
              <a:t>These are just</a:t>
            </a:r>
            <a:r>
              <a:rPr lang="en-US" baseline="0" dirty="0" smtClean="0"/>
              <a:t> some of the projects already leveraging these measurements, and we hope that they will be a beneficial resource to the community.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035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Clean, well documented – maps photos, videos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Includes</a:t>
            </a:r>
            <a:r>
              <a:rPr lang="en-US" baseline="0" dirty="0" smtClean="0"/>
              <a:t> measurements, analysis toolbox, and measurement system.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292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</a:t>
            </a:r>
            <a:r>
              <a:rPr lang="en-US" baseline="0" dirty="0" smtClean="0"/>
              <a:t> to my co-authors, as well as some others who helped with the measurements.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37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I built a system to measure </a:t>
            </a:r>
            <a:r>
              <a:rPr lang="en-US" dirty="0" err="1" smtClean="0"/>
              <a:t>realtime</a:t>
            </a:r>
            <a:r>
              <a:rPr lang="en-US" baseline="0" dirty="0" smtClean="0"/>
              <a:t> wideband MU-MIMO channels.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5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measurement</a:t>
            </a:r>
            <a:r>
              <a:rPr lang="en-US" baseline="0" dirty="0" smtClean="0"/>
              <a:t> system is based on a scheduled frame, and leverages the Faros mechanisms for time-frequency synchronization with the mobiles.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base station sends a beacon, which provides the users synchronization, then they send orthogonal pilots; in this case we use TDMA to achieve orthogonality.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After the pilot phase each base station antenna reports the raw IQ samples to the central controller, which saves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happens every frame (thus the frame length is the collection interval).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16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</a:t>
            </a:r>
            <a:r>
              <a:rPr lang="en-US" baseline="0" dirty="0" smtClean="0"/>
              <a:t> are three flows: </a:t>
            </a:r>
            <a:r>
              <a:rPr lang="en-US" baseline="0" dirty="0" err="1" smtClean="0"/>
              <a:t>realtime</a:t>
            </a:r>
            <a:r>
              <a:rPr lang="en-US" baseline="0" dirty="0" smtClean="0"/>
              <a:t> wideband, narrowband, and single-user continuous.  The </a:t>
            </a:r>
            <a:r>
              <a:rPr lang="en-US" baseline="0" dirty="0" err="1" smtClean="0"/>
              <a:t>realtime</a:t>
            </a:r>
            <a:r>
              <a:rPr lang="en-US" baseline="0" dirty="0" smtClean="0"/>
              <a:t> wideband can achieve sub-</a:t>
            </a:r>
            <a:r>
              <a:rPr lang="en-US" baseline="0" dirty="0" err="1" smtClean="0"/>
              <a:t>ms</a:t>
            </a:r>
            <a:r>
              <a:rPr lang="en-US" baseline="0" dirty="0" smtClean="0"/>
              <a:t> time resolution at 20 MHz for a few users, and sub-2ms time resolution for 8 users.  The narrowband mode can support hundreds of users at sub-</a:t>
            </a:r>
            <a:r>
              <a:rPr lang="en-US" baseline="0" dirty="0" err="1" smtClean="0"/>
              <a:t>ms</a:t>
            </a:r>
            <a:r>
              <a:rPr lang="en-US" baseline="0" dirty="0" smtClean="0"/>
              <a:t> resolution.  The continuous mode supports 1 user and buffers continuous IQ samples to memory on the WARP, and thus is limited to a few seconds of estimation.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63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</a:t>
            </a:r>
            <a:r>
              <a:rPr lang="en-US" dirty="0" smtClean="0"/>
              <a:t>is not a straight line – it is the correlation of over 10</a:t>
            </a:r>
            <a:r>
              <a:rPr lang="en-US" baseline="0" dirty="0" smtClean="0"/>
              <a:t> million</a:t>
            </a:r>
            <a:r>
              <a:rPr lang="en-US" dirty="0" smtClean="0"/>
              <a:t> measurements (15,000 96x8)</a:t>
            </a:r>
            <a:r>
              <a:rPr lang="en-US" baseline="0" dirty="0" smtClean="0"/>
              <a:t> </a:t>
            </a:r>
            <a:r>
              <a:rPr lang="en-US" dirty="0" smtClean="0"/>
              <a:t>taken in 30 seconds.  No dropouts, no fluctuations.</a:t>
            </a:r>
            <a:r>
              <a:rPr lang="en-US" baseline="0" dirty="0" smtClean="0"/>
              <a:t>  Yes, this is how stable stationary channels are in the real world.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also a sanity check – it indicates everything is functioning properly, including </a:t>
            </a:r>
            <a:r>
              <a:rPr lang="en-US" baseline="0" dirty="0" smtClean="0"/>
              <a:t>time-frequency sync across BS antennas and mobiles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56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Environmental</a:t>
            </a:r>
            <a:r>
              <a:rPr lang="en-US" baseline="0" dirty="0" smtClean="0"/>
              <a:t> mobility: things in the environment (e.g. people) are moving</a:t>
            </a:r>
          </a:p>
          <a:p>
            <a:r>
              <a:rPr lang="en-US" baseline="0" dirty="0" smtClean="0"/>
              <a:t>Mobile:  the devices themselves are moving</a:t>
            </a:r>
          </a:p>
          <a:p>
            <a:r>
              <a:rPr lang="en-US" baseline="0" dirty="0" smtClean="0"/>
              <a:t>Controlled Track:  Linear motor-controlled track with constant speed</a:t>
            </a:r>
          </a:p>
          <a:p>
            <a:r>
              <a:rPr lang="en-US" baseline="0" dirty="0" smtClean="0"/>
              <a:t>Longitudinal:  10+ minutes in real-world office environment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50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2E38C-2451-454D-9A50-D186819459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13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B9BE2-0DCE-4E7C-A9D4-630517F2DF29}" type="datetime1">
              <a:rPr lang="en-US" smtClean="0"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50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AAAFD-2601-4D23-A44C-3AFC2DBFC493}" type="datetime1">
              <a:rPr lang="en-US" smtClean="0"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15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EB177-6CF9-41F6-9BB6-EEE26560EB58}" type="datetime1">
              <a:rPr lang="en-US" smtClean="0"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22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DD50D-AE3B-4060-86F5-4008140C4CA4}" type="datetime1">
              <a:rPr lang="en-US" smtClean="0"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93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345C-753C-4B17-B766-8073535AA069}" type="datetime1">
              <a:rPr lang="en-US" smtClean="0"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54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C5AB-3246-4A23-97F3-9E07ED0E3ADF}" type="datetime1">
              <a:rPr lang="en-US" smtClean="0"/>
              <a:t>11/8/2016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6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85260-B1ED-4C23-9465-355EB966BCB5}" type="datetime1">
              <a:rPr lang="en-US" smtClean="0"/>
              <a:t>11/8/2016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10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1CA7B-23E5-4D01-877A-9F3C61033EA2}" type="datetime1">
              <a:rPr lang="en-US" smtClean="0"/>
              <a:t>11/8/2016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22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FCDD-9504-444E-8EA7-BC097B15CDEE}" type="datetime1">
              <a:rPr lang="en-US" smtClean="0"/>
              <a:t>11/8/2016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90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AD79B-10CB-4DB0-927C-E63D5A56267E}" type="datetime1">
              <a:rPr lang="en-US" smtClean="0"/>
              <a:t>11/8/2016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27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EEFAF-3883-40B5-8D8B-8CBDA7850251}" type="datetime1">
              <a:rPr lang="en-US" smtClean="0"/>
              <a:t>11/8/2016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28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2B7CF-9FB4-4610-A07A-8FCCF46E5FB3}" type="datetime1">
              <a:rPr lang="en-US" smtClean="0"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62908-B2B4-48E4-817D-87038B9A7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8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39.tiff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gi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png"/><Relationship Id="rId4" Type="http://schemas.openxmlformats.org/officeDocument/2006/relationships/image" Target="../media/image58.wmf"/><Relationship Id="rId9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emf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238" y="-5866"/>
            <a:ext cx="13706476" cy="68697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991402" y="-163629"/>
            <a:ext cx="14033634" cy="7199696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55150" y="687630"/>
            <a:ext cx="5230889" cy="1470025"/>
          </a:xfrm>
          <a:solidFill>
            <a:schemeClr val="bg1">
              <a:alpha val="50000"/>
            </a:schemeClr>
          </a:solidFill>
          <a:effectLst>
            <a:softEdge rad="101600"/>
          </a:effectLst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Abel" panose="02000506030000020004" pitchFamily="2" charset="0"/>
              </a:rPr>
              <a:t>Many-Antenna </a:t>
            </a:r>
            <a:br>
              <a:rPr lang="en-US" dirty="0" smtClean="0">
                <a:latin typeface="Abel" panose="02000506030000020004" pitchFamily="2" charset="0"/>
              </a:rPr>
            </a:br>
            <a:r>
              <a:rPr lang="en-US" dirty="0" smtClean="0">
                <a:latin typeface="Abel" panose="02000506030000020004" pitchFamily="2" charset="0"/>
              </a:rPr>
              <a:t>MU-MIMO </a:t>
            </a:r>
            <a:r>
              <a:rPr lang="en-US" dirty="0" smtClean="0">
                <a:latin typeface="Abel" panose="02000506030000020004" pitchFamily="2" charset="0"/>
              </a:rPr>
              <a:t>Channels</a:t>
            </a:r>
            <a:endParaRPr lang="en-US" dirty="0">
              <a:latin typeface="Abel" panose="02000506030000020004" pitchFamily="2" charset="0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054607" y="6015318"/>
            <a:ext cx="8668964" cy="385482"/>
          </a:xfrm>
          <a:solidFill>
            <a:schemeClr val="bg1">
              <a:alpha val="68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50800"/>
          </a:effectLst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bel" panose="02000506030000020004" pitchFamily="2" charset="0"/>
              </a:rPr>
              <a:t>Clayton Shepard      Jian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bel" panose="02000506030000020004" pitchFamily="2" charset="0"/>
              </a:rPr>
              <a:t>Ding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bel" panose="02000506030000020004" pitchFamily="2" charset="0"/>
              </a:rPr>
              <a:t>    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bel" panose="02000506030000020004" pitchFamily="2" charset="0"/>
              </a:rPr>
              <a:t>Ryan Guerra     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el" panose="02000506030000020004" pitchFamily="2" charset="0"/>
              </a:rPr>
              <a:t>Abeer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bel" panose="02000506030000020004" pitchFamily="2" charset="0"/>
              </a:rPr>
              <a:t>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bel" panose="02000506030000020004" pitchFamily="2" charset="0"/>
              </a:rPr>
              <a:t>Javed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bel" panose="02000506030000020004" pitchFamily="2" charset="0"/>
              </a:rPr>
              <a:t>      Lin 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bel" panose="02000506030000020004" pitchFamily="2" charset="0"/>
              </a:rPr>
              <a:t>Zhong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bel" panose="02000506030000020004" pitchFamily="2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5791200"/>
            <a:ext cx="196639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2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78" y="-1904"/>
            <a:ext cx="12403756" cy="686180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6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4690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80" y="104517"/>
            <a:ext cx="6803571" cy="32791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80" y="3429000"/>
            <a:ext cx="6803571" cy="335674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6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684" y="247069"/>
            <a:ext cx="9144000" cy="5875734"/>
          </a:xfrm>
          <a:prstGeom prst="rect">
            <a:avLst/>
          </a:prstGeom>
        </p:spPr>
      </p:pic>
      <p:sp>
        <p:nvSpPr>
          <p:cNvPr id="9" name="TextBox 23"/>
          <p:cNvSpPr txBox="1"/>
          <p:nvPr/>
        </p:nvSpPr>
        <p:spPr>
          <a:xfrm>
            <a:off x="1533057" y="152400"/>
            <a:ext cx="2460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FF0000"/>
                </a:solidFill>
              </a:rPr>
              <a:t>Base Station </a:t>
            </a:r>
            <a:r>
              <a:rPr lang="en-US" sz="2000" dirty="0">
                <a:solidFill>
                  <a:srgbClr val="FF0000"/>
                </a:solidFill>
              </a:rPr>
              <a:t>Locations</a:t>
            </a:r>
          </a:p>
          <a:p>
            <a:r>
              <a:rPr lang="en-US" sz="2000" dirty="0">
                <a:solidFill>
                  <a:srgbClr val="0000FF"/>
                </a:solidFill>
              </a:rPr>
              <a:t>User </a:t>
            </a:r>
            <a:r>
              <a:rPr lang="en-US" altLang="zh-CN" sz="2000" dirty="0">
                <a:solidFill>
                  <a:srgbClr val="0000FF"/>
                </a:solidFill>
              </a:rPr>
              <a:t>Locations</a:t>
            </a:r>
          </a:p>
        </p:txBody>
      </p:sp>
      <p:sp>
        <p:nvSpPr>
          <p:cNvPr id="10" name="Oval 24"/>
          <p:cNvSpPr/>
          <p:nvPr/>
        </p:nvSpPr>
        <p:spPr>
          <a:xfrm>
            <a:off x="3963964" y="282787"/>
            <a:ext cx="186266" cy="1862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Isosceles Triangle 25"/>
          <p:cNvSpPr/>
          <p:nvPr/>
        </p:nvSpPr>
        <p:spPr>
          <a:xfrm>
            <a:off x="3982590" y="593013"/>
            <a:ext cx="149012" cy="128459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Slide Number Placeholder 1"/>
          <p:cNvSpPr>
            <a:spLocks noGrp="1"/>
          </p:cNvSpPr>
          <p:nvPr/>
        </p:nvSpPr>
        <p:spPr>
          <a:xfrm>
            <a:off x="8058884" y="63404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0FBDE8-F761-4F53-9010-213E7070AD2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4" name="Isosceles Triangle 25"/>
          <p:cNvSpPr/>
          <p:nvPr/>
        </p:nvSpPr>
        <p:spPr>
          <a:xfrm>
            <a:off x="3845068" y="4042545"/>
            <a:ext cx="149012" cy="128459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5" name="Isosceles Triangle 25"/>
          <p:cNvSpPr/>
          <p:nvPr/>
        </p:nvSpPr>
        <p:spPr>
          <a:xfrm>
            <a:off x="3540847" y="4042545"/>
            <a:ext cx="149012" cy="128459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6" name="Isosceles Triangle 25"/>
          <p:cNvSpPr/>
          <p:nvPr/>
        </p:nvSpPr>
        <p:spPr>
          <a:xfrm>
            <a:off x="4075724" y="4042545"/>
            <a:ext cx="149012" cy="128459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7" name="Isosceles Triangle 25"/>
          <p:cNvSpPr/>
          <p:nvPr/>
        </p:nvSpPr>
        <p:spPr>
          <a:xfrm>
            <a:off x="4224736" y="3172142"/>
            <a:ext cx="149012" cy="128459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8" name="Isosceles Triangle 25"/>
          <p:cNvSpPr/>
          <p:nvPr/>
        </p:nvSpPr>
        <p:spPr>
          <a:xfrm>
            <a:off x="4057096" y="3300542"/>
            <a:ext cx="149012" cy="128459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9" name="Isosceles Triangle 25"/>
          <p:cNvSpPr/>
          <p:nvPr/>
        </p:nvSpPr>
        <p:spPr>
          <a:xfrm>
            <a:off x="3540847" y="2972377"/>
            <a:ext cx="149012" cy="128459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0" name="矩形 59"/>
          <p:cNvSpPr/>
          <p:nvPr/>
        </p:nvSpPr>
        <p:spPr>
          <a:xfrm>
            <a:off x="4230519" y="2931209"/>
            <a:ext cx="409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61" name="矩形 60"/>
          <p:cNvSpPr/>
          <p:nvPr/>
        </p:nvSpPr>
        <p:spPr>
          <a:xfrm>
            <a:off x="3841635" y="3172141"/>
            <a:ext cx="536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62" name="矩形 61"/>
          <p:cNvSpPr/>
          <p:nvPr/>
        </p:nvSpPr>
        <p:spPr>
          <a:xfrm>
            <a:off x="3772375" y="4085387"/>
            <a:ext cx="284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63" name="矩形 62"/>
          <p:cNvSpPr/>
          <p:nvPr/>
        </p:nvSpPr>
        <p:spPr>
          <a:xfrm>
            <a:off x="3327473" y="2831345"/>
            <a:ext cx="284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64" name="矩形 63"/>
          <p:cNvSpPr/>
          <p:nvPr/>
        </p:nvSpPr>
        <p:spPr>
          <a:xfrm>
            <a:off x="4007869" y="4087521"/>
            <a:ext cx="284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66" name="矩形 65"/>
          <p:cNvSpPr/>
          <p:nvPr/>
        </p:nvSpPr>
        <p:spPr>
          <a:xfrm>
            <a:off x="3469834" y="4087521"/>
            <a:ext cx="28472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67" name="Oval 24"/>
          <p:cNvSpPr/>
          <p:nvPr/>
        </p:nvSpPr>
        <p:spPr>
          <a:xfrm>
            <a:off x="3357953" y="3818467"/>
            <a:ext cx="186266" cy="1862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1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38201"/>
            <a:ext cx="9144000" cy="5178027"/>
          </a:xfrm>
          <a:prstGeom prst="rect">
            <a:avLst/>
          </a:prstGeom>
        </p:spPr>
      </p:pic>
      <p:sp>
        <p:nvSpPr>
          <p:cNvPr id="9" name="TextBox 23"/>
          <p:cNvSpPr txBox="1"/>
          <p:nvPr/>
        </p:nvSpPr>
        <p:spPr>
          <a:xfrm>
            <a:off x="1533057" y="152400"/>
            <a:ext cx="2460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FF0000"/>
                </a:solidFill>
              </a:rPr>
              <a:t>Base Station </a:t>
            </a:r>
            <a:r>
              <a:rPr lang="en-US" sz="2000" dirty="0">
                <a:solidFill>
                  <a:srgbClr val="FF0000"/>
                </a:solidFill>
              </a:rPr>
              <a:t>Locations</a:t>
            </a:r>
          </a:p>
          <a:p>
            <a:r>
              <a:rPr lang="en-US" sz="2000" dirty="0">
                <a:solidFill>
                  <a:srgbClr val="0000FF"/>
                </a:solidFill>
              </a:rPr>
              <a:t>User </a:t>
            </a:r>
            <a:r>
              <a:rPr lang="en-US" altLang="zh-CN" sz="2000" dirty="0">
                <a:solidFill>
                  <a:srgbClr val="0000FF"/>
                </a:solidFill>
              </a:rPr>
              <a:t>Locations</a:t>
            </a:r>
          </a:p>
        </p:txBody>
      </p:sp>
      <p:sp>
        <p:nvSpPr>
          <p:cNvPr id="10" name="Oval 24"/>
          <p:cNvSpPr/>
          <p:nvPr/>
        </p:nvSpPr>
        <p:spPr>
          <a:xfrm>
            <a:off x="3963964" y="282787"/>
            <a:ext cx="186266" cy="1862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Isosceles Triangle 25"/>
          <p:cNvSpPr/>
          <p:nvPr/>
        </p:nvSpPr>
        <p:spPr>
          <a:xfrm>
            <a:off x="3982590" y="593013"/>
            <a:ext cx="149012" cy="128459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Slide Number Placeholder 1"/>
          <p:cNvSpPr>
            <a:spLocks noGrp="1"/>
          </p:cNvSpPr>
          <p:nvPr/>
        </p:nvSpPr>
        <p:spPr>
          <a:xfrm>
            <a:off x="8058884" y="63404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0FBDE8-F761-4F53-9010-213E7070AD2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9" name="Isosceles Triangle 25"/>
          <p:cNvSpPr/>
          <p:nvPr/>
        </p:nvSpPr>
        <p:spPr>
          <a:xfrm>
            <a:off x="8194594" y="3566292"/>
            <a:ext cx="149012" cy="128459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7" name="Oval 24"/>
          <p:cNvSpPr/>
          <p:nvPr/>
        </p:nvSpPr>
        <p:spPr>
          <a:xfrm>
            <a:off x="8502456" y="2816014"/>
            <a:ext cx="186266" cy="1862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Isosceles Triangle 25"/>
          <p:cNvSpPr/>
          <p:nvPr/>
        </p:nvSpPr>
        <p:spPr>
          <a:xfrm>
            <a:off x="7984378" y="3502062"/>
            <a:ext cx="149012" cy="128459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Isosceles Triangle 25"/>
          <p:cNvSpPr/>
          <p:nvPr/>
        </p:nvSpPr>
        <p:spPr>
          <a:xfrm>
            <a:off x="7835366" y="3300542"/>
            <a:ext cx="149012" cy="128459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Isosceles Triangle 25"/>
          <p:cNvSpPr/>
          <p:nvPr/>
        </p:nvSpPr>
        <p:spPr>
          <a:xfrm>
            <a:off x="7760860" y="3002281"/>
            <a:ext cx="149012" cy="128459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Isosceles Triangle 25"/>
          <p:cNvSpPr/>
          <p:nvPr/>
        </p:nvSpPr>
        <p:spPr>
          <a:xfrm>
            <a:off x="7760860" y="2687556"/>
            <a:ext cx="149012" cy="128459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Isosceles Triangle 25"/>
          <p:cNvSpPr/>
          <p:nvPr/>
        </p:nvSpPr>
        <p:spPr>
          <a:xfrm>
            <a:off x="7835366" y="2474605"/>
            <a:ext cx="149012" cy="128459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Isosceles Triangle 25"/>
          <p:cNvSpPr/>
          <p:nvPr/>
        </p:nvSpPr>
        <p:spPr>
          <a:xfrm>
            <a:off x="7984378" y="2339099"/>
            <a:ext cx="149012" cy="128459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Isosceles Triangle 25"/>
          <p:cNvSpPr/>
          <p:nvPr/>
        </p:nvSpPr>
        <p:spPr>
          <a:xfrm>
            <a:off x="8133390" y="2210640"/>
            <a:ext cx="149012" cy="128459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矩形 16"/>
          <p:cNvSpPr/>
          <p:nvPr/>
        </p:nvSpPr>
        <p:spPr>
          <a:xfrm>
            <a:off x="8121060" y="3601467"/>
            <a:ext cx="284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3" name="矩形 2"/>
          <p:cNvSpPr/>
          <p:nvPr/>
        </p:nvSpPr>
        <p:spPr>
          <a:xfrm>
            <a:off x="7797850" y="3445854"/>
            <a:ext cx="301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4" name="矩形 3"/>
          <p:cNvSpPr/>
          <p:nvPr/>
        </p:nvSpPr>
        <p:spPr>
          <a:xfrm>
            <a:off x="7615884" y="3202397"/>
            <a:ext cx="301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6" name="矩形 5"/>
          <p:cNvSpPr/>
          <p:nvPr/>
        </p:nvSpPr>
        <p:spPr>
          <a:xfrm>
            <a:off x="7520850" y="2891082"/>
            <a:ext cx="301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8" name="矩形 7"/>
          <p:cNvSpPr/>
          <p:nvPr/>
        </p:nvSpPr>
        <p:spPr>
          <a:xfrm>
            <a:off x="7520850" y="2546979"/>
            <a:ext cx="301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12" name="矩形 11"/>
          <p:cNvSpPr/>
          <p:nvPr/>
        </p:nvSpPr>
        <p:spPr>
          <a:xfrm>
            <a:off x="7608212" y="2288339"/>
            <a:ext cx="301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13" name="矩形 12"/>
          <p:cNvSpPr/>
          <p:nvPr/>
        </p:nvSpPr>
        <p:spPr>
          <a:xfrm>
            <a:off x="7782410" y="2110833"/>
            <a:ext cx="301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14" name="矩形 13"/>
          <p:cNvSpPr/>
          <p:nvPr/>
        </p:nvSpPr>
        <p:spPr>
          <a:xfrm>
            <a:off x="7992576" y="1938340"/>
            <a:ext cx="301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04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895" y="2415027"/>
            <a:ext cx="6442105" cy="4831578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9"/>
          <a:stretch/>
        </p:blipFill>
        <p:spPr>
          <a:xfrm>
            <a:off x="9424741" y="1"/>
            <a:ext cx="2767259" cy="3505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" y="-1"/>
            <a:ext cx="5748287" cy="7664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7"/>
          <a:stretch/>
        </p:blipFill>
        <p:spPr>
          <a:xfrm>
            <a:off x="5145109" y="-589953"/>
            <a:ext cx="4279632" cy="407991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7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intuitive, but provide baseline for systems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Coherence is not a good metric for systems</a:t>
            </a:r>
          </a:p>
          <a:p>
            <a:pPr lvl="1"/>
            <a:r>
              <a:rPr lang="en-US" dirty="0" smtClean="0"/>
              <a:t>Coherence time =/= required channel resounding interval!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Mobility is a significant challenge to many-antenna MU-MIMO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Metrics: </a:t>
            </a:r>
            <a:r>
              <a:rPr lang="en-US" dirty="0"/>
              <a:t>Correlation, Coherence , Capacity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473" y="1837784"/>
            <a:ext cx="1862959" cy="4241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Correlation:</a:t>
            </a:r>
          </a:p>
        </p:txBody>
      </p:sp>
      <p:pic>
        <p:nvPicPr>
          <p:cNvPr id="6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439" y="4791789"/>
            <a:ext cx="1936377" cy="348731"/>
          </a:xfrm>
          <a:prstGeom prst="rect">
            <a:avLst/>
          </a:prstGeom>
        </p:spPr>
      </p:pic>
      <p:pic>
        <p:nvPicPr>
          <p:cNvPr id="7" name="图片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8230" y="5693890"/>
            <a:ext cx="3202794" cy="38904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123090" y="2732690"/>
            <a:ext cx="81665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102070" y="4382814"/>
            <a:ext cx="81665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715472" y="3342173"/>
            <a:ext cx="1862959" cy="4704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Coherence: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715471" y="5072615"/>
            <a:ext cx="1862959" cy="4704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Capacity: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16</a:t>
            </a:fld>
            <a:endParaRPr lang="en-US"/>
          </a:p>
        </p:txBody>
      </p:sp>
      <p:pic>
        <p:nvPicPr>
          <p:cNvPr id="15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2361" y="3121321"/>
            <a:ext cx="4226314" cy="830334"/>
          </a:xfrm>
          <a:prstGeom prst="rect">
            <a:avLst/>
          </a:prstGeom>
        </p:spPr>
      </p:pic>
      <p:pic>
        <p:nvPicPr>
          <p:cNvPr id="16" name="图片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5071" y="1535340"/>
            <a:ext cx="3460894" cy="941954"/>
          </a:xfrm>
          <a:prstGeom prst="rect">
            <a:avLst/>
          </a:prstGeom>
        </p:spPr>
      </p:pic>
      <p:pic>
        <p:nvPicPr>
          <p:cNvPr id="17" name="图片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4887" y="4921752"/>
            <a:ext cx="6015318" cy="7721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49663" y="4791789"/>
            <a:ext cx="438565" cy="99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4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69" y="1726894"/>
            <a:ext cx="9527260" cy="4949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Stationary Channels are Long-Term Stable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144252" y="1567754"/>
            <a:ext cx="5903494" cy="4792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Outdoor 96x8 5 GHz Correlation with 1 point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Movement Has Low Impact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70" y="1771932"/>
            <a:ext cx="9527260" cy="494954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768865" y="1567754"/>
            <a:ext cx="6654268" cy="4792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Indoor NLOS 96x8 2.</a:t>
            </a:r>
            <a:r>
              <a:rPr lang="en-US" sz="600" dirty="0" smtClean="0"/>
              <a:t> </a:t>
            </a:r>
            <a:r>
              <a:rPr lang="en-US" dirty="0" smtClean="0"/>
              <a:t>4 GHz Correlation with 1 point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6273914" y="2439303"/>
            <a:ext cx="588899" cy="810307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6358895" y="3249610"/>
            <a:ext cx="1111382" cy="47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2"/>
                </a:solidFill>
              </a:rPr>
              <a:t>Frame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021430" y="4670289"/>
            <a:ext cx="2170570" cy="47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2"/>
                </a:solidFill>
              </a:rPr>
              <a:t>10 minutes!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0154653" y="5149516"/>
            <a:ext cx="808522" cy="955413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93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" t="57295" r="69250" b="25348"/>
          <a:stretch/>
        </p:blipFill>
        <p:spPr>
          <a:xfrm>
            <a:off x="10080237" y="5024381"/>
            <a:ext cx="536425" cy="1828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731" y="333594"/>
            <a:ext cx="10515600" cy="1325563"/>
          </a:xfrm>
        </p:spPr>
        <p:txBody>
          <a:bodyPr/>
          <a:lstStyle/>
          <a:p>
            <a:r>
              <a:rPr lang="en-US" dirty="0" err="1" smtClean="0"/>
              <a:t>Realtime</a:t>
            </a:r>
            <a:r>
              <a:rPr lang="en-US" dirty="0" smtClean="0"/>
              <a:t> Capacity of Natural Scenario</a:t>
            </a:r>
            <a:endParaRPr lang="en-US" dirty="0"/>
          </a:p>
        </p:txBody>
      </p:sp>
      <p:pic>
        <p:nvPicPr>
          <p:cNvPr id="4" name="movie_mobilephone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2469" y="1429538"/>
            <a:ext cx="8471475" cy="4765096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744860" y="6373518"/>
            <a:ext cx="5903494" cy="47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NLOS 96x8 5 GHz 10 </a:t>
            </a:r>
            <a:r>
              <a:rPr lang="en-US" dirty="0" err="1" smtClean="0"/>
              <a:t>ms</a:t>
            </a:r>
            <a:r>
              <a:rPr lang="en-US" dirty="0" smtClean="0"/>
              <a:t> Frame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t="24407" r="67843" b="54581"/>
          <a:stretch/>
        </p:blipFill>
        <p:spPr>
          <a:xfrm>
            <a:off x="10075425" y="5601899"/>
            <a:ext cx="577517" cy="221382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0592600" y="5582648"/>
            <a:ext cx="1857676" cy="36576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Conjugate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0592600" y="4980189"/>
            <a:ext cx="1857676" cy="36576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/>
              <a:t>Zeroforcing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7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3" r="18002"/>
          <a:stretch/>
        </p:blipFill>
        <p:spPr>
          <a:xfrm>
            <a:off x="107492" y="2060757"/>
            <a:ext cx="2920174" cy="3017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38" y="2060757"/>
            <a:ext cx="4533364" cy="30175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2" b="27454"/>
          <a:stretch/>
        </p:blipFill>
        <p:spPr>
          <a:xfrm>
            <a:off x="8166975" y="2060757"/>
            <a:ext cx="3918609" cy="301752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3370" y="41029"/>
            <a:ext cx="10515600" cy="1325563"/>
          </a:xfrm>
        </p:spPr>
        <p:txBody>
          <a:bodyPr/>
          <a:lstStyle/>
          <a:p>
            <a:r>
              <a:rPr lang="en-US" dirty="0" smtClean="0"/>
              <a:t>Argos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|</a:t>
            </a:r>
            <a:r>
              <a:rPr lang="en-US" dirty="0" smtClean="0"/>
              <a:t> Many-Antenna MU-MIMO Systems</a:t>
            </a:r>
            <a:endParaRPr lang="en-US" dirty="0"/>
          </a:p>
        </p:txBody>
      </p:sp>
      <p:pic>
        <p:nvPicPr>
          <p:cNvPr id="1026" name="Picture 2" descr="Skylark Wirel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555" y="5440425"/>
            <a:ext cx="3679448" cy="64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ngo Communicatio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70" y="5267131"/>
            <a:ext cx="257175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ango Communicatio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445" y="5267131"/>
            <a:ext cx="257175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9435283" y="1127139"/>
            <a:ext cx="1843910" cy="2043526"/>
            <a:chOff x="9435283" y="1127139"/>
            <a:chExt cx="1843910" cy="2043526"/>
          </a:xfrm>
        </p:grpSpPr>
        <p:cxnSp>
          <p:nvCxnSpPr>
            <p:cNvPr id="3" name="Straight Arrow Connector 2"/>
            <p:cNvCxnSpPr/>
            <p:nvPr/>
          </p:nvCxnSpPr>
          <p:spPr>
            <a:xfrm flipH="1">
              <a:off x="9481457" y="1817914"/>
              <a:ext cx="370114" cy="1317172"/>
            </a:xfrm>
            <a:prstGeom prst="straightConnector1">
              <a:avLst/>
            </a:prstGeom>
            <a:ln w="92075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9947431" y="1853493"/>
              <a:ext cx="137127" cy="1281593"/>
            </a:xfrm>
            <a:prstGeom prst="straightConnector1">
              <a:avLst/>
            </a:prstGeom>
            <a:ln w="92075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0317546" y="1853493"/>
              <a:ext cx="95860" cy="1317172"/>
            </a:xfrm>
            <a:prstGeom prst="straightConnector1">
              <a:avLst/>
            </a:prstGeom>
            <a:ln w="92075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0592057" y="1840774"/>
              <a:ext cx="370371" cy="1317172"/>
            </a:xfrm>
            <a:prstGeom prst="straightConnector1">
              <a:avLst/>
            </a:prstGeom>
            <a:ln w="92075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25" name="Picture 10" descr="Image result for zynq logo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5283" y="1127139"/>
              <a:ext cx="1843910" cy="567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69" y="1763100"/>
            <a:ext cx="9527260" cy="4949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Mobility Significantly Degrades Capacity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841169" y="1567754"/>
            <a:ext cx="6509660" cy="47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NLOS 96x8 2.</a:t>
            </a:r>
            <a:r>
              <a:rPr lang="en-US" sz="1050" dirty="0" smtClean="0"/>
              <a:t> </a:t>
            </a:r>
            <a:r>
              <a:rPr lang="en-US" dirty="0" smtClean="0"/>
              <a:t>4 GHz Capacity of Mobile User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20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0214083" y="4464045"/>
            <a:ext cx="588899" cy="810307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9895114" y="5346764"/>
            <a:ext cx="2032883" cy="47922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2"/>
                </a:solidFill>
              </a:rPr>
              <a:t>50%  Avg. Loss!</a:t>
            </a:r>
          </a:p>
        </p:txBody>
      </p:sp>
    </p:spTree>
    <p:extLst>
      <p:ext uri="{BB962C8B-B14F-4D97-AF65-F5344CB8AC3E}">
        <p14:creationId xmlns:p14="http://schemas.microsoft.com/office/powerpoint/2010/main" val="211773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69" y="1763100"/>
            <a:ext cx="9527260" cy="4949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Collecting CSI </a:t>
            </a:r>
            <a:r>
              <a:rPr lang="en-US" dirty="0" smtClean="0"/>
              <a:t>Faster Helps…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841169" y="1567754"/>
            <a:ext cx="6509660" cy="47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NLOS 96x8 2.</a:t>
            </a:r>
            <a:r>
              <a:rPr lang="en-US" sz="1050" dirty="0" smtClean="0"/>
              <a:t> </a:t>
            </a:r>
            <a:r>
              <a:rPr lang="en-US" dirty="0" smtClean="0"/>
              <a:t>4 GHz Capacity of Mobile User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69" y="1763100"/>
            <a:ext cx="9527260" cy="4949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Still Significant Challenge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841169" y="1567754"/>
            <a:ext cx="6509660" cy="47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NLOS 96x8 2.</a:t>
            </a:r>
            <a:r>
              <a:rPr lang="en-US" sz="1050" dirty="0" smtClean="0"/>
              <a:t> </a:t>
            </a:r>
            <a:r>
              <a:rPr lang="en-US" dirty="0" smtClean="0"/>
              <a:t>4 GHz Capacity of Mobile User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22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215743" y="3842657"/>
            <a:ext cx="1415144" cy="1504108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7594158" y="5346764"/>
            <a:ext cx="2032883" cy="47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2"/>
                </a:solidFill>
              </a:rPr>
              <a:t>45%  Loss!</a:t>
            </a:r>
          </a:p>
        </p:txBody>
      </p:sp>
    </p:spTree>
    <p:extLst>
      <p:ext uri="{BB962C8B-B14F-4D97-AF65-F5344CB8AC3E}">
        <p14:creationId xmlns:p14="http://schemas.microsoft.com/office/powerpoint/2010/main" val="6462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6" y="1924384"/>
            <a:ext cx="8360509" cy="4343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Controlled Track: Correlation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15926" y="5848985"/>
            <a:ext cx="1991627" cy="47922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~ 4.6 cm/s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23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137610" y="1584785"/>
            <a:ext cx="4176562" cy="47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NLOS 96 BS Ant. 2.</a:t>
            </a:r>
            <a:r>
              <a:rPr lang="en-US" sz="700" dirty="0" smtClean="0"/>
              <a:t> </a:t>
            </a:r>
            <a:r>
              <a:rPr lang="en-US" dirty="0" smtClean="0"/>
              <a:t>4 GHz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97" y="941880"/>
            <a:ext cx="3563617" cy="4749149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7061886" y="6087010"/>
            <a:ext cx="1046271" cy="30004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92 cm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18223" y="6056308"/>
            <a:ext cx="1046271" cy="30004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0</a:t>
            </a:r>
            <a:r>
              <a:rPr lang="en-US" dirty="0" smtClean="0"/>
              <a:t> cm</a:t>
            </a:r>
          </a:p>
        </p:txBody>
      </p:sp>
    </p:spTree>
    <p:extLst>
      <p:ext uri="{BB962C8B-B14F-4D97-AF65-F5344CB8AC3E}">
        <p14:creationId xmlns:p14="http://schemas.microsoft.com/office/powerpoint/2010/main" val="408353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6" y="1924041"/>
            <a:ext cx="8360509" cy="4343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Controlled Track: Correlation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15926" y="5848985"/>
            <a:ext cx="1991627" cy="47922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~ 4.6 cm/s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24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137610" y="1584785"/>
            <a:ext cx="4176562" cy="47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NLOS 96 BS Ant. 5 GHz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97" y="941880"/>
            <a:ext cx="3563617" cy="4749149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7061886" y="6087010"/>
            <a:ext cx="1046271" cy="30004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92 cm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18223" y="6056308"/>
            <a:ext cx="1046271" cy="30004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0</a:t>
            </a:r>
            <a:r>
              <a:rPr lang="en-US" dirty="0" smtClean="0"/>
              <a:t> cm</a:t>
            </a:r>
          </a:p>
        </p:txBody>
      </p:sp>
    </p:spTree>
    <p:extLst>
      <p:ext uri="{BB962C8B-B14F-4D97-AF65-F5344CB8AC3E}">
        <p14:creationId xmlns:p14="http://schemas.microsoft.com/office/powerpoint/2010/main" val="99014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075" y="1938867"/>
            <a:ext cx="8360508" cy="4343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Controlled Track: Correlation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546" y="2304852"/>
            <a:ext cx="4440454" cy="3330341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15926" y="5848985"/>
            <a:ext cx="1991627" cy="47922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~ 4.6 cm/s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25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137610" y="1584785"/>
            <a:ext cx="4176562" cy="47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LOS 96 BS Ant. 5 GHz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947582" y="6087010"/>
            <a:ext cx="1046271" cy="30004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92 cm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03919" y="6056308"/>
            <a:ext cx="1046271" cy="30004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0</a:t>
            </a:r>
            <a:r>
              <a:rPr lang="en-US" dirty="0" smtClean="0"/>
              <a:t> cm</a:t>
            </a:r>
          </a:p>
        </p:txBody>
      </p:sp>
    </p:spTree>
    <p:extLst>
      <p:ext uri="{BB962C8B-B14F-4D97-AF65-F5344CB8AC3E}">
        <p14:creationId xmlns:p14="http://schemas.microsoft.com/office/powerpoint/2010/main" val="364451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4" y="1910197"/>
            <a:ext cx="8231933" cy="42766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Controlled Track: Coherence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546" y="2304852"/>
            <a:ext cx="4440454" cy="3330341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115926" y="5848985"/>
            <a:ext cx="1991627" cy="47922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~ 4.6 cm/s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137610" y="1584785"/>
            <a:ext cx="4176562" cy="47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LOS 96 BS Ant. 5 GHz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4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70" y="1665400"/>
            <a:ext cx="9527260" cy="4949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Channel Coherence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546309"/>
            <a:ext cx="10515600" cy="4691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96x8 NLOS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27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62200" y="2176356"/>
            <a:ext cx="355600" cy="491066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1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95" y="1107134"/>
            <a:ext cx="9527260" cy="4949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Channel Coherence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546309"/>
            <a:ext cx="10515600" cy="4691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96x8 NLOS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28</a:t>
            </a:fld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138638" y="3801493"/>
            <a:ext cx="1077227" cy="469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smtClean="0"/>
              <a:t>~7 </a:t>
            </a:r>
            <a:r>
              <a:rPr lang="en-US" sz="2400" dirty="0" err="1" smtClean="0"/>
              <a:t>ms</a:t>
            </a:r>
            <a:endParaRPr lang="en-US" sz="24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451208" y="4007547"/>
            <a:ext cx="1077227" cy="469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smtClean="0"/>
              <a:t>~16 </a:t>
            </a:r>
            <a:r>
              <a:rPr lang="en-US" sz="2400" dirty="0" err="1" smtClean="0"/>
              <a:t>ms</a:t>
            </a:r>
            <a:endParaRPr lang="en-US" sz="24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9418687" y="4844196"/>
            <a:ext cx="1077227" cy="469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smtClean="0"/>
              <a:t>~23 </a:t>
            </a:r>
            <a:r>
              <a:rPr lang="en-US" sz="2400" dirty="0" err="1" smtClean="0"/>
              <a:t>ms</a:t>
            </a:r>
            <a:endParaRPr lang="en-US" sz="24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803004" y="4844196"/>
            <a:ext cx="1077227" cy="4691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smtClean="0"/>
              <a:t>~9.5 </a:t>
            </a:r>
            <a:r>
              <a:rPr lang="en-US" sz="2400" dirty="0" err="1" smtClean="0"/>
              <a:t>ms</a:t>
            </a:r>
            <a:endParaRPr lang="en-US" sz="24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54442" y="3581905"/>
            <a:ext cx="5380522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076700" y="3656198"/>
            <a:ext cx="264917" cy="2409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104570" y="3656198"/>
            <a:ext cx="159039" cy="3940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802128" y="5146163"/>
            <a:ext cx="342575" cy="1672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9333002" y="5146163"/>
            <a:ext cx="264471" cy="2162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04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r>
              <a:rPr lang="en-US" dirty="0" smtClean="0"/>
              <a:t>What about UHF?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6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571" y="2766219"/>
            <a:ext cx="10515600" cy="1325563"/>
          </a:xfrm>
        </p:spPr>
        <p:txBody>
          <a:bodyPr/>
          <a:lstStyle/>
          <a:p>
            <a:r>
              <a:rPr lang="en-US" dirty="0" smtClean="0"/>
              <a:t>How do MU-MIMO channels behave?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9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70" y="1589369"/>
            <a:ext cx="9527260" cy="4949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up Reduces Channel Coherence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30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546309"/>
            <a:ext cx="10515600" cy="4691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96x8 2.</a:t>
            </a:r>
            <a:r>
              <a:rPr lang="en-US" sz="600" dirty="0" smtClean="0"/>
              <a:t> </a:t>
            </a:r>
            <a:r>
              <a:rPr lang="en-US" sz="2400" dirty="0" smtClean="0"/>
              <a:t>4 GHz NLOS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1679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70" y="1690688"/>
            <a:ext cx="9527260" cy="4949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up Reduces Channel Coherence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31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546309"/>
            <a:ext cx="10515600" cy="4691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96x8 2.</a:t>
            </a:r>
            <a:r>
              <a:rPr lang="en-US" sz="600" dirty="0" smtClean="0"/>
              <a:t> </a:t>
            </a:r>
            <a:r>
              <a:rPr lang="en-US" sz="2400" dirty="0" smtClean="0"/>
              <a:t>4 GHz NLOS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1199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Channel Coherence of UHF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391" t="17729" r="8842" b="26769"/>
          <a:stretch/>
        </p:blipFill>
        <p:spPr>
          <a:xfrm>
            <a:off x="721518" y="2107406"/>
            <a:ext cx="9996237" cy="391239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32</a:t>
            </a:fld>
            <a:endParaRPr lang="en-US"/>
          </a:p>
        </p:txBody>
      </p:sp>
      <p:sp>
        <p:nvSpPr>
          <p:cNvPr id="6" name="Right Brace 5"/>
          <p:cNvSpPr/>
          <p:nvPr/>
        </p:nvSpPr>
        <p:spPr>
          <a:xfrm>
            <a:off x="10583340" y="2235200"/>
            <a:ext cx="296327" cy="795867"/>
          </a:xfrm>
          <a:prstGeom prst="rightBrace">
            <a:avLst>
              <a:gd name="adj1" fmla="val 19144"/>
              <a:gd name="adj2" fmla="val 50000"/>
            </a:avLst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927367" y="2427387"/>
            <a:ext cx="1069903" cy="47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2"/>
                </a:solidFill>
              </a:rPr>
              <a:t>Noise!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8175" y="1574327"/>
            <a:ext cx="10515600" cy="4691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8 BS Antennas, 563 MHz</a:t>
            </a:r>
            <a:endParaRPr lang="en-US" sz="24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878805" y="6069730"/>
            <a:ext cx="2809875" cy="469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smtClean="0"/>
              <a:t>Indoor NLOS</a:t>
            </a:r>
            <a:endParaRPr lang="en-US" sz="24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043737" y="6069730"/>
            <a:ext cx="2809875" cy="469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smtClean="0"/>
              <a:t>Outdoor (Trees)</a:t>
            </a:r>
            <a:endParaRPr lang="en-US" sz="24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 rot="16200000">
            <a:off x="-918010" y="3710246"/>
            <a:ext cx="2809875" cy="469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smtClean="0"/>
              <a:t>Channel Coherence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868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r>
              <a:rPr lang="en-US" dirty="0" smtClean="0"/>
              <a:t>Coherence not a good metric!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4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970" y="1690688"/>
            <a:ext cx="9527260" cy="4949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Capacity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6309"/>
            <a:ext cx="10515600" cy="4691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err="1" smtClean="0"/>
              <a:t>Zeroforcing</a:t>
            </a:r>
            <a:r>
              <a:rPr lang="en-US" sz="2400" dirty="0" smtClean="0"/>
              <a:t> 96x8 for Mobile User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34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362200" y="2015491"/>
            <a:ext cx="355600" cy="491066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3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36" y="1451243"/>
            <a:ext cx="9527260" cy="4949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Capacity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6309"/>
            <a:ext cx="10515600" cy="4691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 err="1" smtClean="0"/>
              <a:t>Zeroforcing</a:t>
            </a:r>
            <a:r>
              <a:rPr lang="en-US" sz="2400" dirty="0" smtClean="0"/>
              <a:t> 96x8 for Mobile User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35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42100" y="3315024"/>
            <a:ext cx="1077227" cy="4691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smtClean="0"/>
              <a:t>~0.5 </a:t>
            </a:r>
            <a:r>
              <a:rPr lang="en-US" sz="2400" dirty="0" err="1" smtClean="0"/>
              <a:t>ms</a:t>
            </a:r>
            <a:endParaRPr lang="en-US" sz="2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27343" y="3213562"/>
            <a:ext cx="1077227" cy="4691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smtClean="0"/>
              <a:t>~2.6 </a:t>
            </a:r>
            <a:r>
              <a:rPr lang="en-US" sz="2400" dirty="0" err="1" smtClean="0"/>
              <a:t>ms</a:t>
            </a:r>
            <a:endParaRPr lang="en-US" sz="24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815053" y="4624484"/>
            <a:ext cx="1077227" cy="4691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smtClean="0"/>
              <a:t>~4.2 </a:t>
            </a:r>
            <a:r>
              <a:rPr lang="en-US" sz="2400" dirty="0" err="1" smtClean="0"/>
              <a:t>ms</a:t>
            </a:r>
            <a:endParaRPr lang="en-US" sz="24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921311" y="4911572"/>
            <a:ext cx="1077227" cy="4691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 smtClean="0"/>
              <a:t>~1.1 </a:t>
            </a:r>
            <a:r>
              <a:rPr lang="en-US" sz="2400" dirty="0" err="1" smtClean="0"/>
              <a:t>ms</a:t>
            </a:r>
            <a:endParaRPr lang="en-US" sz="24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454442" y="4007547"/>
            <a:ext cx="5380522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073401" y="3656198"/>
            <a:ext cx="279399" cy="2698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664200" y="3549615"/>
            <a:ext cx="499533" cy="3763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794468" y="5254301"/>
            <a:ext cx="295604" cy="3844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526867" y="5093666"/>
            <a:ext cx="100943" cy="5252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/>
          <p:cNvSpPr txBox="1">
            <a:spLocks/>
          </p:cNvSpPr>
          <p:nvPr/>
        </p:nvSpPr>
        <p:spPr>
          <a:xfrm>
            <a:off x="1551" y="5608894"/>
            <a:ext cx="2170570" cy="47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2"/>
                </a:solidFill>
              </a:rPr>
              <a:t>2.</a:t>
            </a:r>
            <a:r>
              <a:rPr lang="en-US" sz="500" dirty="0" smtClean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chemeClr val="accent2"/>
                </a:solidFill>
              </a:rPr>
              <a:t>4 GHz?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1665318" y="4732868"/>
            <a:ext cx="1408083" cy="833853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10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2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0" y="4261204"/>
            <a:ext cx="3069328" cy="23019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Developing Next-Gen Wireless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32012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Opportunistic CSI Collection</a:t>
            </a:r>
          </a:p>
          <a:p>
            <a:endParaRPr lang="en-US" dirty="0" smtClean="0"/>
          </a:p>
          <a:p>
            <a:r>
              <a:rPr lang="en-US" dirty="0" smtClean="0"/>
              <a:t>Mobility Detection</a:t>
            </a:r>
          </a:p>
          <a:p>
            <a:endParaRPr lang="en-US" dirty="0" smtClean="0"/>
          </a:p>
          <a:p>
            <a:r>
              <a:rPr lang="en-US" dirty="0" smtClean="0"/>
              <a:t>Channel Predictability</a:t>
            </a:r>
          </a:p>
          <a:p>
            <a:endParaRPr lang="en-US" dirty="0" smtClean="0"/>
          </a:p>
          <a:p>
            <a:r>
              <a:rPr lang="en-US" dirty="0" smtClean="0"/>
              <a:t>Angle-of-Arrival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27"/>
          <a:stretch/>
        </p:blipFill>
        <p:spPr>
          <a:xfrm>
            <a:off x="5884014" y="4232250"/>
            <a:ext cx="2711848" cy="24274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7007" t="13832" r="34087" b="20245"/>
          <a:stretch/>
        </p:blipFill>
        <p:spPr>
          <a:xfrm>
            <a:off x="9017000" y="1937224"/>
            <a:ext cx="2682875" cy="224310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470810" y="1896314"/>
            <a:ext cx="3153960" cy="2074024"/>
            <a:chOff x="6494582" y="2621249"/>
            <a:chExt cx="3517284" cy="23129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l="16430"/>
            <a:stretch/>
          </p:blipFill>
          <p:spPr>
            <a:xfrm>
              <a:off x="7168896" y="2635493"/>
              <a:ext cx="2842970" cy="2298700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6494582" y="2621249"/>
              <a:ext cx="499957" cy="2022108"/>
              <a:chOff x="268139" y="2323425"/>
              <a:chExt cx="675529" cy="2732220"/>
            </a:xfrm>
          </p:grpSpPr>
          <p:pic>
            <p:nvPicPr>
              <p:cNvPr id="12" name="Picture 41" descr="https://upload.wikimedia.org/wikipedia/commons/a/a7/IPhone_6S_Rose_Gold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prstClr val="black"/>
                  <a:srgbClr val="FD9759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442978" flipH="1">
                <a:off x="494561" y="3143023"/>
                <a:ext cx="260004" cy="514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41" descr="https://upload.wikimedia.org/wikipedia/commons/a/a7/IPhone_6S_Rose_Gold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442978" flipH="1">
                <a:off x="494561" y="3609208"/>
                <a:ext cx="260004" cy="514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41" descr="https://upload.wikimedia.org/wikipedia/commons/a/a7/IPhone_6S_Rose_Gold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prstClr val="black"/>
                  <a:schemeClr val="accent6">
                    <a:lumMod val="75000"/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442978" flipH="1">
                <a:off x="494561" y="4075393"/>
                <a:ext cx="260004" cy="514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1" descr="https://upload.wikimedia.org/wikipedia/commons/a/a7/IPhone_6S_Rose_Gold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prstClr val="black"/>
                  <a:srgbClr val="C0000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442978" flipH="1">
                <a:off x="494561" y="4541577"/>
                <a:ext cx="260004" cy="514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6" name="Group 15"/>
              <p:cNvGrpSpPr/>
              <p:nvPr/>
            </p:nvGrpSpPr>
            <p:grpSpPr>
              <a:xfrm>
                <a:off x="268139" y="2323425"/>
                <a:ext cx="675529" cy="675529"/>
                <a:chOff x="3769831" y="3123148"/>
                <a:chExt cx="1673108" cy="1673108"/>
              </a:xfrm>
            </p:grpSpPr>
            <p:pic>
              <p:nvPicPr>
                <p:cNvPr id="17" name="Picture 39" descr="https://pbs.twimg.com/profile_images/81060618/WRT54.avatar.00_400x400.png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5061" r="35688" b="58947"/>
                <a:stretch/>
              </p:blipFill>
              <p:spPr bwMode="auto">
                <a:xfrm>
                  <a:off x="4121944" y="3180299"/>
                  <a:ext cx="154781" cy="72018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Picture 39" descr="https://pbs.twimg.com/profile_images/81060618/WRT54.avatar.00_400x400.png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5061" r="35688" b="58947"/>
                <a:stretch/>
              </p:blipFill>
              <p:spPr bwMode="auto">
                <a:xfrm>
                  <a:off x="4400550" y="3146961"/>
                  <a:ext cx="154781" cy="72018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Picture 39" descr="https://pbs.twimg.com/profile_images/81060618/WRT54.avatar.00_400x400.png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69831" y="3123148"/>
                  <a:ext cx="1673108" cy="1673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4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2766219"/>
            <a:ext cx="10515600" cy="1325563"/>
          </a:xfrm>
        </p:spPr>
        <p:txBody>
          <a:bodyPr/>
          <a:lstStyle/>
          <a:p>
            <a:r>
              <a:rPr lang="en-US" dirty="0" smtClean="0"/>
              <a:t>Everything is released online!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3066" y="4949825"/>
            <a:ext cx="5689600" cy="8583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dirty="0" smtClean="0"/>
              <a:t>http://data.projectargos.org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6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You!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718882" y="1977369"/>
            <a:ext cx="2188028" cy="2832430"/>
            <a:chOff x="2215243" y="1554036"/>
            <a:chExt cx="2188028" cy="2832430"/>
          </a:xfrm>
        </p:grpSpPr>
        <p:pic>
          <p:nvPicPr>
            <p:cNvPr id="1032" name="Picture 8" descr="Abeer Jav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9157" y="1554036"/>
              <a:ext cx="16002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2215243" y="3912399"/>
              <a:ext cx="2188028" cy="47406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dirty="0" err="1" smtClean="0"/>
                <a:t>Abeer</a:t>
              </a:r>
              <a:r>
                <a:rPr lang="en-US" dirty="0" smtClean="0"/>
                <a:t> </a:t>
              </a:r>
              <a:r>
                <a:rPr lang="en-US" dirty="0" err="1" smtClean="0"/>
                <a:t>Javed</a:t>
              </a:r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63936" y="1977369"/>
            <a:ext cx="2188028" cy="2853459"/>
            <a:chOff x="5663293" y="1554036"/>
            <a:chExt cx="2188028" cy="2853459"/>
          </a:xfrm>
        </p:grpSpPr>
        <p:pic>
          <p:nvPicPr>
            <p:cNvPr id="1026" name="Picture 2" descr="Ryan Guerr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7207" y="1554036"/>
              <a:ext cx="16002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5663293" y="3933428"/>
              <a:ext cx="2188028" cy="47406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dirty="0" smtClean="0"/>
                <a:t>Ryan Guerra</a:t>
              </a:r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008990" y="1977369"/>
            <a:ext cx="2188028" cy="2832430"/>
            <a:chOff x="8103056" y="1554036"/>
            <a:chExt cx="2188028" cy="2832430"/>
          </a:xfrm>
        </p:grpSpPr>
        <p:pic>
          <p:nvPicPr>
            <p:cNvPr id="1036" name="Picture 12" descr="Lin Zhong, Technical Advisor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8" r="5818"/>
            <a:stretch/>
          </p:blipFill>
          <p:spPr bwMode="auto">
            <a:xfrm>
              <a:off x="8395007" y="1554036"/>
              <a:ext cx="1604126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8103056" y="3912399"/>
              <a:ext cx="2188028" cy="47406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dirty="0" smtClean="0"/>
                <a:t>Lin </a:t>
              </a:r>
              <a:r>
                <a:rPr lang="en-US" dirty="0" err="1" smtClean="0"/>
                <a:t>Zhong</a:t>
              </a:r>
              <a:endParaRPr lang="en-US" dirty="0"/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>
          <a:xfrm>
            <a:off x="1437490" y="5671745"/>
            <a:ext cx="3802969" cy="4740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Rahman </a:t>
            </a:r>
            <a:r>
              <a:rPr lang="en-US" dirty="0" err="1" smtClean="0"/>
              <a:t>Doost-Mohammady</a:t>
            </a:r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7777869" y="5671745"/>
            <a:ext cx="2188028" cy="4740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Josh Blum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38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073828" y="1977369"/>
            <a:ext cx="2188028" cy="2853458"/>
            <a:chOff x="167894" y="1554036"/>
            <a:chExt cx="2188028" cy="2853458"/>
          </a:xfrm>
        </p:grpSpPr>
        <p:pic>
          <p:nvPicPr>
            <p:cNvPr id="1030" name="Picture 6" descr="Jian Di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808" y="1554036"/>
              <a:ext cx="16002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ontent Placeholder 2"/>
            <p:cNvSpPr txBox="1">
              <a:spLocks/>
            </p:cNvSpPr>
            <p:nvPr/>
          </p:nvSpPr>
          <p:spPr>
            <a:xfrm>
              <a:off x="167894" y="3933427"/>
              <a:ext cx="2188028" cy="47406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dirty="0" smtClean="0"/>
                <a:t>Jian Ding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7226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Realtime</a:t>
            </a:r>
            <a:r>
              <a:rPr lang="en-US" dirty="0" smtClean="0"/>
              <a:t> wideband channel measurement system</a:t>
            </a:r>
          </a:p>
          <a:p>
            <a:pPr lvl="1"/>
            <a:r>
              <a:rPr lang="en-US" dirty="0" smtClean="0"/>
              <a:t>Multiple frequencies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Extensive measurement campaign</a:t>
            </a:r>
          </a:p>
          <a:p>
            <a:pPr lvl="1"/>
            <a:r>
              <a:rPr lang="en-US" dirty="0" smtClean="0"/>
              <a:t>Varying mobility and propagation environments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Characterized impact of mobility</a:t>
            </a:r>
          </a:p>
          <a:p>
            <a:pPr lvl="1"/>
            <a:r>
              <a:rPr lang="en-US" dirty="0" smtClean="0"/>
              <a:t>Significant design challenge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09"/>
          <a:stretch/>
        </p:blipFill>
        <p:spPr>
          <a:xfrm>
            <a:off x="7840133" y="2827172"/>
            <a:ext cx="3674533" cy="310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4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System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48714" cy="4351338"/>
          </a:xfrm>
        </p:spPr>
        <p:txBody>
          <a:bodyPr>
            <a:noAutofit/>
          </a:bodyPr>
          <a:lstStyle/>
          <a:p>
            <a:r>
              <a:rPr lang="en-US" sz="3200" dirty="0" smtClean="0"/>
              <a:t>ArgosV2</a:t>
            </a:r>
          </a:p>
          <a:p>
            <a:endParaRPr lang="en-US" sz="3200" dirty="0"/>
          </a:p>
          <a:p>
            <a:r>
              <a:rPr lang="en-US" sz="3200" dirty="0" smtClean="0"/>
              <a:t>Whitespace UHF Radio Card</a:t>
            </a:r>
          </a:p>
          <a:p>
            <a:endParaRPr lang="en-US" sz="3200" dirty="0" smtClean="0"/>
          </a:p>
          <a:p>
            <a:r>
              <a:rPr lang="en-US" sz="3200" dirty="0" smtClean="0"/>
              <a:t>Faros</a:t>
            </a:r>
          </a:p>
          <a:p>
            <a:endParaRPr lang="en-US" sz="3200" dirty="0" smtClean="0"/>
          </a:p>
          <a:p>
            <a:r>
              <a:rPr lang="en-US" sz="3200" dirty="0" smtClean="0"/>
              <a:t>Python</a:t>
            </a:r>
          </a:p>
          <a:p>
            <a:pPr lvl="1"/>
            <a:r>
              <a:rPr lang="en-US" sz="2800" dirty="0" smtClean="0"/>
              <a:t>Accelerated in C</a:t>
            </a:r>
          </a:p>
        </p:txBody>
      </p:sp>
      <p:pic>
        <p:nvPicPr>
          <p:cNvPr id="2050" name="Picture 2" descr="http://www.skylarkwireless.com/wp-content/uploads/2015/09/wurc_blurb_245_24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2140" y="1825625"/>
            <a:ext cx="233362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rgos Photo Popu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8" r="22839"/>
          <a:stretch/>
        </p:blipFill>
        <p:spPr bwMode="auto">
          <a:xfrm>
            <a:off x="6502495" y="1643100"/>
            <a:ext cx="2113417" cy="277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730" y="4890213"/>
            <a:ext cx="5767007" cy="1231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401" y="1643101"/>
            <a:ext cx="2910910" cy="276124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16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" y="1"/>
            <a:ext cx="6858000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0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works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709" t="10076" r="25638" b="12710"/>
          <a:stretch/>
        </p:blipFill>
        <p:spPr>
          <a:xfrm>
            <a:off x="3618124" y="1610613"/>
            <a:ext cx="2480426" cy="237088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5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38517" y="1610613"/>
            <a:ext cx="172253" cy="412927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Content Placeholder 2"/>
          <p:cNvSpPr txBox="1">
            <a:spLocks/>
          </p:cNvSpPr>
          <p:nvPr/>
        </p:nvSpPr>
        <p:spPr>
          <a:xfrm>
            <a:off x="2466939" y="1271306"/>
            <a:ext cx="1111382" cy="47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2"/>
                </a:solidFill>
              </a:rPr>
              <a:t>User 1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003799" y="1799986"/>
            <a:ext cx="654372" cy="732993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6534653" y="1413430"/>
            <a:ext cx="1111382" cy="47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2"/>
                </a:solidFill>
              </a:rPr>
              <a:t>Noise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t="63838"/>
          <a:stretch/>
        </p:blipFill>
        <p:spPr>
          <a:xfrm>
            <a:off x="275535" y="6172199"/>
            <a:ext cx="10573082" cy="816429"/>
          </a:xfrm>
          <a:prstGeom prst="rect">
            <a:avLst/>
          </a:prstGeom>
        </p:spPr>
      </p:pic>
      <p:pic>
        <p:nvPicPr>
          <p:cNvPr id="1026" name="Picture 2" descr="Image result for server supermicr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1334" y="2211691"/>
            <a:ext cx="3524797" cy="75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10945774" y="4326352"/>
            <a:ext cx="835016" cy="835019"/>
            <a:chOff x="1172308" y="4297773"/>
            <a:chExt cx="819470" cy="819475"/>
          </a:xfrm>
        </p:grpSpPr>
        <p:sp>
          <p:nvSpPr>
            <p:cNvPr id="33" name="Oval 32"/>
            <p:cNvSpPr/>
            <p:nvPr/>
          </p:nvSpPr>
          <p:spPr>
            <a:xfrm>
              <a:off x="1337125" y="4480203"/>
              <a:ext cx="464443" cy="485453"/>
            </a:xfrm>
            <a:prstGeom prst="ellipse">
              <a:avLst/>
            </a:pr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u="sng" dirty="0" smtClean="0">
                  <a:ln>
                    <a:solidFill>
                      <a:schemeClr val="accent6"/>
                    </a:solidFill>
                  </a:ln>
                </a:rPr>
                <a:t>  </a:t>
              </a:r>
              <a:endParaRPr lang="en-US" u="sng" dirty="0">
                <a:ln>
                  <a:solidFill>
                    <a:schemeClr val="accent6"/>
                  </a:solidFill>
                </a:ln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273830" y="4414042"/>
              <a:ext cx="591041" cy="617774"/>
            </a:xfrm>
            <a:prstGeom prst="ellipse">
              <a:avLst/>
            </a:pr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>
                <a:ln>
                  <a:solidFill>
                    <a:schemeClr val="accent6"/>
                  </a:solidFill>
                </a:ln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211467" y="4348857"/>
              <a:ext cx="715766" cy="748139"/>
            </a:xfrm>
            <a:prstGeom prst="ellipse">
              <a:avLst/>
            </a:pr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>
                <a:ln>
                  <a:solidFill>
                    <a:schemeClr val="accent6"/>
                  </a:solidFill>
                </a:ln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432447" y="4297773"/>
              <a:ext cx="495527" cy="819475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/>
            </a:p>
          </p:txBody>
        </p:sp>
        <p:sp>
          <p:nvSpPr>
            <p:cNvPr id="37" name="Rectangle 36"/>
            <p:cNvSpPr/>
            <p:nvPr/>
          </p:nvSpPr>
          <p:spPr>
            <a:xfrm rot="5400000">
              <a:off x="1324156" y="4449627"/>
              <a:ext cx="515773" cy="81947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0889235" y="1521632"/>
            <a:ext cx="835019" cy="835019"/>
            <a:chOff x="2318282" y="3262011"/>
            <a:chExt cx="819470" cy="819473"/>
          </a:xfrm>
        </p:grpSpPr>
        <p:sp>
          <p:nvSpPr>
            <p:cNvPr id="39" name="Oval 38"/>
            <p:cNvSpPr/>
            <p:nvPr/>
          </p:nvSpPr>
          <p:spPr>
            <a:xfrm>
              <a:off x="2483098" y="3444441"/>
              <a:ext cx="464443" cy="485452"/>
            </a:xfrm>
            <a:prstGeom prst="ellipse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/>
            </a:p>
          </p:txBody>
        </p:sp>
        <p:sp>
          <p:nvSpPr>
            <p:cNvPr id="40" name="Oval 39"/>
            <p:cNvSpPr/>
            <p:nvPr/>
          </p:nvSpPr>
          <p:spPr>
            <a:xfrm>
              <a:off x="2419799" y="3378279"/>
              <a:ext cx="591040" cy="617775"/>
            </a:xfrm>
            <a:prstGeom prst="ellipse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/>
            </a:p>
          </p:txBody>
        </p:sp>
        <p:sp>
          <p:nvSpPr>
            <p:cNvPr id="41" name="Oval 40"/>
            <p:cNvSpPr/>
            <p:nvPr/>
          </p:nvSpPr>
          <p:spPr>
            <a:xfrm>
              <a:off x="2357436" y="3313095"/>
              <a:ext cx="715765" cy="748142"/>
            </a:xfrm>
            <a:prstGeom prst="ellipse">
              <a:avLst/>
            </a:prstGeom>
            <a:noFill/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578416" y="3262011"/>
              <a:ext cx="495526" cy="81947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/>
            </a:p>
          </p:txBody>
        </p:sp>
        <p:sp>
          <p:nvSpPr>
            <p:cNvPr id="43" name="Rectangle 42"/>
            <p:cNvSpPr/>
            <p:nvPr/>
          </p:nvSpPr>
          <p:spPr>
            <a:xfrm rot="5400000">
              <a:off x="2470131" y="3413864"/>
              <a:ext cx="515771" cy="81947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0929132" y="4334417"/>
            <a:ext cx="835019" cy="835019"/>
            <a:chOff x="2318282" y="3262011"/>
            <a:chExt cx="819470" cy="819473"/>
          </a:xfrm>
        </p:grpSpPr>
        <p:sp>
          <p:nvSpPr>
            <p:cNvPr id="45" name="Rectangle 44"/>
            <p:cNvSpPr/>
            <p:nvPr/>
          </p:nvSpPr>
          <p:spPr>
            <a:xfrm>
              <a:off x="2578416" y="3262011"/>
              <a:ext cx="495526" cy="81947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/>
            </a:p>
          </p:txBody>
        </p:sp>
        <p:sp>
          <p:nvSpPr>
            <p:cNvPr id="46" name="Rectangle 45"/>
            <p:cNvSpPr/>
            <p:nvPr/>
          </p:nvSpPr>
          <p:spPr>
            <a:xfrm rot="5400000">
              <a:off x="2470131" y="3413864"/>
              <a:ext cx="515771" cy="81947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0949023" y="2955840"/>
            <a:ext cx="835019" cy="850767"/>
            <a:chOff x="2318281" y="3262011"/>
            <a:chExt cx="819470" cy="834927"/>
          </a:xfrm>
        </p:grpSpPr>
        <p:sp>
          <p:nvSpPr>
            <p:cNvPr id="48" name="Oval 47"/>
            <p:cNvSpPr/>
            <p:nvPr/>
          </p:nvSpPr>
          <p:spPr>
            <a:xfrm>
              <a:off x="2483098" y="3444441"/>
              <a:ext cx="464443" cy="485452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/>
            </a:p>
          </p:txBody>
        </p:sp>
        <p:sp>
          <p:nvSpPr>
            <p:cNvPr id="49" name="Oval 48"/>
            <p:cNvSpPr/>
            <p:nvPr/>
          </p:nvSpPr>
          <p:spPr>
            <a:xfrm>
              <a:off x="2419799" y="3378279"/>
              <a:ext cx="591040" cy="617775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/>
            </a:p>
          </p:txBody>
        </p:sp>
        <p:sp>
          <p:nvSpPr>
            <p:cNvPr id="50" name="Oval 49"/>
            <p:cNvSpPr/>
            <p:nvPr/>
          </p:nvSpPr>
          <p:spPr>
            <a:xfrm>
              <a:off x="2357436" y="3313095"/>
              <a:ext cx="715765" cy="748142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578416" y="3262011"/>
              <a:ext cx="495526" cy="81947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/>
            </a:p>
          </p:txBody>
        </p:sp>
        <p:sp>
          <p:nvSpPr>
            <p:cNvPr id="52" name="Rectangle 51"/>
            <p:cNvSpPr/>
            <p:nvPr/>
          </p:nvSpPr>
          <p:spPr>
            <a:xfrm rot="5400000">
              <a:off x="2462402" y="3421590"/>
              <a:ext cx="531227" cy="819470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/>
            </a:p>
          </p:txBody>
        </p:sp>
      </p:grpSp>
      <p:pic>
        <p:nvPicPr>
          <p:cNvPr id="53" name="Picture 52" descr="D:\Documents and Settings\Hang Yu\Desktop\pics\iphone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01245" y="3231086"/>
            <a:ext cx="210972" cy="145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Picture 53" descr="D:\Documents and Settings\Hang Yu\Desktop\pics\iphone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93544" y="4606591"/>
            <a:ext cx="210972" cy="145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Picture 54" descr="D:\Documents and Settings\Hang Yu\Desktop\pics\iphone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5561" y="1800037"/>
            <a:ext cx="210972" cy="1453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" name="Group 55"/>
          <p:cNvGrpSpPr>
            <a:grpSpLocks noChangeAspect="1"/>
          </p:cNvGrpSpPr>
          <p:nvPr/>
        </p:nvGrpSpPr>
        <p:grpSpPr>
          <a:xfrm>
            <a:off x="6996756" y="2180301"/>
            <a:ext cx="3026271" cy="2233468"/>
            <a:chOff x="366315" y="3653929"/>
            <a:chExt cx="2379685" cy="1756271"/>
          </a:xfrm>
        </p:grpSpPr>
        <p:sp>
          <p:nvSpPr>
            <p:cNvPr id="57" name="Parallelogram 56"/>
            <p:cNvSpPr/>
            <p:nvPr/>
          </p:nvSpPr>
          <p:spPr>
            <a:xfrm>
              <a:off x="446954" y="4146126"/>
              <a:ext cx="2208949" cy="1264073"/>
            </a:xfrm>
            <a:prstGeom prst="parallelogram">
              <a:avLst>
                <a:gd name="adj" fmla="val 56498"/>
              </a:avLst>
            </a:prstGeom>
            <a:solidFill>
              <a:schemeClr val="bg1"/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u="sng"/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1852018" y="5083997"/>
              <a:ext cx="163909" cy="326203"/>
              <a:chOff x="1476543" y="4728479"/>
              <a:chExt cx="163909" cy="326203"/>
            </a:xfrm>
          </p:grpSpPr>
          <p:sp>
            <p:nvSpPr>
              <p:cNvPr id="158" name="Isosceles Triangle 157"/>
              <p:cNvSpPr/>
              <p:nvPr/>
            </p:nvSpPr>
            <p:spPr>
              <a:xfrm rot="10800000">
                <a:off x="1476543" y="4728479"/>
                <a:ext cx="163909" cy="141301"/>
              </a:xfrm>
              <a:prstGeom prst="triangle">
                <a:avLst/>
              </a:pr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 u="sng"/>
              </a:p>
            </p:txBody>
          </p:sp>
          <p:cxnSp>
            <p:nvCxnSpPr>
              <p:cNvPr id="159" name="Straight Connector 158"/>
              <p:cNvCxnSpPr>
                <a:stCxn id="158" idx="0"/>
              </p:cNvCxnSpPr>
              <p:nvPr/>
            </p:nvCxnSpPr>
            <p:spPr>
              <a:xfrm>
                <a:off x="1558497" y="4869780"/>
                <a:ext cx="0" cy="184902"/>
              </a:xfrm>
              <a:prstGeom prst="line">
                <a:avLst/>
              </a:prstGeom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/>
            <p:cNvGrpSpPr/>
            <p:nvPr/>
          </p:nvGrpSpPr>
          <p:grpSpPr>
            <a:xfrm>
              <a:off x="1589955" y="5083997"/>
              <a:ext cx="163909" cy="326203"/>
              <a:chOff x="1476543" y="4728479"/>
              <a:chExt cx="163909" cy="326203"/>
            </a:xfrm>
          </p:grpSpPr>
          <p:sp>
            <p:nvSpPr>
              <p:cNvPr id="156" name="Isosceles Triangle 155"/>
              <p:cNvSpPr/>
              <p:nvPr/>
            </p:nvSpPr>
            <p:spPr>
              <a:xfrm rot="10800000">
                <a:off x="1476543" y="4728479"/>
                <a:ext cx="163909" cy="141301"/>
              </a:xfrm>
              <a:prstGeom prst="triangle">
                <a:avLst/>
              </a:pr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 u="sng"/>
              </a:p>
            </p:txBody>
          </p:sp>
          <p:cxnSp>
            <p:nvCxnSpPr>
              <p:cNvPr id="157" name="Straight Connector 156"/>
              <p:cNvCxnSpPr>
                <a:stCxn id="156" idx="0"/>
              </p:cNvCxnSpPr>
              <p:nvPr/>
            </p:nvCxnSpPr>
            <p:spPr>
              <a:xfrm>
                <a:off x="1558497" y="4869780"/>
                <a:ext cx="0" cy="184902"/>
              </a:xfrm>
              <a:prstGeom prst="line">
                <a:avLst/>
              </a:prstGeom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/>
            <p:cNvGrpSpPr/>
            <p:nvPr/>
          </p:nvGrpSpPr>
          <p:grpSpPr>
            <a:xfrm>
              <a:off x="381000" y="5083996"/>
              <a:ext cx="163909" cy="326203"/>
              <a:chOff x="1476543" y="4728479"/>
              <a:chExt cx="163909" cy="326203"/>
            </a:xfrm>
          </p:grpSpPr>
          <p:sp>
            <p:nvSpPr>
              <p:cNvPr id="154" name="Isosceles Triangle 153"/>
              <p:cNvSpPr/>
              <p:nvPr/>
            </p:nvSpPr>
            <p:spPr>
              <a:xfrm rot="10800000">
                <a:off x="1476543" y="4728479"/>
                <a:ext cx="163909" cy="141301"/>
              </a:xfrm>
              <a:prstGeom prst="triangle">
                <a:avLst/>
              </a:pr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 u="sng"/>
              </a:p>
            </p:txBody>
          </p:sp>
          <p:cxnSp>
            <p:nvCxnSpPr>
              <p:cNvPr id="155" name="Straight Connector 154"/>
              <p:cNvCxnSpPr>
                <a:stCxn id="154" idx="0"/>
              </p:cNvCxnSpPr>
              <p:nvPr/>
            </p:nvCxnSpPr>
            <p:spPr>
              <a:xfrm>
                <a:off x="1558497" y="4869780"/>
                <a:ext cx="0" cy="184902"/>
              </a:xfrm>
              <a:prstGeom prst="line">
                <a:avLst/>
              </a:prstGeom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/>
          </p:nvGrpSpPr>
          <p:grpSpPr>
            <a:xfrm>
              <a:off x="685800" y="5083996"/>
              <a:ext cx="163909" cy="326203"/>
              <a:chOff x="1476543" y="4728479"/>
              <a:chExt cx="163909" cy="326203"/>
            </a:xfrm>
          </p:grpSpPr>
          <p:sp>
            <p:nvSpPr>
              <p:cNvPr id="152" name="Isosceles Triangle 151"/>
              <p:cNvSpPr/>
              <p:nvPr/>
            </p:nvSpPr>
            <p:spPr>
              <a:xfrm rot="10800000">
                <a:off x="1476543" y="4728479"/>
                <a:ext cx="163909" cy="141301"/>
              </a:xfrm>
              <a:prstGeom prst="triangle">
                <a:avLst/>
              </a:pr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 u="sng"/>
              </a:p>
            </p:txBody>
          </p:sp>
          <p:cxnSp>
            <p:nvCxnSpPr>
              <p:cNvPr id="153" name="Straight Connector 152"/>
              <p:cNvCxnSpPr>
                <a:stCxn id="152" idx="0"/>
              </p:cNvCxnSpPr>
              <p:nvPr/>
            </p:nvCxnSpPr>
            <p:spPr>
              <a:xfrm>
                <a:off x="1558497" y="4869780"/>
                <a:ext cx="0" cy="184902"/>
              </a:xfrm>
              <a:prstGeom prst="line">
                <a:avLst/>
              </a:prstGeom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/>
          </p:nvGrpSpPr>
          <p:grpSpPr>
            <a:xfrm>
              <a:off x="979091" y="5083996"/>
              <a:ext cx="163909" cy="326203"/>
              <a:chOff x="1476543" y="4728479"/>
              <a:chExt cx="163909" cy="326203"/>
            </a:xfrm>
          </p:grpSpPr>
          <p:sp>
            <p:nvSpPr>
              <p:cNvPr id="150" name="Isosceles Triangle 149"/>
              <p:cNvSpPr/>
              <p:nvPr/>
            </p:nvSpPr>
            <p:spPr>
              <a:xfrm rot="10800000">
                <a:off x="1476543" y="4728479"/>
                <a:ext cx="163909" cy="141301"/>
              </a:xfrm>
              <a:prstGeom prst="triangle">
                <a:avLst/>
              </a:pr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 u="sng"/>
              </a:p>
            </p:txBody>
          </p:sp>
          <p:cxnSp>
            <p:nvCxnSpPr>
              <p:cNvPr id="151" name="Straight Connector 150"/>
              <p:cNvCxnSpPr>
                <a:stCxn id="150" idx="0"/>
              </p:cNvCxnSpPr>
              <p:nvPr/>
            </p:nvCxnSpPr>
            <p:spPr>
              <a:xfrm>
                <a:off x="1558497" y="4869780"/>
                <a:ext cx="0" cy="184902"/>
              </a:xfrm>
              <a:prstGeom prst="line">
                <a:avLst/>
              </a:prstGeom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/>
          </p:nvGrpSpPr>
          <p:grpSpPr>
            <a:xfrm>
              <a:off x="1283891" y="5083996"/>
              <a:ext cx="163909" cy="326203"/>
              <a:chOff x="1476543" y="4728479"/>
              <a:chExt cx="163909" cy="326203"/>
            </a:xfrm>
          </p:grpSpPr>
          <p:sp>
            <p:nvSpPr>
              <p:cNvPr id="148" name="Isosceles Triangle 147"/>
              <p:cNvSpPr/>
              <p:nvPr/>
            </p:nvSpPr>
            <p:spPr>
              <a:xfrm rot="10800000">
                <a:off x="1476543" y="4728479"/>
                <a:ext cx="163909" cy="141301"/>
              </a:xfrm>
              <a:prstGeom prst="triangle">
                <a:avLst/>
              </a:pr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 u="sng"/>
              </a:p>
            </p:txBody>
          </p:sp>
          <p:cxnSp>
            <p:nvCxnSpPr>
              <p:cNvPr id="149" name="Straight Connector 148"/>
              <p:cNvCxnSpPr>
                <a:stCxn id="148" idx="0"/>
              </p:cNvCxnSpPr>
              <p:nvPr/>
            </p:nvCxnSpPr>
            <p:spPr>
              <a:xfrm>
                <a:off x="1558497" y="4869780"/>
                <a:ext cx="0" cy="184902"/>
              </a:xfrm>
              <a:prstGeom prst="line">
                <a:avLst/>
              </a:prstGeom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/>
            <p:cNvGrpSpPr/>
            <p:nvPr/>
          </p:nvGrpSpPr>
          <p:grpSpPr>
            <a:xfrm>
              <a:off x="2569046" y="3819924"/>
              <a:ext cx="163909" cy="326203"/>
              <a:chOff x="1476543" y="4728479"/>
              <a:chExt cx="163909" cy="326203"/>
            </a:xfrm>
          </p:grpSpPr>
          <p:sp>
            <p:nvSpPr>
              <p:cNvPr id="146" name="Isosceles Triangle 145"/>
              <p:cNvSpPr/>
              <p:nvPr/>
            </p:nvSpPr>
            <p:spPr>
              <a:xfrm rot="10800000">
                <a:off x="1476543" y="4728479"/>
                <a:ext cx="163909" cy="141301"/>
              </a:xfrm>
              <a:prstGeom prst="triangle">
                <a:avLst/>
              </a:pr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 u="sng"/>
              </a:p>
            </p:txBody>
          </p:sp>
          <p:cxnSp>
            <p:nvCxnSpPr>
              <p:cNvPr id="147" name="Straight Connector 146"/>
              <p:cNvCxnSpPr>
                <a:stCxn id="146" idx="0"/>
              </p:cNvCxnSpPr>
              <p:nvPr/>
            </p:nvCxnSpPr>
            <p:spPr>
              <a:xfrm>
                <a:off x="1558497" y="4869780"/>
                <a:ext cx="0" cy="184902"/>
              </a:xfrm>
              <a:prstGeom prst="line">
                <a:avLst/>
              </a:prstGeom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/>
            <p:cNvGrpSpPr/>
            <p:nvPr/>
          </p:nvGrpSpPr>
          <p:grpSpPr>
            <a:xfrm>
              <a:off x="2306983" y="3819924"/>
              <a:ext cx="163909" cy="326203"/>
              <a:chOff x="1476543" y="4728479"/>
              <a:chExt cx="163909" cy="326203"/>
            </a:xfrm>
          </p:grpSpPr>
          <p:sp>
            <p:nvSpPr>
              <p:cNvPr id="144" name="Isosceles Triangle 143"/>
              <p:cNvSpPr/>
              <p:nvPr/>
            </p:nvSpPr>
            <p:spPr>
              <a:xfrm rot="10800000">
                <a:off x="1476543" y="4728479"/>
                <a:ext cx="163909" cy="141301"/>
              </a:xfrm>
              <a:prstGeom prst="triangle">
                <a:avLst/>
              </a:pr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 u="sng"/>
              </a:p>
            </p:txBody>
          </p:sp>
          <p:cxnSp>
            <p:nvCxnSpPr>
              <p:cNvPr id="145" name="Straight Connector 144"/>
              <p:cNvCxnSpPr>
                <a:stCxn id="144" idx="0"/>
              </p:cNvCxnSpPr>
              <p:nvPr/>
            </p:nvCxnSpPr>
            <p:spPr>
              <a:xfrm>
                <a:off x="1558497" y="4869780"/>
                <a:ext cx="0" cy="184902"/>
              </a:xfrm>
              <a:prstGeom prst="line">
                <a:avLst/>
              </a:prstGeom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oup 65"/>
            <p:cNvGrpSpPr/>
            <p:nvPr/>
          </p:nvGrpSpPr>
          <p:grpSpPr>
            <a:xfrm>
              <a:off x="1098028" y="3819923"/>
              <a:ext cx="163909" cy="326203"/>
              <a:chOff x="1476543" y="4728479"/>
              <a:chExt cx="163909" cy="326203"/>
            </a:xfrm>
          </p:grpSpPr>
          <p:sp>
            <p:nvSpPr>
              <p:cNvPr id="142" name="Isosceles Triangle 141"/>
              <p:cNvSpPr/>
              <p:nvPr/>
            </p:nvSpPr>
            <p:spPr>
              <a:xfrm rot="10800000">
                <a:off x="1476543" y="4728479"/>
                <a:ext cx="163909" cy="141301"/>
              </a:xfrm>
              <a:prstGeom prst="triangle">
                <a:avLst/>
              </a:pr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 u="sng"/>
              </a:p>
            </p:txBody>
          </p:sp>
          <p:cxnSp>
            <p:nvCxnSpPr>
              <p:cNvPr id="143" name="Straight Connector 142"/>
              <p:cNvCxnSpPr>
                <a:stCxn id="142" idx="0"/>
              </p:cNvCxnSpPr>
              <p:nvPr/>
            </p:nvCxnSpPr>
            <p:spPr>
              <a:xfrm>
                <a:off x="1558497" y="4869780"/>
                <a:ext cx="0" cy="184902"/>
              </a:xfrm>
              <a:prstGeom prst="line">
                <a:avLst/>
              </a:prstGeom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66"/>
            <p:cNvGrpSpPr/>
            <p:nvPr/>
          </p:nvGrpSpPr>
          <p:grpSpPr>
            <a:xfrm>
              <a:off x="1402828" y="3819923"/>
              <a:ext cx="163909" cy="326203"/>
              <a:chOff x="1476543" y="4728479"/>
              <a:chExt cx="163909" cy="326203"/>
            </a:xfrm>
          </p:grpSpPr>
          <p:sp>
            <p:nvSpPr>
              <p:cNvPr id="140" name="Isosceles Triangle 139"/>
              <p:cNvSpPr/>
              <p:nvPr/>
            </p:nvSpPr>
            <p:spPr>
              <a:xfrm rot="10800000">
                <a:off x="1476543" y="4728479"/>
                <a:ext cx="163909" cy="141301"/>
              </a:xfrm>
              <a:prstGeom prst="triangle">
                <a:avLst/>
              </a:pr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 u="sng"/>
              </a:p>
            </p:txBody>
          </p:sp>
          <p:cxnSp>
            <p:nvCxnSpPr>
              <p:cNvPr id="141" name="Straight Connector 140"/>
              <p:cNvCxnSpPr>
                <a:stCxn id="140" idx="0"/>
              </p:cNvCxnSpPr>
              <p:nvPr/>
            </p:nvCxnSpPr>
            <p:spPr>
              <a:xfrm>
                <a:off x="1558497" y="4869780"/>
                <a:ext cx="0" cy="184902"/>
              </a:xfrm>
              <a:prstGeom prst="line">
                <a:avLst/>
              </a:prstGeom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/>
            <p:cNvGrpSpPr/>
            <p:nvPr/>
          </p:nvGrpSpPr>
          <p:grpSpPr>
            <a:xfrm>
              <a:off x="1696119" y="3819923"/>
              <a:ext cx="163909" cy="326203"/>
              <a:chOff x="1476543" y="4728479"/>
              <a:chExt cx="163909" cy="326203"/>
            </a:xfrm>
          </p:grpSpPr>
          <p:sp>
            <p:nvSpPr>
              <p:cNvPr id="138" name="Isosceles Triangle 137"/>
              <p:cNvSpPr/>
              <p:nvPr/>
            </p:nvSpPr>
            <p:spPr>
              <a:xfrm rot="10800000">
                <a:off x="1476543" y="4728479"/>
                <a:ext cx="163909" cy="141301"/>
              </a:xfrm>
              <a:prstGeom prst="triangle">
                <a:avLst/>
              </a:pr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 u="sng"/>
              </a:p>
            </p:txBody>
          </p:sp>
          <p:cxnSp>
            <p:nvCxnSpPr>
              <p:cNvPr id="139" name="Straight Connector 138"/>
              <p:cNvCxnSpPr>
                <a:stCxn id="138" idx="0"/>
              </p:cNvCxnSpPr>
              <p:nvPr/>
            </p:nvCxnSpPr>
            <p:spPr>
              <a:xfrm>
                <a:off x="1558497" y="4869780"/>
                <a:ext cx="0" cy="184902"/>
              </a:xfrm>
              <a:prstGeom prst="line">
                <a:avLst/>
              </a:prstGeom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/>
            <p:cNvGrpSpPr/>
            <p:nvPr/>
          </p:nvGrpSpPr>
          <p:grpSpPr>
            <a:xfrm>
              <a:off x="2000919" y="3819923"/>
              <a:ext cx="163909" cy="326203"/>
              <a:chOff x="1476543" y="4728479"/>
              <a:chExt cx="163909" cy="326203"/>
            </a:xfrm>
          </p:grpSpPr>
          <p:sp>
            <p:nvSpPr>
              <p:cNvPr id="136" name="Isosceles Triangle 135"/>
              <p:cNvSpPr/>
              <p:nvPr/>
            </p:nvSpPr>
            <p:spPr>
              <a:xfrm rot="10800000">
                <a:off x="1476543" y="4728479"/>
                <a:ext cx="163909" cy="141301"/>
              </a:xfrm>
              <a:prstGeom prst="triangle">
                <a:avLst/>
              </a:pr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 u="sng"/>
              </a:p>
            </p:txBody>
          </p:sp>
          <p:cxnSp>
            <p:nvCxnSpPr>
              <p:cNvPr id="137" name="Straight Connector 136"/>
              <p:cNvCxnSpPr>
                <a:stCxn id="136" idx="0"/>
              </p:cNvCxnSpPr>
              <p:nvPr/>
            </p:nvCxnSpPr>
            <p:spPr>
              <a:xfrm>
                <a:off x="1558497" y="4869780"/>
                <a:ext cx="0" cy="184902"/>
              </a:xfrm>
              <a:prstGeom prst="line">
                <a:avLst/>
              </a:prstGeom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oup 69"/>
            <p:cNvGrpSpPr/>
            <p:nvPr/>
          </p:nvGrpSpPr>
          <p:grpSpPr>
            <a:xfrm>
              <a:off x="2070373" y="4658124"/>
              <a:ext cx="163909" cy="326203"/>
              <a:chOff x="1476543" y="4728479"/>
              <a:chExt cx="163909" cy="326203"/>
            </a:xfrm>
          </p:grpSpPr>
          <p:sp>
            <p:nvSpPr>
              <p:cNvPr id="134" name="Isosceles Triangle 133"/>
              <p:cNvSpPr/>
              <p:nvPr/>
            </p:nvSpPr>
            <p:spPr>
              <a:xfrm rot="10800000">
                <a:off x="1476543" y="4728479"/>
                <a:ext cx="163909" cy="141301"/>
              </a:xfrm>
              <a:prstGeom prst="triangle">
                <a:avLst/>
              </a:pr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 u="sng"/>
              </a:p>
            </p:txBody>
          </p:sp>
          <p:cxnSp>
            <p:nvCxnSpPr>
              <p:cNvPr id="135" name="Straight Connector 134"/>
              <p:cNvCxnSpPr>
                <a:stCxn id="134" idx="0"/>
              </p:cNvCxnSpPr>
              <p:nvPr/>
            </p:nvCxnSpPr>
            <p:spPr>
              <a:xfrm>
                <a:off x="1558497" y="4869780"/>
                <a:ext cx="0" cy="184902"/>
              </a:xfrm>
              <a:prstGeom prst="line">
                <a:avLst/>
              </a:prstGeom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/>
            <p:cNvGrpSpPr/>
            <p:nvPr/>
          </p:nvGrpSpPr>
          <p:grpSpPr>
            <a:xfrm>
              <a:off x="1808310" y="4658124"/>
              <a:ext cx="163909" cy="326203"/>
              <a:chOff x="1476543" y="4728479"/>
              <a:chExt cx="163909" cy="326203"/>
            </a:xfrm>
          </p:grpSpPr>
          <p:sp>
            <p:nvSpPr>
              <p:cNvPr id="132" name="Isosceles Triangle 131"/>
              <p:cNvSpPr/>
              <p:nvPr/>
            </p:nvSpPr>
            <p:spPr>
              <a:xfrm rot="10800000">
                <a:off x="1476543" y="4728479"/>
                <a:ext cx="163909" cy="141301"/>
              </a:xfrm>
              <a:prstGeom prst="triangle">
                <a:avLst/>
              </a:pr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 u="sng"/>
              </a:p>
            </p:txBody>
          </p:sp>
          <p:cxnSp>
            <p:nvCxnSpPr>
              <p:cNvPr id="133" name="Straight Connector 132"/>
              <p:cNvCxnSpPr>
                <a:stCxn id="132" idx="0"/>
              </p:cNvCxnSpPr>
              <p:nvPr/>
            </p:nvCxnSpPr>
            <p:spPr>
              <a:xfrm>
                <a:off x="1558497" y="4869780"/>
                <a:ext cx="0" cy="184902"/>
              </a:xfrm>
              <a:prstGeom prst="line">
                <a:avLst/>
              </a:prstGeom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 71"/>
            <p:cNvGrpSpPr/>
            <p:nvPr/>
          </p:nvGrpSpPr>
          <p:grpSpPr>
            <a:xfrm>
              <a:off x="599355" y="4658123"/>
              <a:ext cx="163909" cy="326203"/>
              <a:chOff x="1476543" y="4728479"/>
              <a:chExt cx="163909" cy="326203"/>
            </a:xfrm>
          </p:grpSpPr>
          <p:sp>
            <p:nvSpPr>
              <p:cNvPr id="130" name="Isosceles Triangle 129"/>
              <p:cNvSpPr/>
              <p:nvPr/>
            </p:nvSpPr>
            <p:spPr>
              <a:xfrm rot="10800000">
                <a:off x="1476543" y="4728479"/>
                <a:ext cx="163909" cy="141301"/>
              </a:xfrm>
              <a:prstGeom prst="triangle">
                <a:avLst/>
              </a:pr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 u="sng"/>
              </a:p>
            </p:txBody>
          </p:sp>
          <p:cxnSp>
            <p:nvCxnSpPr>
              <p:cNvPr id="131" name="Straight Connector 130"/>
              <p:cNvCxnSpPr>
                <a:stCxn id="130" idx="0"/>
              </p:cNvCxnSpPr>
              <p:nvPr/>
            </p:nvCxnSpPr>
            <p:spPr>
              <a:xfrm>
                <a:off x="1558497" y="4869780"/>
                <a:ext cx="0" cy="184902"/>
              </a:xfrm>
              <a:prstGeom prst="line">
                <a:avLst/>
              </a:prstGeom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/>
            <p:cNvGrpSpPr/>
            <p:nvPr/>
          </p:nvGrpSpPr>
          <p:grpSpPr>
            <a:xfrm>
              <a:off x="904155" y="4658123"/>
              <a:ext cx="163909" cy="326203"/>
              <a:chOff x="1476543" y="4728479"/>
              <a:chExt cx="163909" cy="326203"/>
            </a:xfrm>
          </p:grpSpPr>
          <p:sp>
            <p:nvSpPr>
              <p:cNvPr id="128" name="Isosceles Triangle 127"/>
              <p:cNvSpPr/>
              <p:nvPr/>
            </p:nvSpPr>
            <p:spPr>
              <a:xfrm rot="10800000">
                <a:off x="1476543" y="4728479"/>
                <a:ext cx="163909" cy="141301"/>
              </a:xfrm>
              <a:prstGeom prst="triangle">
                <a:avLst/>
              </a:pr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 u="sng"/>
              </a:p>
            </p:txBody>
          </p:sp>
          <p:cxnSp>
            <p:nvCxnSpPr>
              <p:cNvPr id="129" name="Straight Connector 128"/>
              <p:cNvCxnSpPr>
                <a:stCxn id="128" idx="0"/>
              </p:cNvCxnSpPr>
              <p:nvPr/>
            </p:nvCxnSpPr>
            <p:spPr>
              <a:xfrm>
                <a:off x="1558497" y="4869780"/>
                <a:ext cx="0" cy="184902"/>
              </a:xfrm>
              <a:prstGeom prst="line">
                <a:avLst/>
              </a:prstGeom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1197446" y="4658123"/>
              <a:ext cx="163909" cy="326203"/>
              <a:chOff x="1476543" y="4728479"/>
              <a:chExt cx="163909" cy="326203"/>
            </a:xfrm>
          </p:grpSpPr>
          <p:sp>
            <p:nvSpPr>
              <p:cNvPr id="126" name="Isosceles Triangle 125"/>
              <p:cNvSpPr/>
              <p:nvPr/>
            </p:nvSpPr>
            <p:spPr>
              <a:xfrm rot="10800000">
                <a:off x="1476543" y="4728479"/>
                <a:ext cx="163909" cy="141301"/>
              </a:xfrm>
              <a:prstGeom prst="triangle">
                <a:avLst/>
              </a:pr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 u="sng"/>
              </a:p>
            </p:txBody>
          </p:sp>
          <p:cxnSp>
            <p:nvCxnSpPr>
              <p:cNvPr id="127" name="Straight Connector 126"/>
              <p:cNvCxnSpPr>
                <a:stCxn id="126" idx="0"/>
              </p:cNvCxnSpPr>
              <p:nvPr/>
            </p:nvCxnSpPr>
            <p:spPr>
              <a:xfrm>
                <a:off x="1558497" y="4869780"/>
                <a:ext cx="0" cy="184902"/>
              </a:xfrm>
              <a:prstGeom prst="line">
                <a:avLst/>
              </a:prstGeom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/>
            <p:cNvGrpSpPr/>
            <p:nvPr/>
          </p:nvGrpSpPr>
          <p:grpSpPr>
            <a:xfrm>
              <a:off x="1502246" y="4658123"/>
              <a:ext cx="163909" cy="326203"/>
              <a:chOff x="1476543" y="4728479"/>
              <a:chExt cx="163909" cy="326203"/>
            </a:xfrm>
          </p:grpSpPr>
          <p:sp>
            <p:nvSpPr>
              <p:cNvPr id="124" name="Isosceles Triangle 123"/>
              <p:cNvSpPr/>
              <p:nvPr/>
            </p:nvSpPr>
            <p:spPr>
              <a:xfrm rot="10800000">
                <a:off x="1476543" y="4728479"/>
                <a:ext cx="163909" cy="141301"/>
              </a:xfrm>
              <a:prstGeom prst="triangle">
                <a:avLst/>
              </a:pr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 u="sng"/>
              </a:p>
            </p:txBody>
          </p:sp>
          <p:cxnSp>
            <p:nvCxnSpPr>
              <p:cNvPr id="125" name="Straight Connector 124"/>
              <p:cNvCxnSpPr>
                <a:stCxn id="124" idx="0"/>
              </p:cNvCxnSpPr>
              <p:nvPr/>
            </p:nvCxnSpPr>
            <p:spPr>
              <a:xfrm>
                <a:off x="1558497" y="4869780"/>
                <a:ext cx="0" cy="184902"/>
              </a:xfrm>
              <a:prstGeom prst="line">
                <a:avLst/>
              </a:prstGeom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/>
            <p:cNvGrpSpPr/>
            <p:nvPr/>
          </p:nvGrpSpPr>
          <p:grpSpPr>
            <a:xfrm>
              <a:off x="2340446" y="4222328"/>
              <a:ext cx="163909" cy="326203"/>
              <a:chOff x="1476543" y="4728479"/>
              <a:chExt cx="163909" cy="326203"/>
            </a:xfrm>
          </p:grpSpPr>
          <p:sp>
            <p:nvSpPr>
              <p:cNvPr id="122" name="Isosceles Triangle 121"/>
              <p:cNvSpPr/>
              <p:nvPr/>
            </p:nvSpPr>
            <p:spPr>
              <a:xfrm rot="10800000">
                <a:off x="1476543" y="4728479"/>
                <a:ext cx="163909" cy="141301"/>
              </a:xfrm>
              <a:prstGeom prst="triangle">
                <a:avLst/>
              </a:pr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 u="sng"/>
              </a:p>
            </p:txBody>
          </p:sp>
          <p:cxnSp>
            <p:nvCxnSpPr>
              <p:cNvPr id="123" name="Straight Connector 122"/>
              <p:cNvCxnSpPr>
                <a:stCxn id="122" idx="0"/>
              </p:cNvCxnSpPr>
              <p:nvPr/>
            </p:nvCxnSpPr>
            <p:spPr>
              <a:xfrm>
                <a:off x="1558497" y="4869780"/>
                <a:ext cx="0" cy="184902"/>
              </a:xfrm>
              <a:prstGeom prst="line">
                <a:avLst/>
              </a:prstGeom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>
              <a:off x="2078383" y="4222328"/>
              <a:ext cx="163909" cy="326203"/>
              <a:chOff x="1476543" y="4728479"/>
              <a:chExt cx="163909" cy="326203"/>
            </a:xfrm>
          </p:grpSpPr>
          <p:sp>
            <p:nvSpPr>
              <p:cNvPr id="120" name="Isosceles Triangle 119"/>
              <p:cNvSpPr/>
              <p:nvPr/>
            </p:nvSpPr>
            <p:spPr>
              <a:xfrm rot="10800000">
                <a:off x="1476543" y="4728479"/>
                <a:ext cx="163909" cy="141301"/>
              </a:xfrm>
              <a:prstGeom prst="triangle">
                <a:avLst/>
              </a:pr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 u="sng"/>
              </a:p>
            </p:txBody>
          </p:sp>
          <p:cxnSp>
            <p:nvCxnSpPr>
              <p:cNvPr id="121" name="Straight Connector 120"/>
              <p:cNvCxnSpPr>
                <a:stCxn id="120" idx="0"/>
              </p:cNvCxnSpPr>
              <p:nvPr/>
            </p:nvCxnSpPr>
            <p:spPr>
              <a:xfrm>
                <a:off x="1558497" y="4869780"/>
                <a:ext cx="0" cy="184902"/>
              </a:xfrm>
              <a:prstGeom prst="line">
                <a:avLst/>
              </a:prstGeom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/>
            <p:cNvGrpSpPr/>
            <p:nvPr/>
          </p:nvGrpSpPr>
          <p:grpSpPr>
            <a:xfrm>
              <a:off x="869428" y="4222327"/>
              <a:ext cx="163909" cy="326203"/>
              <a:chOff x="1476543" y="4728479"/>
              <a:chExt cx="163909" cy="326203"/>
            </a:xfrm>
          </p:grpSpPr>
          <p:sp>
            <p:nvSpPr>
              <p:cNvPr id="118" name="Isosceles Triangle 117"/>
              <p:cNvSpPr/>
              <p:nvPr/>
            </p:nvSpPr>
            <p:spPr>
              <a:xfrm rot="10800000">
                <a:off x="1476543" y="4728479"/>
                <a:ext cx="163909" cy="141301"/>
              </a:xfrm>
              <a:prstGeom prst="triangle">
                <a:avLst/>
              </a:pr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 u="sng"/>
              </a:p>
            </p:txBody>
          </p:sp>
          <p:cxnSp>
            <p:nvCxnSpPr>
              <p:cNvPr id="119" name="Straight Connector 118"/>
              <p:cNvCxnSpPr>
                <a:stCxn id="118" idx="0"/>
              </p:cNvCxnSpPr>
              <p:nvPr/>
            </p:nvCxnSpPr>
            <p:spPr>
              <a:xfrm>
                <a:off x="1558497" y="4869780"/>
                <a:ext cx="0" cy="184902"/>
              </a:xfrm>
              <a:prstGeom prst="line">
                <a:avLst/>
              </a:prstGeom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Group 78"/>
            <p:cNvGrpSpPr/>
            <p:nvPr/>
          </p:nvGrpSpPr>
          <p:grpSpPr>
            <a:xfrm>
              <a:off x="1174228" y="4222327"/>
              <a:ext cx="163909" cy="326203"/>
              <a:chOff x="1476543" y="4728479"/>
              <a:chExt cx="163909" cy="326203"/>
            </a:xfrm>
          </p:grpSpPr>
          <p:sp>
            <p:nvSpPr>
              <p:cNvPr id="116" name="Isosceles Triangle 115"/>
              <p:cNvSpPr/>
              <p:nvPr/>
            </p:nvSpPr>
            <p:spPr>
              <a:xfrm rot="10800000">
                <a:off x="1476543" y="4728479"/>
                <a:ext cx="163909" cy="141301"/>
              </a:xfrm>
              <a:prstGeom prst="triangle">
                <a:avLst/>
              </a:pr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 u="sng"/>
              </a:p>
            </p:txBody>
          </p:sp>
          <p:cxnSp>
            <p:nvCxnSpPr>
              <p:cNvPr id="117" name="Straight Connector 116"/>
              <p:cNvCxnSpPr>
                <a:stCxn id="116" idx="0"/>
              </p:cNvCxnSpPr>
              <p:nvPr/>
            </p:nvCxnSpPr>
            <p:spPr>
              <a:xfrm>
                <a:off x="1558497" y="4869780"/>
                <a:ext cx="0" cy="184902"/>
              </a:xfrm>
              <a:prstGeom prst="line">
                <a:avLst/>
              </a:prstGeom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>
              <a:off x="1467519" y="4222327"/>
              <a:ext cx="163909" cy="326203"/>
              <a:chOff x="1476543" y="4728479"/>
              <a:chExt cx="163909" cy="326203"/>
            </a:xfrm>
          </p:grpSpPr>
          <p:sp>
            <p:nvSpPr>
              <p:cNvPr id="114" name="Isosceles Triangle 113"/>
              <p:cNvSpPr/>
              <p:nvPr/>
            </p:nvSpPr>
            <p:spPr>
              <a:xfrm rot="10800000">
                <a:off x="1476543" y="4728479"/>
                <a:ext cx="163909" cy="141301"/>
              </a:xfrm>
              <a:prstGeom prst="triangle">
                <a:avLst/>
              </a:pr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 u="sng"/>
              </a:p>
            </p:txBody>
          </p:sp>
          <p:cxnSp>
            <p:nvCxnSpPr>
              <p:cNvPr id="115" name="Straight Connector 114"/>
              <p:cNvCxnSpPr>
                <a:stCxn id="114" idx="0"/>
              </p:cNvCxnSpPr>
              <p:nvPr/>
            </p:nvCxnSpPr>
            <p:spPr>
              <a:xfrm>
                <a:off x="1558497" y="4869780"/>
                <a:ext cx="0" cy="184902"/>
              </a:xfrm>
              <a:prstGeom prst="line">
                <a:avLst/>
              </a:prstGeom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/>
            <p:cNvGrpSpPr/>
            <p:nvPr/>
          </p:nvGrpSpPr>
          <p:grpSpPr>
            <a:xfrm>
              <a:off x="1772319" y="4222327"/>
              <a:ext cx="163909" cy="326203"/>
              <a:chOff x="1476543" y="4728479"/>
              <a:chExt cx="163909" cy="326203"/>
            </a:xfrm>
          </p:grpSpPr>
          <p:sp>
            <p:nvSpPr>
              <p:cNvPr id="112" name="Isosceles Triangle 111"/>
              <p:cNvSpPr/>
              <p:nvPr/>
            </p:nvSpPr>
            <p:spPr>
              <a:xfrm rot="10800000">
                <a:off x="1476543" y="4728479"/>
                <a:ext cx="163909" cy="141301"/>
              </a:xfrm>
              <a:prstGeom prst="triangle">
                <a:avLst/>
              </a:pr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 u="sng"/>
              </a:p>
            </p:txBody>
          </p:sp>
          <p:cxnSp>
            <p:nvCxnSpPr>
              <p:cNvPr id="113" name="Straight Connector 112"/>
              <p:cNvCxnSpPr>
                <a:stCxn id="112" idx="0"/>
              </p:cNvCxnSpPr>
              <p:nvPr/>
            </p:nvCxnSpPr>
            <p:spPr>
              <a:xfrm>
                <a:off x="1558497" y="4869780"/>
                <a:ext cx="0" cy="184902"/>
              </a:xfrm>
              <a:prstGeom prst="line">
                <a:avLst/>
              </a:prstGeom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2" name="Straight Connector 81"/>
            <p:cNvCxnSpPr/>
            <p:nvPr/>
          </p:nvCxnSpPr>
          <p:spPr>
            <a:xfrm flipH="1">
              <a:off x="673677" y="4997511"/>
              <a:ext cx="1475652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946748" y="4548530"/>
              <a:ext cx="1475652" cy="0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H="1">
              <a:off x="772240" y="4146127"/>
              <a:ext cx="695279" cy="126407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>
              <a:off x="1056555" y="4146127"/>
              <a:ext cx="695279" cy="126407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flipH="1">
              <a:off x="1361355" y="4146127"/>
              <a:ext cx="695279" cy="126407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1656676" y="4146127"/>
              <a:ext cx="695279" cy="126407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Picture 87" descr="http://t0.gstatic.com/images?q=tbn:ANd9GcTWBx3KSxj2cAYTh8-yfLnz65-OlzXmjiG9cduhehNdi9hfsA7IO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78684" y="3657605"/>
              <a:ext cx="193510" cy="15496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9" name="Picture 88" descr="http://t0.gstatic.com/images?q=tbn:ANd9GcTWBx3KSxj2cAYTh8-yfLnz65-OlzXmjiG9cduhehNdi9hfsA7IO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81925" y="3657605"/>
              <a:ext cx="193510" cy="15496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0" name="Picture 89" descr="http://t0.gstatic.com/images?q=tbn:ANd9GcTWBx3KSxj2cAYTh8-yfLnz65-OlzXmjiG9cduhehNdi9hfsA7IO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78377" y="3657603"/>
              <a:ext cx="193510" cy="15496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1" name="Picture 90" descr="http://t0.gstatic.com/images?q=tbn:ANd9GcTWBx3KSxj2cAYTh8-yfLnz65-OlzXmjiG9cduhehNdi9hfsA7IO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82170" y="3653931"/>
              <a:ext cx="193510" cy="15496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" name="Picture 91" descr="http://t0.gstatic.com/images?q=tbn:ANd9GcTWBx3KSxj2cAYTh8-yfLnz65-OlzXmjiG9cduhehNdi9hfsA7IO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92756" y="3657601"/>
              <a:ext cx="193510" cy="15496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3" name="Picture 92" descr="http://t0.gstatic.com/images?q=tbn:ANd9GcTWBx3KSxj2cAYTh8-yfLnz65-OlzXmjiG9cduhehNdi9hfsA7IO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52491" y="3653929"/>
              <a:ext cx="193509" cy="15496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4" name="Picture 93" descr="http://t0.gstatic.com/images?q=tbn:ANd9GcTWBx3KSxj2cAYTh8-yfLnz65-OlzXmjiG9cduhehNdi9hfsA7IO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52380" y="4060646"/>
              <a:ext cx="193510" cy="15496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5" name="Picture 94" descr="http://t0.gstatic.com/images?q=tbn:ANd9GcTWBx3KSxj2cAYTh8-yfLnz65-OlzXmjiG9cduhehNdi9hfsA7IO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59292" y="4060644"/>
              <a:ext cx="193510" cy="15496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6" name="Picture 95" descr="http://t0.gstatic.com/images?q=tbn:ANd9GcTWBx3KSxj2cAYTh8-yfLnz65-OlzXmjiG9cduhehNdi9hfsA7IO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52071" y="4064315"/>
              <a:ext cx="193510" cy="15496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7" name="Picture 96" descr="http://t0.gstatic.com/images?q=tbn:ANd9GcTWBx3KSxj2cAYTh8-yfLnz65-OlzXmjiG9cduhehNdi9hfsA7IO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59538" y="4060643"/>
              <a:ext cx="193510" cy="15496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8" name="Picture 97" descr="http://t0.gstatic.com/images?q=tbn:ANd9GcTWBx3KSxj2cAYTh8-yfLnz65-OlzXmjiG9cduhehNdi9hfsA7IO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66450" y="4060641"/>
              <a:ext cx="193510" cy="15496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9" name="Picture 98" descr="http://t0.gstatic.com/images?q=tbn:ANd9GcTWBx3KSxj2cAYTh8-yfLnz65-OlzXmjiG9cduhehNdi9hfsA7IO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22518" y="4060640"/>
              <a:ext cx="193509" cy="15496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0" name="Picture 99" descr="http://t0.gstatic.com/images?q=tbn:ANd9GcTWBx3KSxj2cAYTh8-yfLnz65-OlzXmjiG9cduhehNdi9hfsA7IO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3520" y="4492151"/>
              <a:ext cx="193510" cy="15496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1" name="Picture 100" descr="http://t0.gstatic.com/images?q=tbn:ANd9GcTWBx3KSxj2cAYTh8-yfLnz65-OlzXmjiG9cduhehNdi9hfsA7IO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86759" y="4495821"/>
              <a:ext cx="193510" cy="15496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" name="Picture 101" descr="http://t0.gstatic.com/images?q=tbn:ANd9GcTWBx3KSxj2cAYTh8-yfLnz65-OlzXmjiG9cduhehNdi9hfsA7IO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83211" y="4492151"/>
              <a:ext cx="193510" cy="15496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3" name="Picture 102" descr="http://t0.gstatic.com/images?q=tbn:ANd9GcTWBx3KSxj2cAYTh8-yfLnz65-OlzXmjiG9cduhehNdi9hfsA7IO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3335" y="4492148"/>
              <a:ext cx="193510" cy="15496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4" name="Picture 103" descr="http://t0.gstatic.com/images?q=tbn:ANd9GcTWBx3KSxj2cAYTh8-yfLnz65-OlzXmjiG9cduhehNdi9hfsA7IO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93921" y="4492147"/>
              <a:ext cx="193510" cy="15496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5" name="Picture 104" descr="http://t0.gstatic.com/images?q=tbn:ANd9GcTWBx3KSxj2cAYTh8-yfLnz65-OlzXmjiG9cduhehNdi9hfsA7IO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57329" y="4495819"/>
              <a:ext cx="193510" cy="15496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6" name="Picture 105" descr="http://t0.gstatic.com/images?q=tbn:ANd9GcTWBx3KSxj2cAYTh8-yfLnz65-OlzXmjiG9cduhehNdi9hfsA7IO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6315" y="4923199"/>
              <a:ext cx="193510" cy="15496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7" name="Picture 106" descr="http://t0.gstatic.com/images?q=tbn:ANd9GcTWBx3KSxj2cAYTh8-yfLnz65-OlzXmjiG9cduhehNdi9hfsA7IO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65887" y="4923197"/>
              <a:ext cx="193510" cy="15496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8" name="Picture 107" descr="http://t0.gstatic.com/images?q=tbn:ANd9GcTWBx3KSxj2cAYTh8-yfLnz65-OlzXmjiG9cduhehNdi9hfsA7IO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62337" y="4923196"/>
              <a:ext cx="193510" cy="15496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9" name="Picture 108" descr="http://t0.gstatic.com/images?q=tbn:ANd9GcTWBx3KSxj2cAYTh8-yfLnz65-OlzXmjiG9cduhehNdi9hfsA7IO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69804" y="4926867"/>
              <a:ext cx="193510" cy="15496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0" name="Picture 109" descr="http://t0.gstatic.com/images?q=tbn:ANd9GcTWBx3KSxj2cAYTh8-yfLnz65-OlzXmjiG9cduhehNdi9hfsA7IO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69373" y="4919523"/>
              <a:ext cx="193510" cy="15496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1" name="Picture 110" descr="http://t0.gstatic.com/images?q=tbn:ANd9GcTWBx3KSxj2cAYTh8-yfLnz65-OlzXmjiG9cduhehNdi9hfsA7IO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32783" y="4923193"/>
              <a:ext cx="193510" cy="154961"/>
            </a:xfrm>
            <a:prstGeom prst="rect">
              <a:avLst/>
            </a:prstGeom>
            <a:noFill/>
            <a:ln w="9525">
              <a:noFill/>
            </a:ln>
          </p:spPr>
        </p:pic>
      </p:grpSp>
      <p:cxnSp>
        <p:nvCxnSpPr>
          <p:cNvPr id="160" name="Straight Arrow Connector 159"/>
          <p:cNvCxnSpPr/>
          <p:nvPr/>
        </p:nvCxnSpPr>
        <p:spPr>
          <a:xfrm flipH="1">
            <a:off x="5630217" y="5496216"/>
            <a:ext cx="16279" cy="732267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/>
          <p:nvPr/>
        </p:nvCxnSpPr>
        <p:spPr>
          <a:xfrm flipH="1">
            <a:off x="2925040" y="5485520"/>
            <a:ext cx="7401" cy="731859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5" name="Content Placeholder 2"/>
          <p:cNvSpPr txBox="1">
            <a:spLocks/>
          </p:cNvSpPr>
          <p:nvPr/>
        </p:nvSpPr>
        <p:spPr>
          <a:xfrm>
            <a:off x="4485200" y="3702568"/>
            <a:ext cx="1111382" cy="47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IQ</a:t>
            </a:r>
          </a:p>
        </p:txBody>
      </p:sp>
      <p:sp>
        <p:nvSpPr>
          <p:cNvPr id="166" name="Left Arrow 165"/>
          <p:cNvSpPr/>
          <p:nvPr/>
        </p:nvSpPr>
        <p:spPr>
          <a:xfrm>
            <a:off x="3453431" y="4051646"/>
            <a:ext cx="3114675" cy="27432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Image result for server supermicro tow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08" y="2093873"/>
            <a:ext cx="197167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Content Placeholder 2"/>
          <p:cNvSpPr txBox="1">
            <a:spLocks/>
          </p:cNvSpPr>
          <p:nvPr/>
        </p:nvSpPr>
        <p:spPr>
          <a:xfrm>
            <a:off x="1038286" y="4156588"/>
            <a:ext cx="1453318" cy="900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Central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Controller</a:t>
            </a:r>
          </a:p>
        </p:txBody>
      </p:sp>
      <p:pic>
        <p:nvPicPr>
          <p:cNvPr id="1031" name="Picture 1030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0" t="15267" r="24874" b="17594"/>
          <a:stretch/>
        </p:blipFill>
        <p:spPr>
          <a:xfrm>
            <a:off x="6449377" y="1950980"/>
            <a:ext cx="1176332" cy="666439"/>
          </a:xfrm>
          <a:prstGeom prst="rect">
            <a:avLst/>
          </a:prstGeom>
        </p:spPr>
      </p:pic>
      <p:pic>
        <p:nvPicPr>
          <p:cNvPr id="1032" name="Picture 1031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16539" r="24961" b="25786"/>
          <a:stretch/>
        </p:blipFill>
        <p:spPr>
          <a:xfrm>
            <a:off x="6238799" y="2525689"/>
            <a:ext cx="1283717" cy="626362"/>
          </a:xfrm>
          <a:prstGeom prst="rect">
            <a:avLst/>
          </a:prstGeom>
        </p:spPr>
      </p:pic>
      <p:pic>
        <p:nvPicPr>
          <p:cNvPr id="1033" name="Picture 1032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8" t="13314" r="24640" b="20749"/>
          <a:stretch/>
        </p:blipFill>
        <p:spPr>
          <a:xfrm>
            <a:off x="5701146" y="3918036"/>
            <a:ext cx="1277465" cy="713495"/>
          </a:xfrm>
          <a:prstGeom prst="rect">
            <a:avLst/>
          </a:prstGeom>
        </p:spPr>
      </p:pic>
      <p:sp>
        <p:nvSpPr>
          <p:cNvPr id="176" name="Content Placeholder 2"/>
          <p:cNvSpPr txBox="1">
            <a:spLocks/>
          </p:cNvSpPr>
          <p:nvPr/>
        </p:nvSpPr>
        <p:spPr>
          <a:xfrm>
            <a:off x="5949203" y="3228535"/>
            <a:ext cx="1111382" cy="47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1"/>
                </a:solidFill>
              </a:rPr>
              <a:t>…</a:t>
            </a:r>
          </a:p>
        </p:txBody>
      </p:sp>
      <p:cxnSp>
        <p:nvCxnSpPr>
          <p:cNvPr id="178" name="Straight Arrow Connector 177"/>
          <p:cNvCxnSpPr/>
          <p:nvPr/>
        </p:nvCxnSpPr>
        <p:spPr>
          <a:xfrm flipH="1">
            <a:off x="3999571" y="1271306"/>
            <a:ext cx="270894" cy="520668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9" name="Content Placeholder 2"/>
          <p:cNvSpPr txBox="1">
            <a:spLocks/>
          </p:cNvSpPr>
          <p:nvPr/>
        </p:nvSpPr>
        <p:spPr>
          <a:xfrm>
            <a:off x="3911210" y="813726"/>
            <a:ext cx="1111382" cy="47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2"/>
                </a:solidFill>
              </a:rPr>
              <a:t>User 2</a:t>
            </a:r>
          </a:p>
        </p:txBody>
      </p:sp>
      <p:sp>
        <p:nvSpPr>
          <p:cNvPr id="183" name="Content Placeholder 2"/>
          <p:cNvSpPr txBox="1">
            <a:spLocks/>
          </p:cNvSpPr>
          <p:nvPr/>
        </p:nvSpPr>
        <p:spPr>
          <a:xfrm>
            <a:off x="4511860" y="1154532"/>
            <a:ext cx="1111382" cy="47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2"/>
                </a:solidFill>
              </a:rPr>
              <a:t>…</a:t>
            </a:r>
          </a:p>
        </p:txBody>
      </p:sp>
      <p:cxnSp>
        <p:nvCxnSpPr>
          <p:cNvPr id="184" name="Straight Arrow Connector 183"/>
          <p:cNvCxnSpPr/>
          <p:nvPr/>
        </p:nvCxnSpPr>
        <p:spPr>
          <a:xfrm flipH="1">
            <a:off x="5684594" y="1271306"/>
            <a:ext cx="140788" cy="513334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5" name="Content Placeholder 2"/>
          <p:cNvSpPr txBox="1">
            <a:spLocks/>
          </p:cNvSpPr>
          <p:nvPr/>
        </p:nvSpPr>
        <p:spPr>
          <a:xfrm>
            <a:off x="5393512" y="798534"/>
            <a:ext cx="1111382" cy="47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2"/>
                </a:solidFill>
              </a:rPr>
              <a:t>User K</a:t>
            </a:r>
          </a:p>
        </p:txBody>
      </p:sp>
      <p:pic>
        <p:nvPicPr>
          <p:cNvPr id="189" name="Picture 188"/>
          <p:cNvPicPr>
            <a:picLocks noChangeAspect="1"/>
          </p:cNvPicPr>
          <p:nvPr/>
        </p:nvPicPr>
        <p:blipFill rotWithShape="1">
          <a:blip r:embed="rId4"/>
          <a:srcRect t="63838"/>
          <a:stretch/>
        </p:blipFill>
        <p:spPr>
          <a:xfrm>
            <a:off x="10774684" y="6161099"/>
            <a:ext cx="10573082" cy="81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7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-0.4108 0.0282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47" y="141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39479 0.0310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0" y="155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0.34922 -0.0858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61" y="-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86106 0.0016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90" y="185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86302 -0.0018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5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65" grpId="0"/>
      <p:bldP spid="176" grpId="0"/>
      <p:bldP spid="176" grpId="1"/>
      <p:bldP spid="179" grpId="0"/>
      <p:bldP spid="183" grpId="0"/>
      <p:bldP spid="1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System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Fully wireless and mobile</a:t>
            </a:r>
          </a:p>
          <a:p>
            <a:pPr lvl="1"/>
            <a:r>
              <a:rPr lang="en-US" dirty="0"/>
              <a:t>Automatic Gain Control</a:t>
            </a:r>
          </a:p>
          <a:p>
            <a:pPr lvl="1"/>
            <a:endParaRPr lang="en-US" dirty="0"/>
          </a:p>
          <a:p>
            <a:r>
              <a:rPr lang="en-US" dirty="0" smtClean="0"/>
              <a:t>High time-frequency resolution</a:t>
            </a:r>
          </a:p>
          <a:p>
            <a:pPr lvl="1"/>
            <a:r>
              <a:rPr lang="en-US" dirty="0" smtClean="0"/>
              <a:t>20 MHz, sub-</a:t>
            </a:r>
            <a:r>
              <a:rPr lang="en-US" dirty="0" err="1" smtClean="0"/>
              <a:t>ms</a:t>
            </a:r>
            <a:r>
              <a:rPr lang="en-US" dirty="0" smtClean="0"/>
              <a:t> intervals</a:t>
            </a:r>
          </a:p>
          <a:p>
            <a:pPr lvl="1"/>
            <a:r>
              <a:rPr lang="en-US" dirty="0" smtClean="0"/>
              <a:t>Single-user continuous measurement flow</a:t>
            </a:r>
          </a:p>
          <a:p>
            <a:pPr lvl="1"/>
            <a:r>
              <a:rPr lang="en-US" dirty="0" smtClean="0"/>
              <a:t>Narrowband Mode</a:t>
            </a:r>
          </a:p>
          <a:p>
            <a:endParaRPr lang="en-US" dirty="0"/>
          </a:p>
          <a:p>
            <a:r>
              <a:rPr lang="en-US" dirty="0" smtClean="0"/>
              <a:t>Very flexible</a:t>
            </a:r>
          </a:p>
          <a:p>
            <a:endParaRPr lang="en-US" dirty="0"/>
          </a:p>
          <a:p>
            <a:r>
              <a:rPr lang="en-US" dirty="0" smtClean="0"/>
              <a:t>Very reliable</a:t>
            </a:r>
          </a:p>
          <a:p>
            <a:pPr lvl="1"/>
            <a:r>
              <a:rPr lang="en-US" dirty="0" smtClean="0"/>
              <a:t>Billions of measurements without a single drop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623" y="1646238"/>
            <a:ext cx="4416401" cy="293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8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69" y="1726894"/>
            <a:ext cx="9527260" cy="4949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9405"/>
            <a:ext cx="10515600" cy="1325563"/>
          </a:xfrm>
        </p:spPr>
        <p:txBody>
          <a:bodyPr/>
          <a:lstStyle/>
          <a:p>
            <a:r>
              <a:rPr lang="en-US" dirty="0" smtClean="0"/>
              <a:t>Highly Accurate and Reliable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144252" y="1567754"/>
            <a:ext cx="5903494" cy="4792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/>
              <a:t>Outdoor 96x8 5 GHz Correlation with 1 Frame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7</a:t>
            </a:fld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273913" y="2316400"/>
            <a:ext cx="862693" cy="662544"/>
          </a:xfrm>
          <a:prstGeom prst="straightConnector1">
            <a:avLst/>
          </a:prstGeom>
          <a:ln w="698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7068212" y="2893317"/>
            <a:ext cx="1111382" cy="479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accent2"/>
                </a:solidFill>
              </a:rPr>
              <a:t>Frame</a:t>
            </a:r>
          </a:p>
        </p:txBody>
      </p:sp>
    </p:spTree>
    <p:extLst>
      <p:ext uri="{BB962C8B-B14F-4D97-AF65-F5344CB8AC3E}">
        <p14:creationId xmlns:p14="http://schemas.microsoft.com/office/powerpoint/2010/main" val="428261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Campaign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2.</a:t>
            </a:r>
            <a:r>
              <a:rPr lang="en-US" sz="700" dirty="0" smtClean="0"/>
              <a:t> </a:t>
            </a:r>
            <a:r>
              <a:rPr lang="en-US" dirty="0" smtClean="0"/>
              <a:t>4 and 5 GHz at 96x8</a:t>
            </a:r>
          </a:p>
          <a:p>
            <a:endParaRPr lang="en-US" dirty="0" smtClean="0"/>
          </a:p>
          <a:p>
            <a:r>
              <a:rPr lang="en-US" dirty="0" smtClean="0"/>
              <a:t>UHF at 8x6</a:t>
            </a:r>
          </a:p>
          <a:p>
            <a:endParaRPr lang="en-US" dirty="0" smtClean="0"/>
          </a:p>
          <a:p>
            <a:r>
              <a:rPr lang="en-US" dirty="0" smtClean="0"/>
              <a:t>Indoor LOS/NLOS, Outdoor LOS</a:t>
            </a:r>
          </a:p>
          <a:p>
            <a:endParaRPr lang="en-US" dirty="0" smtClean="0"/>
          </a:p>
          <a:p>
            <a:r>
              <a:rPr lang="en-US" dirty="0" smtClean="0"/>
              <a:t>Static, Environmental Mobility, Mobile, Controlled Track, Longitudinal</a:t>
            </a:r>
          </a:p>
          <a:p>
            <a:endParaRPr lang="en-US" dirty="0" smtClean="0"/>
          </a:p>
          <a:p>
            <a:r>
              <a:rPr lang="en-US" dirty="0" smtClean="0"/>
              <a:t>Fully Mobile!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9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Campaign 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 100 scenarios</a:t>
            </a:r>
          </a:p>
          <a:p>
            <a:endParaRPr lang="en-US" dirty="0" smtClean="0"/>
          </a:p>
          <a:p>
            <a:r>
              <a:rPr lang="en-US" dirty="0" smtClean="0"/>
              <a:t>Over 10 locations</a:t>
            </a:r>
          </a:p>
          <a:p>
            <a:endParaRPr lang="en-US" dirty="0" smtClean="0"/>
          </a:p>
          <a:p>
            <a:r>
              <a:rPr lang="en-US" dirty="0" smtClean="0"/>
              <a:t>Over 1 billion channel measurements</a:t>
            </a:r>
          </a:p>
          <a:p>
            <a:endParaRPr lang="en-US" dirty="0" smtClean="0"/>
          </a:p>
          <a:p>
            <a:r>
              <a:rPr lang="en-US" dirty="0" smtClean="0"/>
              <a:t>Over 1 terabyte of data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2908-B2B4-48E4-817D-87038B9A7D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2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bel"/>
        <a:ea typeface=""/>
        <a:cs typeface=""/>
      </a:majorFont>
      <a:minorFont>
        <a:latin typeface="A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1526</Words>
  <Application>Microsoft Office PowerPoint</Application>
  <PresentationFormat>Widescreen</PresentationFormat>
  <Paragraphs>337</Paragraphs>
  <Slides>40</Slides>
  <Notes>36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Abel</vt:lpstr>
      <vt:lpstr>Arial</vt:lpstr>
      <vt:lpstr>Calibri</vt:lpstr>
      <vt:lpstr>Office Theme</vt:lpstr>
      <vt:lpstr>Many-Antenna  MU-MIMO Channels</vt:lpstr>
      <vt:lpstr>Argos | Many-Antenna MU-MIMO Systems</vt:lpstr>
      <vt:lpstr>How do MU-MIMO channels behave?</vt:lpstr>
      <vt:lpstr>Measurement System Design</vt:lpstr>
      <vt:lpstr>How it works</vt:lpstr>
      <vt:lpstr>Measurement System Features</vt:lpstr>
      <vt:lpstr>Highly Accurate and Reliable</vt:lpstr>
      <vt:lpstr>Measurement Campaign</vt:lpstr>
      <vt:lpstr>Measurement Campaign Scale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Metrics: Correlation, Coherence , Capacity</vt:lpstr>
      <vt:lpstr>Stationary Channels are Long-Term Stable</vt:lpstr>
      <vt:lpstr>Environmental Movement Has Low Impact</vt:lpstr>
      <vt:lpstr>Realtime Capacity of Natural Scenario</vt:lpstr>
      <vt:lpstr>Mobility Significantly Degrades Capacity</vt:lpstr>
      <vt:lpstr>Collecting CSI Faster Helps…</vt:lpstr>
      <vt:lpstr>Still Significant Challenge</vt:lpstr>
      <vt:lpstr>Controlled Track: Correlation</vt:lpstr>
      <vt:lpstr>Controlled Track: Correlation</vt:lpstr>
      <vt:lpstr>Controlled Track: Correlation</vt:lpstr>
      <vt:lpstr>Controlled Track: Coherence</vt:lpstr>
      <vt:lpstr>Channel Coherence</vt:lpstr>
      <vt:lpstr>Channel Coherence</vt:lpstr>
      <vt:lpstr>What about UHF?</vt:lpstr>
      <vt:lpstr>Scaling up Reduces Channel Coherence</vt:lpstr>
      <vt:lpstr>Scaling up Reduces Channel Coherence</vt:lpstr>
      <vt:lpstr>Channel Coherence of UHF</vt:lpstr>
      <vt:lpstr>Coherence not a good metric!</vt:lpstr>
      <vt:lpstr>Expected Capacity</vt:lpstr>
      <vt:lpstr>Expected Capacity</vt:lpstr>
      <vt:lpstr>Developing Next-Gen Wireless Systems</vt:lpstr>
      <vt:lpstr>Everything is released online!</vt:lpstr>
      <vt:lpstr>Thank You!</vt:lpstr>
      <vt:lpstr>Recap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 Many-Antenna Channels</dc:title>
  <dc:creator>Clay</dc:creator>
  <cp:lastModifiedBy>Clay</cp:lastModifiedBy>
  <cp:revision>154</cp:revision>
  <dcterms:created xsi:type="dcterms:W3CDTF">2016-11-04T18:19:43Z</dcterms:created>
  <dcterms:modified xsi:type="dcterms:W3CDTF">2016-11-08T18:50:18Z</dcterms:modified>
</cp:coreProperties>
</file>