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316" r:id="rId4"/>
    <p:sldId id="310" r:id="rId5"/>
    <p:sldId id="318" r:id="rId6"/>
    <p:sldId id="311" r:id="rId7"/>
    <p:sldId id="312" r:id="rId8"/>
    <p:sldId id="313" r:id="rId9"/>
    <p:sldId id="314" r:id="rId10"/>
    <p:sldId id="315" r:id="rId11"/>
    <p:sldId id="319" r:id="rId12"/>
    <p:sldId id="320" r:id="rId13"/>
    <p:sldId id="332" r:id="rId14"/>
    <p:sldId id="336" r:id="rId15"/>
    <p:sldId id="328" r:id="rId16"/>
    <p:sldId id="309" r:id="rId17"/>
    <p:sldId id="329" r:id="rId18"/>
    <p:sldId id="330" r:id="rId19"/>
    <p:sldId id="334" r:id="rId20"/>
    <p:sldId id="335" r:id="rId21"/>
    <p:sldId id="331" r:id="rId22"/>
    <p:sldId id="333" r:id="rId23"/>
    <p:sldId id="317" r:id="rId24"/>
    <p:sldId id="321" r:id="rId25"/>
    <p:sldId id="339" r:id="rId26"/>
    <p:sldId id="338" r:id="rId27"/>
    <p:sldId id="327" r:id="rId28"/>
    <p:sldId id="323" r:id="rId29"/>
    <p:sldId id="32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83102" autoAdjust="0"/>
  </p:normalViewPr>
  <p:slideViewPr>
    <p:cSldViewPr snapToGrid="0">
      <p:cViewPr varScale="1">
        <p:scale>
          <a:sx n="61" d="100"/>
          <a:sy n="61" d="100"/>
        </p:scale>
        <p:origin x="64" y="40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E51A5-442F-4DFF-BE11-4FAFDAC27058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38C-2451-454D-9A50-D1868194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3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24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I built a system to measure </a:t>
            </a:r>
            <a:r>
              <a:rPr lang="en-US" dirty="0" err="1" smtClean="0"/>
              <a:t>realtime</a:t>
            </a:r>
            <a:r>
              <a:rPr lang="en-US" baseline="0" dirty="0" smtClean="0"/>
              <a:t> wideband MU-MIMO channels.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90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measurement</a:t>
            </a:r>
            <a:r>
              <a:rPr lang="en-US" baseline="0" dirty="0" smtClean="0"/>
              <a:t> system is based on a scheduled frame, and leverages the Faros mechanisms for time-frequency synchronization with the mobiles.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base station sends a beacon, which provides the users synchronization, then they send orthogonal pilots; in this case we use TDMA to achieve orthogonality.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After the pilot phase each base station antenna reports the raw IQ samples to the central controller, which saves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happens every frame (thus the frame length is the collection interval).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In multi-cell we can’t do uplink AGC to every cell, so we have users rotate gains to get good dynamic range at every base station (sacrificing some </a:t>
            </a:r>
            <a:r>
              <a:rPr lang="en-US" baseline="0" smtClean="0"/>
              <a:t>time resolution).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29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Clean, well documented – maps photos, videos.</a:t>
            </a:r>
          </a:p>
          <a:p>
            <a:endParaRPr lang="en-US" dirty="0" smtClean="0"/>
          </a:p>
          <a:p>
            <a:r>
              <a:rPr lang="en-US" dirty="0" smtClean="0"/>
              <a:t>Includes</a:t>
            </a:r>
            <a:r>
              <a:rPr lang="en-US" baseline="0" dirty="0" smtClean="0"/>
              <a:t> measurements, analysis toolbox, and measurement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21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52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r>
              <a:rPr lang="en-US" baseline="0" dirty="0" smtClean="0"/>
              <a:t> to my co-authors, as well as some others who helped with the measurements.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29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am a systems engineer</a:t>
            </a:r>
            <a:r>
              <a:rPr lang="en-US" baseline="0" dirty="0" smtClean="0"/>
              <a:t> – I started building Massive MIMO systems 5 years ago.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Dr. </a:t>
            </a:r>
            <a:r>
              <a:rPr lang="en-US" baseline="0" dirty="0" err="1" smtClean="0"/>
              <a:t>Treichler</a:t>
            </a:r>
            <a:r>
              <a:rPr lang="en-US" baseline="0" dirty="0" smtClean="0"/>
              <a:t> missed “massive MIMO”.  Which is also just now becoming economically viable.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say many-antenna MIMO because our results apply to everything from relatively small systems to “massive”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2E38C-2451-454D-9A50-D186819459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754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scalable physical design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27DC1-8A41-4FAA-B370-1CEC32A269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602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Modular</a:t>
            </a:r>
          </a:p>
          <a:p>
            <a:pPr lvl="1"/>
            <a:r>
              <a:rPr lang="en-US" dirty="0" smtClean="0"/>
              <a:t>Daisy-chainable</a:t>
            </a:r>
          </a:p>
          <a:p>
            <a:pPr lvl="1"/>
            <a:r>
              <a:rPr lang="en-US" dirty="0" smtClean="0"/>
              <a:t>1 or more radios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Hierarchal</a:t>
            </a:r>
          </a:p>
          <a:p>
            <a:pPr lvl="1"/>
            <a:r>
              <a:rPr lang="en-US" dirty="0" smtClean="0"/>
              <a:t>Increases Reliability</a:t>
            </a:r>
          </a:p>
          <a:p>
            <a:pPr lvl="1"/>
            <a:r>
              <a:rPr lang="en-US" dirty="0" smtClean="0"/>
              <a:t>Constrains Latency</a:t>
            </a:r>
          </a:p>
          <a:p>
            <a:pPr lvl="1"/>
            <a:r>
              <a:rPr lang="en-US" dirty="0" smtClean="0"/>
              <a:t>Cost-effective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Replace figure w/ paper </a:t>
            </a:r>
            <a:r>
              <a:rPr lang="en-US" dirty="0" err="1" smtClean="0"/>
              <a:t>veresion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Need a lot more here – present central controller,</a:t>
            </a:r>
            <a:r>
              <a:rPr lang="en-US" baseline="0" dirty="0" smtClean="0"/>
              <a:t> explain hub, etc.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/>
              <a:t>Scalable in 4 directions:</a:t>
            </a:r>
          </a:p>
          <a:p>
            <a:pPr lvl="1"/>
            <a:r>
              <a:rPr lang="en-US" dirty="0" smtClean="0"/>
              <a:t># of Radios per Module</a:t>
            </a:r>
          </a:p>
          <a:p>
            <a:pPr lvl="1"/>
            <a:r>
              <a:rPr lang="en-US" dirty="0" smtClean="0"/>
              <a:t># of Modules per Chain</a:t>
            </a:r>
          </a:p>
          <a:p>
            <a:pPr lvl="1"/>
            <a:r>
              <a:rPr lang="en-US" dirty="0" smtClean="0"/>
              <a:t># of ports per Hub</a:t>
            </a:r>
          </a:p>
          <a:p>
            <a:pPr lvl="1"/>
            <a:r>
              <a:rPr lang="en-US" dirty="0" smtClean="0"/>
              <a:t># of Hubs (and levels)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Reliable</a:t>
            </a:r>
          </a:p>
          <a:p>
            <a:pPr lvl="1"/>
            <a:r>
              <a:rPr lang="en-US" dirty="0" smtClean="0"/>
              <a:t>Branches can fail without affecting other branches</a:t>
            </a:r>
          </a:p>
          <a:p>
            <a:pPr lvl="1"/>
            <a:r>
              <a:rPr lang="en-US" dirty="0" smtClean="0"/>
              <a:t>Central hubs can be easily made redundant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Accommodates linear pre-coding</a:t>
            </a:r>
          </a:p>
          <a:p>
            <a:pPr lvl="1"/>
            <a:r>
              <a:rPr lang="en-US" dirty="0" smtClean="0"/>
              <a:t>Add samples together at every junction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9405-CAAF-49F1-82EC-8931444E3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076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49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2,520 DSPs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24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Custom antenna array</a:t>
            </a:r>
          </a:p>
          <a:p>
            <a:r>
              <a:rPr lang="en-US" dirty="0" smtClean="0"/>
              <a:t>~60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0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scale, tomography, localization, architecture, etc.</a:t>
            </a:r>
          </a:p>
          <a:p>
            <a:endParaRPr lang="en-US" dirty="0" smtClean="0"/>
          </a:p>
          <a:p>
            <a:r>
              <a:rPr lang="en-US" dirty="0" smtClean="0"/>
              <a:t>Drones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35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 locations, 2 with 2 sets</a:t>
            </a:r>
            <a:r>
              <a:rPr lang="en-US" baseline="0" dirty="0" smtClean="0"/>
              <a:t> of </a:t>
            </a:r>
            <a:r>
              <a:rPr lang="en-US" baseline="0" dirty="0" smtClean="0"/>
              <a:t>fibers/mounts</a:t>
            </a:r>
            <a:endParaRPr lang="en-US" baseline="0" dirty="0" smtClean="0"/>
          </a:p>
          <a:p>
            <a:r>
              <a:rPr lang="en-US" baseline="0" dirty="0" smtClean="0"/>
              <a:t>40 2-antenna UEs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27DC1-8A41-4FAA-B370-1CEC32A269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0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9BE2-0DCE-4E7C-A9D4-630517F2DF29}" type="datetime1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0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AAFD-2601-4D23-A44C-3AFC2DBFC493}" type="datetime1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15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B177-6CF9-41F6-9BB6-EEE26560EB58}" type="datetime1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22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4D3FC-4AFF-458F-ABC4-D3E0D870CE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BDE8-F761-4F53-9010-213E7070A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723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8723-2C95-400D-AF0D-699CEA3671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BDE8-F761-4F53-9010-213E7070A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28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BFCDF-ADB2-4A37-AD2B-6975EF0245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BDE8-F761-4F53-9010-213E7070A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89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9DE79-C39B-4362-AE78-BABBAB0140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BDE8-F761-4F53-9010-213E7070A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181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9E13-4DA5-4D3E-BA43-7FCCF1DA00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BDE8-F761-4F53-9010-213E7070A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5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04AC-BF15-4765-BAB5-116FBA1471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BDE8-F761-4F53-9010-213E7070A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18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CE54-25C1-4E67-B1A8-156B046DF0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BDE8-F761-4F53-9010-213E7070A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370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39D60-41C5-46D7-A8C6-00F25A4173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BDE8-F761-4F53-9010-213E7070A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628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D50D-AE3B-4060-86F5-4008140C4CA4}" type="datetime1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93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283E-6DAA-4D0E-9DBB-4CF03FCF2B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BDE8-F761-4F53-9010-213E7070A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53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B286-480E-4079-B926-6A863DF460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BDE8-F761-4F53-9010-213E7070A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07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5F2B9-7F8B-406A-925C-A754FDB94B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BDE8-F761-4F53-9010-213E7070A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57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345C-753C-4B17-B766-8073535AA069}" type="datetime1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54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C5AB-3246-4A23-97F3-9E07ED0E3ADF}" type="datetime1">
              <a:rPr lang="en-US" smtClean="0"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6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5260-B1ED-4C23-9465-355EB966BCB5}" type="datetime1">
              <a:rPr lang="en-US" smtClean="0"/>
              <a:t>10/31/2017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10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1CA7B-23E5-4D01-877A-9F3C61033EA2}" type="datetime1">
              <a:rPr lang="en-US" smtClean="0"/>
              <a:t>10/31/2017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22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FCDD-9504-444E-8EA7-BC097B15CDEE}" type="datetime1">
              <a:rPr lang="en-US" smtClean="0"/>
              <a:t>10/31/2017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9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AD79B-10CB-4DB0-927C-E63D5A56267E}" type="datetime1">
              <a:rPr lang="en-US" smtClean="0"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27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EFAF-3883-40B5-8D8B-8CBDA7850251}" type="datetime1">
              <a:rPr lang="en-US" smtClean="0"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28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2B7CF-9FB4-4610-A07A-8FCCF46E5FB3}" type="datetime1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8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A24EF-4E09-459C-9BF2-5B8F0546EC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FBDE8-F761-4F53-9010-213E7070A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6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3456878"/>
            <a:ext cx="12191999" cy="649551"/>
          </a:xfrm>
          <a:solidFill>
            <a:schemeClr val="bg1">
              <a:alpha val="68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50800"/>
          </a:effectLst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bel" panose="02000506030000020004" pitchFamily="2" charset="0"/>
              </a:rPr>
              <a:t>Clayton Shepard      Rahman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bel" panose="02000506030000020004" pitchFamily="2" charset="0"/>
              </a:rPr>
              <a:t>Doost-Mohammady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bel" panose="02000506030000020004" pitchFamily="2" charset="0"/>
              </a:rPr>
              <a:t>      Jian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bel" panose="02000506030000020004" pitchFamily="2" charset="0"/>
              </a:rPr>
              <a:t>Ding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bel" panose="02000506030000020004" pitchFamily="2" charset="0"/>
              </a:rPr>
              <a:t>   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bel" panose="02000506030000020004" pitchFamily="2" charset="0"/>
              </a:rPr>
              <a:t>Ryan Guerra     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bel" panose="02000506030000020004" pitchFamily="2" charset="0"/>
              </a:rPr>
              <a:t>Lin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bel" panose="02000506030000020004" pitchFamily="2" charset="0"/>
              </a:rPr>
              <a:t>Zhong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bel" panose="02000506030000020004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2161" y="5534528"/>
            <a:ext cx="3025092" cy="119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0" y="774158"/>
            <a:ext cx="12192000" cy="1470025"/>
          </a:xfrm>
        </p:spPr>
        <p:txBody>
          <a:bodyPr>
            <a:normAutofit/>
          </a:bodyPr>
          <a:lstStyle/>
          <a:p>
            <a:r>
              <a:rPr lang="en-US" sz="4300" dirty="0" err="1" smtClean="0"/>
              <a:t>ArgosNet</a:t>
            </a:r>
            <a:r>
              <a:rPr lang="en-US" sz="4300" dirty="0" smtClean="0"/>
              <a:t>   A Multi-Cell Many-Antenna MU-MIMO Platform</a:t>
            </a:r>
            <a:endParaRPr lang="en-US" sz="4300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093243" y="1876857"/>
            <a:ext cx="5334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Skylark Wirel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728" y="5808419"/>
            <a:ext cx="3679448" cy="6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72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ArgosV3 Base Station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BDE8-F761-4F53-9010-213E7070A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470" y="1492794"/>
            <a:ext cx="5589060" cy="486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2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BDE8-F761-4F53-9010-213E7070A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42" y="-340013"/>
            <a:ext cx="12192000" cy="719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2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BDE8-F761-4F53-9010-213E7070A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7" r="20307" b="3215"/>
          <a:stretch/>
        </p:blipFill>
        <p:spPr>
          <a:xfrm>
            <a:off x="2427890" y="125018"/>
            <a:ext cx="7630510" cy="623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7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1"/>
          <a:stretch/>
        </p:blipFill>
        <p:spPr>
          <a:xfrm>
            <a:off x="1588195" y="429146"/>
            <a:ext cx="8571805" cy="57614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BDE8-F761-4F53-9010-213E7070A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5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Multi-Cell Massive MIMO?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BDE8-F761-4F53-9010-213E7070A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smtClean="0"/>
              <a:t>Reduced Inter-Cell Interference</a:t>
            </a:r>
          </a:p>
          <a:p>
            <a:endParaRPr lang="en-US" dirty="0"/>
          </a:p>
          <a:p>
            <a:r>
              <a:rPr lang="en-US" dirty="0" err="1" smtClean="0"/>
              <a:t>CoMP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Pilot Contamination</a:t>
            </a:r>
          </a:p>
          <a:p>
            <a:endParaRPr lang="en-US" dirty="0"/>
          </a:p>
          <a:p>
            <a:r>
              <a:rPr lang="en-US" dirty="0" smtClean="0"/>
              <a:t>Other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5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5208" t="3704" r="6771" b="3025"/>
          <a:stretch/>
        </p:blipFill>
        <p:spPr>
          <a:xfrm>
            <a:off x="0" y="-152400"/>
            <a:ext cx="12192000" cy="72671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2400" y="-304800"/>
            <a:ext cx="12496800" cy="762000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http://redfroginternet.com/wp-content/uploads/2011/01/Radiowireless-Tower-Clip-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116387"/>
            <a:ext cx="332756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redfroginternet.com/wp-content/uploads/2011/01/Radiowireless-Tower-Clip-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33400"/>
            <a:ext cx="332756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redfroginternet.com/wp-content/uploads/2011/01/Radiowireless-Tower-Clip-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888" y="6238874"/>
            <a:ext cx="332756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redfroginternet.com/wp-content/uploads/2011/01/Radiowireless-Tower-Clip-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481153"/>
            <a:ext cx="332756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redfroginternet.com/wp-content/uploads/2011/01/Radiowireless-Tower-Clip-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822" y="3962400"/>
            <a:ext cx="332756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95430" t="99267" r="169" b="-245"/>
          <a:stretch/>
        </p:blipFill>
        <p:spPr>
          <a:xfrm>
            <a:off x="10896600" y="6553201"/>
            <a:ext cx="609600" cy="76199"/>
          </a:xfrm>
          <a:prstGeom prst="rect">
            <a:avLst/>
          </a:prstGeom>
          <a:effectLst>
            <a:glow rad="3429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8624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5361"/>
            <a:ext cx="12192000" cy="812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16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22333" y="2599267"/>
            <a:ext cx="270934" cy="262466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2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72" y="-557048"/>
            <a:ext cx="12192000" cy="812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3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05"/>
            <a:ext cx="12192000" cy="81279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532533" y="3870060"/>
            <a:ext cx="677334" cy="524139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6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06"/>
            <a:ext cx="12192000" cy="812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3" r="18002"/>
          <a:stretch/>
        </p:blipFill>
        <p:spPr>
          <a:xfrm>
            <a:off x="107492" y="2060757"/>
            <a:ext cx="2920174" cy="3017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38" y="2060757"/>
            <a:ext cx="4533364" cy="301752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3370" y="41029"/>
            <a:ext cx="10515600" cy="1325563"/>
          </a:xfrm>
        </p:spPr>
        <p:txBody>
          <a:bodyPr/>
          <a:lstStyle/>
          <a:p>
            <a:r>
              <a:rPr lang="en-US" dirty="0" smtClean="0"/>
              <a:t>Argos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/>
              <a:t>Many-Antenna MU-MIMO Platforms</a:t>
            </a:r>
            <a:endParaRPr lang="en-US" dirty="0"/>
          </a:p>
        </p:txBody>
      </p:sp>
      <p:pic>
        <p:nvPicPr>
          <p:cNvPr id="1026" name="Picture 2" descr="Skylark Wirel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555" y="5440425"/>
            <a:ext cx="3679448" cy="6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ngo Communicati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70" y="5267131"/>
            <a:ext cx="257175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ango Communicati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45" y="5267131"/>
            <a:ext cx="257175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62908-B2B4-48E4-817D-87038B9A7D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el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2152450" y="704650"/>
            <a:ext cx="5334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r="26835"/>
          <a:stretch/>
        </p:blipFill>
        <p:spPr>
          <a:xfrm>
            <a:off x="8223923" y="2034481"/>
            <a:ext cx="3739477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1"/>
          <a:stretch/>
        </p:blipFill>
        <p:spPr>
          <a:xfrm>
            <a:off x="0" y="-31176"/>
            <a:ext cx="12192000" cy="800677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6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"/>
            <a:ext cx="12192000" cy="776150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7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4409"/>
            <a:ext cx="10515600" cy="1325563"/>
          </a:xfrm>
        </p:spPr>
        <p:txBody>
          <a:bodyPr/>
          <a:lstStyle/>
          <a:p>
            <a:r>
              <a:rPr lang="en-US" dirty="0" err="1" smtClean="0"/>
              <a:t>ArgosNet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22</a:t>
            </a:fld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3750526" y="2442114"/>
            <a:ext cx="4690947" cy="3055435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208-Core Cloud</a:t>
            </a:r>
          </a:p>
          <a:p>
            <a:pPr algn="ctr"/>
            <a:r>
              <a:rPr lang="en-US" sz="2600" dirty="0" smtClean="0"/>
              <a:t>ZCU102 with 12 SFP+</a:t>
            </a:r>
            <a:endParaRPr lang="en-US" sz="26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229600" y="2222519"/>
            <a:ext cx="1338147" cy="799461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624252" y="4821619"/>
            <a:ext cx="1341122" cy="675930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24252" y="2222519"/>
            <a:ext cx="1693501" cy="751426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028878" y="4531856"/>
            <a:ext cx="1538869" cy="965693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71350" y="1296125"/>
            <a:ext cx="1833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4x 10 </a:t>
            </a:r>
            <a:r>
              <a:rPr lang="en-US" dirty="0" err="1" smtClean="0"/>
              <a:t>GbE</a:t>
            </a:r>
            <a:endParaRPr lang="en-US" dirty="0" smtClean="0"/>
          </a:p>
          <a:p>
            <a:r>
              <a:rPr lang="en-US" dirty="0" smtClean="0"/>
              <a:t>NGFI (</a:t>
            </a:r>
            <a:r>
              <a:rPr lang="en-US" dirty="0" err="1" smtClean="0"/>
              <a:t>SyncE</a:t>
            </a:r>
            <a:r>
              <a:rPr lang="en-US" dirty="0" smtClean="0"/>
              <a:t>/PTP)</a:t>
            </a:r>
          </a:p>
          <a:p>
            <a:r>
              <a:rPr lang="en-US" dirty="0" smtClean="0"/>
              <a:t>CPRI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189456" y="2029522"/>
            <a:ext cx="608856" cy="51741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1" t="24061" r="32631" b="32874"/>
          <a:stretch/>
        </p:blipFill>
        <p:spPr>
          <a:xfrm>
            <a:off x="9567747" y="1389317"/>
            <a:ext cx="2169579" cy="15959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1" t="24061" r="32631" b="32874"/>
          <a:stretch/>
        </p:blipFill>
        <p:spPr>
          <a:xfrm>
            <a:off x="496157" y="1490256"/>
            <a:ext cx="2169579" cy="15959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1" t="24061" r="32631" b="32874"/>
          <a:stretch/>
        </p:blipFill>
        <p:spPr>
          <a:xfrm>
            <a:off x="479832" y="4699575"/>
            <a:ext cx="2169579" cy="15959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1" t="24061" r="32631" b="32874"/>
          <a:stretch/>
        </p:blipFill>
        <p:spPr>
          <a:xfrm>
            <a:off x="9567747" y="4699574"/>
            <a:ext cx="2169579" cy="159594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4039420" y="528318"/>
            <a:ext cx="3524797" cy="2438687"/>
            <a:chOff x="-4039420" y="528318"/>
            <a:chExt cx="3524797" cy="2438687"/>
          </a:xfrm>
        </p:grpSpPr>
        <p:pic>
          <p:nvPicPr>
            <p:cNvPr id="16" name="Picture 2" descr="Image result for server supermicr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9420" y="2211691"/>
              <a:ext cx="3524797" cy="755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Image result for server supermicr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9420" y="1875018"/>
              <a:ext cx="3524797" cy="755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Image result for server supermicr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9420" y="1538343"/>
              <a:ext cx="3524797" cy="755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Image result for server supermicr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9420" y="1201668"/>
              <a:ext cx="3524797" cy="755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Image result for server supermicr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9420" y="864993"/>
              <a:ext cx="3524797" cy="755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Image result for server supermicr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9420" y="528318"/>
              <a:ext cx="3524797" cy="755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423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SoapySDR</a:t>
            </a:r>
            <a:r>
              <a:rPr lang="en-US" dirty="0" smtClean="0"/>
              <a:t>/</a:t>
            </a:r>
            <a:r>
              <a:rPr lang="en-US" dirty="0" err="1" smtClean="0"/>
              <a:t>Pothos</a:t>
            </a:r>
            <a:r>
              <a:rPr lang="en-US" dirty="0" smtClean="0"/>
              <a:t>  (</a:t>
            </a:r>
            <a:r>
              <a:rPr lang="en-US" dirty="0" err="1" smtClean="0"/>
              <a:t>LimeSDR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GNU Radio (UHD Driver)</a:t>
            </a:r>
          </a:p>
          <a:p>
            <a:endParaRPr lang="en-US" dirty="0"/>
          </a:p>
          <a:p>
            <a:r>
              <a:rPr lang="en-US" dirty="0" err="1" smtClean="0"/>
              <a:t>OpenAirInterface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Argos </a:t>
            </a:r>
            <a:r>
              <a:rPr lang="en-US" dirty="0" err="1" smtClean="0"/>
              <a:t>Realtime</a:t>
            </a:r>
            <a:r>
              <a:rPr lang="en-US" dirty="0" smtClean="0"/>
              <a:t>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6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Many-Antenna Measurement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39925"/>
            <a:ext cx="5148714" cy="4351338"/>
          </a:xfrm>
        </p:spPr>
        <p:txBody>
          <a:bodyPr>
            <a:noAutofit/>
          </a:bodyPr>
          <a:lstStyle/>
          <a:p>
            <a:r>
              <a:rPr lang="en-US" sz="3200" dirty="0" smtClean="0"/>
              <a:t>ArgosV2 --&gt; ArgosV3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Faros</a:t>
            </a:r>
          </a:p>
          <a:p>
            <a:endParaRPr lang="en-US" sz="1400" dirty="0" smtClean="0"/>
          </a:p>
          <a:p>
            <a:endParaRPr lang="en-US" sz="3200" dirty="0" smtClean="0"/>
          </a:p>
          <a:p>
            <a:r>
              <a:rPr lang="en-US" sz="3200" dirty="0" smtClean="0"/>
              <a:t>Python</a:t>
            </a:r>
          </a:p>
          <a:p>
            <a:pPr lvl="1"/>
            <a:r>
              <a:rPr lang="en-US" sz="2800" dirty="0" smtClean="0"/>
              <a:t>Accelerated in C</a:t>
            </a:r>
          </a:p>
        </p:txBody>
      </p:sp>
      <p:pic>
        <p:nvPicPr>
          <p:cNvPr id="2050" name="Picture 2" descr="http://www.skylarkwireless.com/wp-content/uploads/2015/09/wurc_blurb_245_24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140" y="1825625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rgos Photo Popu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8" r="22839"/>
          <a:stretch/>
        </p:blipFill>
        <p:spPr bwMode="auto">
          <a:xfrm>
            <a:off x="5537295" y="1793495"/>
            <a:ext cx="2113417" cy="277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096" y="4953713"/>
            <a:ext cx="5767007" cy="123145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24</a:t>
            </a:fld>
            <a:endParaRPr lang="en-US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1"/>
          <a:stretch/>
        </p:blipFill>
        <p:spPr>
          <a:xfrm>
            <a:off x="7857557" y="1767486"/>
            <a:ext cx="4173086" cy="28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4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709" t="10076" r="25638" b="12710"/>
          <a:stretch/>
        </p:blipFill>
        <p:spPr>
          <a:xfrm>
            <a:off x="8945222" y="3963098"/>
            <a:ext cx="2480426" cy="2370880"/>
          </a:xfrm>
          <a:prstGeom prst="rect">
            <a:avLst/>
          </a:prstGeom>
        </p:spPr>
      </p:pic>
      <p:sp>
        <p:nvSpPr>
          <p:cNvPr id="161" name="Cloud 160"/>
          <p:cNvSpPr/>
          <p:nvPr/>
        </p:nvSpPr>
        <p:spPr>
          <a:xfrm>
            <a:off x="4666237" y="3763550"/>
            <a:ext cx="2859527" cy="1556367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 smtClean="0"/>
              <a:t>ArgosCloud</a:t>
            </a:r>
            <a:endParaRPr lang="en-US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2" y="11595"/>
            <a:ext cx="10515600" cy="1325563"/>
          </a:xfrm>
        </p:spPr>
        <p:txBody>
          <a:bodyPr/>
          <a:lstStyle/>
          <a:p>
            <a:r>
              <a:rPr lang="en-US" dirty="0"/>
              <a:t>Multi-Cell Measurement System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25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t="63838"/>
          <a:stretch/>
        </p:blipFill>
        <p:spPr>
          <a:xfrm>
            <a:off x="275535" y="6172199"/>
            <a:ext cx="10573082" cy="816429"/>
          </a:xfrm>
          <a:prstGeom prst="rect">
            <a:avLst/>
          </a:prstGeom>
        </p:spPr>
      </p:pic>
      <p:cxnSp>
        <p:nvCxnSpPr>
          <p:cNvPr id="160" name="Straight Arrow Connector 159"/>
          <p:cNvCxnSpPr/>
          <p:nvPr/>
        </p:nvCxnSpPr>
        <p:spPr>
          <a:xfrm flipH="1">
            <a:off x="5630217" y="5496216"/>
            <a:ext cx="16279" cy="732267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 flipH="1">
            <a:off x="2925040" y="5485520"/>
            <a:ext cx="7401" cy="731859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5" name="Content Placeholder 2"/>
          <p:cNvSpPr txBox="1">
            <a:spLocks/>
          </p:cNvSpPr>
          <p:nvPr/>
        </p:nvSpPr>
        <p:spPr>
          <a:xfrm>
            <a:off x="7620382" y="2739747"/>
            <a:ext cx="111138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IQ</a:t>
            </a:r>
          </a:p>
        </p:txBody>
      </p:sp>
      <p:sp>
        <p:nvSpPr>
          <p:cNvPr id="166" name="Left Arrow 165"/>
          <p:cNvSpPr/>
          <p:nvPr/>
        </p:nvSpPr>
        <p:spPr>
          <a:xfrm rot="20078952">
            <a:off x="7064655" y="3000784"/>
            <a:ext cx="2864022" cy="2555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9" name="Picture 188"/>
          <p:cNvPicPr>
            <a:picLocks noChangeAspect="1"/>
          </p:cNvPicPr>
          <p:nvPr/>
        </p:nvPicPr>
        <p:blipFill rotWithShape="1">
          <a:blip r:embed="rId4"/>
          <a:srcRect t="63838"/>
          <a:stretch/>
        </p:blipFill>
        <p:spPr>
          <a:xfrm>
            <a:off x="10774684" y="6161099"/>
            <a:ext cx="10573082" cy="816429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 rotWithShape="1">
          <a:blip r:embed="rId5"/>
          <a:srcRect l="19403" t="24134" r="43919" b="12544"/>
          <a:stretch/>
        </p:blipFill>
        <p:spPr>
          <a:xfrm>
            <a:off x="853147" y="1153198"/>
            <a:ext cx="1639614" cy="1671145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5"/>
          <a:srcRect l="19403" t="24134" r="43919" b="12544"/>
          <a:stretch/>
        </p:blipFill>
        <p:spPr>
          <a:xfrm flipH="1">
            <a:off x="9854907" y="1153198"/>
            <a:ext cx="1639614" cy="1671145"/>
          </a:xfrm>
          <a:prstGeom prst="rect">
            <a:avLst/>
          </a:prstGeom>
        </p:spPr>
      </p:pic>
      <p:grpSp>
        <p:nvGrpSpPr>
          <p:cNvPr id="169" name="Group 168"/>
          <p:cNvGrpSpPr/>
          <p:nvPr/>
        </p:nvGrpSpPr>
        <p:grpSpPr>
          <a:xfrm>
            <a:off x="8378508" y="1612657"/>
            <a:ext cx="835016" cy="835019"/>
            <a:chOff x="1172308" y="4297773"/>
            <a:chExt cx="819470" cy="819475"/>
          </a:xfrm>
        </p:grpSpPr>
        <p:sp>
          <p:nvSpPr>
            <p:cNvPr id="170" name="Oval 169"/>
            <p:cNvSpPr/>
            <p:nvPr/>
          </p:nvSpPr>
          <p:spPr>
            <a:xfrm>
              <a:off x="1337125" y="4480203"/>
              <a:ext cx="464443" cy="485453"/>
            </a:xfrm>
            <a:prstGeom prst="ellipse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u="sng" dirty="0" smtClean="0">
                  <a:ln>
                    <a:solidFill>
                      <a:schemeClr val="accent6"/>
                    </a:solidFill>
                  </a:ln>
                </a:rPr>
                <a:t>  </a:t>
              </a:r>
              <a:endParaRPr lang="en-US" u="sng" dirty="0">
                <a:ln>
                  <a:solidFill>
                    <a:schemeClr val="accent6"/>
                  </a:solidFill>
                </a:ln>
              </a:endParaRPr>
            </a:p>
          </p:txBody>
        </p:sp>
        <p:sp>
          <p:nvSpPr>
            <p:cNvPr id="171" name="Oval 170"/>
            <p:cNvSpPr/>
            <p:nvPr/>
          </p:nvSpPr>
          <p:spPr>
            <a:xfrm>
              <a:off x="1273830" y="4414042"/>
              <a:ext cx="591041" cy="617774"/>
            </a:xfrm>
            <a:prstGeom prst="ellipse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>
                <a:ln>
                  <a:solidFill>
                    <a:schemeClr val="accent6"/>
                  </a:solidFill>
                </a:ln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1211467" y="4348857"/>
              <a:ext cx="715766" cy="748139"/>
            </a:xfrm>
            <a:prstGeom prst="ellipse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>
                <a:ln>
                  <a:solidFill>
                    <a:schemeClr val="accent6"/>
                  </a:solidFill>
                </a:ln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1432447" y="4297773"/>
              <a:ext cx="495527" cy="81947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174" name="Rectangle 173"/>
            <p:cNvSpPr/>
            <p:nvPr/>
          </p:nvSpPr>
          <p:spPr>
            <a:xfrm rot="5400000">
              <a:off x="1324156" y="4449627"/>
              <a:ext cx="515773" cy="81947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3523658" y="1659589"/>
            <a:ext cx="835019" cy="835019"/>
            <a:chOff x="2318282" y="3262011"/>
            <a:chExt cx="819470" cy="819473"/>
          </a:xfrm>
        </p:grpSpPr>
        <p:sp>
          <p:nvSpPr>
            <p:cNvPr id="177" name="Oval 176"/>
            <p:cNvSpPr/>
            <p:nvPr/>
          </p:nvSpPr>
          <p:spPr>
            <a:xfrm>
              <a:off x="2483098" y="3444441"/>
              <a:ext cx="464443" cy="485452"/>
            </a:xfrm>
            <a:prstGeom prst="ellipse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180" name="Oval 179"/>
            <p:cNvSpPr/>
            <p:nvPr/>
          </p:nvSpPr>
          <p:spPr>
            <a:xfrm>
              <a:off x="2419799" y="3378279"/>
              <a:ext cx="591040" cy="617775"/>
            </a:xfrm>
            <a:prstGeom prst="ellipse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181" name="Oval 180"/>
            <p:cNvSpPr/>
            <p:nvPr/>
          </p:nvSpPr>
          <p:spPr>
            <a:xfrm>
              <a:off x="2357436" y="3313095"/>
              <a:ext cx="715765" cy="748142"/>
            </a:xfrm>
            <a:prstGeom prst="ellipse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2578416" y="3262011"/>
              <a:ext cx="495526" cy="81947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186" name="Rectangle 185"/>
            <p:cNvSpPr/>
            <p:nvPr/>
          </p:nvSpPr>
          <p:spPr>
            <a:xfrm rot="5400000">
              <a:off x="2470131" y="3413864"/>
              <a:ext cx="515771" cy="81947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8361866" y="1620722"/>
            <a:ext cx="835019" cy="835019"/>
            <a:chOff x="2318282" y="3262011"/>
            <a:chExt cx="819470" cy="819473"/>
          </a:xfrm>
        </p:grpSpPr>
        <p:sp>
          <p:nvSpPr>
            <p:cNvPr id="188" name="Rectangle 187"/>
            <p:cNvSpPr/>
            <p:nvPr/>
          </p:nvSpPr>
          <p:spPr>
            <a:xfrm>
              <a:off x="2578416" y="3262011"/>
              <a:ext cx="495526" cy="81947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190" name="Rectangle 189"/>
            <p:cNvSpPr/>
            <p:nvPr/>
          </p:nvSpPr>
          <p:spPr>
            <a:xfrm rot="5400000">
              <a:off x="2470131" y="3413864"/>
              <a:ext cx="515771" cy="81947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5957239" y="1635001"/>
            <a:ext cx="835019" cy="850767"/>
            <a:chOff x="2318281" y="3262011"/>
            <a:chExt cx="819470" cy="834927"/>
          </a:xfrm>
        </p:grpSpPr>
        <p:sp>
          <p:nvSpPr>
            <p:cNvPr id="192" name="Oval 191"/>
            <p:cNvSpPr/>
            <p:nvPr/>
          </p:nvSpPr>
          <p:spPr>
            <a:xfrm>
              <a:off x="2483098" y="3444441"/>
              <a:ext cx="464443" cy="485452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193" name="Oval 192"/>
            <p:cNvSpPr/>
            <p:nvPr/>
          </p:nvSpPr>
          <p:spPr>
            <a:xfrm>
              <a:off x="2419799" y="3378279"/>
              <a:ext cx="591040" cy="617775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194" name="Oval 193"/>
            <p:cNvSpPr/>
            <p:nvPr/>
          </p:nvSpPr>
          <p:spPr>
            <a:xfrm>
              <a:off x="2357436" y="3313095"/>
              <a:ext cx="715765" cy="748142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2578416" y="3262011"/>
              <a:ext cx="495526" cy="81947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196" name="Rectangle 195"/>
            <p:cNvSpPr/>
            <p:nvPr/>
          </p:nvSpPr>
          <p:spPr>
            <a:xfrm rot="5400000">
              <a:off x="2462402" y="3421590"/>
              <a:ext cx="531227" cy="81947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</p:grpSp>
      <p:pic>
        <p:nvPicPr>
          <p:cNvPr id="197" name="Picture 196" descr="D:\Documents and Settings\Hang Yu\Desktop\pics\iphone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09461" y="1910247"/>
            <a:ext cx="210972" cy="145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Picture 197" descr="D:\Documents and Settings\Hang Yu\Desktop\pics\iphone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6278" y="1892896"/>
            <a:ext cx="210972" cy="145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Picture 198" descr="D:\Documents and Settings\Hang Yu\Desktop\pics\iphone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9984" y="1937994"/>
            <a:ext cx="210972" cy="14533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Content Placeholder 2"/>
          <p:cNvSpPr txBox="1">
            <a:spLocks/>
          </p:cNvSpPr>
          <p:nvPr/>
        </p:nvSpPr>
        <p:spPr>
          <a:xfrm>
            <a:off x="3708429" y="2684354"/>
            <a:ext cx="111138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IQ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421388" y="4355900"/>
            <a:ext cx="474203" cy="232429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7526743" y="3865614"/>
            <a:ext cx="111138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2"/>
                </a:solidFill>
              </a:rPr>
              <a:t>User 1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1475279" y="4329666"/>
            <a:ext cx="237398" cy="541547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11156986" y="3703532"/>
            <a:ext cx="111138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2"/>
                </a:solidFill>
              </a:rPr>
              <a:t>Noise</a:t>
            </a:r>
          </a:p>
        </p:txBody>
      </p:sp>
      <p:cxnSp>
        <p:nvCxnSpPr>
          <p:cNvPr id="178" name="Straight Arrow Connector 177"/>
          <p:cNvCxnSpPr>
            <a:stCxn id="179" idx="2"/>
          </p:cNvCxnSpPr>
          <p:nvPr/>
        </p:nvCxnSpPr>
        <p:spPr>
          <a:xfrm>
            <a:off x="9018440" y="3820223"/>
            <a:ext cx="195083" cy="509443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9" name="Content Placeholder 2"/>
          <p:cNvSpPr txBox="1">
            <a:spLocks/>
          </p:cNvSpPr>
          <p:nvPr/>
        </p:nvSpPr>
        <p:spPr>
          <a:xfrm>
            <a:off x="8462749" y="3340996"/>
            <a:ext cx="111138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2"/>
                </a:solidFill>
              </a:rPr>
              <a:t>User 2</a:t>
            </a:r>
          </a:p>
        </p:txBody>
      </p:sp>
      <p:sp>
        <p:nvSpPr>
          <p:cNvPr id="183" name="Content Placeholder 2"/>
          <p:cNvSpPr txBox="1">
            <a:spLocks/>
          </p:cNvSpPr>
          <p:nvPr/>
        </p:nvSpPr>
        <p:spPr>
          <a:xfrm>
            <a:off x="9511629" y="3409551"/>
            <a:ext cx="111138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2"/>
                </a:solidFill>
              </a:rPr>
              <a:t>…</a:t>
            </a:r>
          </a:p>
        </p:txBody>
      </p:sp>
      <p:cxnSp>
        <p:nvCxnSpPr>
          <p:cNvPr id="184" name="Straight Arrow Connector 183"/>
          <p:cNvCxnSpPr/>
          <p:nvPr/>
        </p:nvCxnSpPr>
        <p:spPr>
          <a:xfrm flipH="1">
            <a:off x="10973592" y="3560291"/>
            <a:ext cx="140788" cy="513334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5" name="Content Placeholder 2"/>
          <p:cNvSpPr txBox="1">
            <a:spLocks/>
          </p:cNvSpPr>
          <p:nvPr/>
        </p:nvSpPr>
        <p:spPr>
          <a:xfrm>
            <a:off x="10682510" y="3087519"/>
            <a:ext cx="111138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2"/>
                </a:solidFill>
              </a:rPr>
              <a:t>User K</a:t>
            </a:r>
          </a:p>
        </p:txBody>
      </p:sp>
      <p:sp>
        <p:nvSpPr>
          <p:cNvPr id="201" name="Left Arrow 200"/>
          <p:cNvSpPr/>
          <p:nvPr/>
        </p:nvSpPr>
        <p:spPr>
          <a:xfrm rot="1521048" flipH="1">
            <a:off x="2440433" y="3039579"/>
            <a:ext cx="2864022" cy="2555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4039420" y="528318"/>
            <a:ext cx="3524797" cy="2438687"/>
            <a:chOff x="-4039420" y="528318"/>
            <a:chExt cx="3524797" cy="2438687"/>
          </a:xfrm>
        </p:grpSpPr>
        <p:pic>
          <p:nvPicPr>
            <p:cNvPr id="1026" name="Picture 2" descr="Image result for server supermicr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9420" y="2211691"/>
              <a:ext cx="3524797" cy="755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2" name="Picture 2" descr="Image result for server supermicr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9420" y="1875018"/>
              <a:ext cx="3524797" cy="755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" name="Picture 2" descr="Image result for server supermicr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9420" y="1538343"/>
              <a:ext cx="3524797" cy="755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" name="Picture 2" descr="Image result for server supermicr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9420" y="1201668"/>
              <a:ext cx="3524797" cy="755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" name="Picture 2" descr="Image result for server supermicr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9420" y="864993"/>
              <a:ext cx="3524797" cy="755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" name="Picture 2" descr="Image result for server supermicr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9420" y="528318"/>
              <a:ext cx="3524797" cy="755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195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86106 0.0016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90" y="18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86302 -0.0018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51" y="-9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166" grpId="0" animBg="1"/>
      <p:bldP spid="200" grpId="0"/>
      <p:bldP spid="7" grpId="0"/>
      <p:bldP spid="11" grpId="0"/>
      <p:bldP spid="179" grpId="0"/>
      <p:bldP spid="183" grpId="0"/>
      <p:bldP spid="185" grpId="0"/>
      <p:bldP spid="20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2766219"/>
            <a:ext cx="10515600" cy="1325563"/>
          </a:xfrm>
        </p:spPr>
        <p:txBody>
          <a:bodyPr/>
          <a:lstStyle/>
          <a:p>
            <a:r>
              <a:rPr lang="en-US" dirty="0" smtClean="0"/>
              <a:t>Everything is released online!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3066" y="4949825"/>
            <a:ext cx="5689600" cy="8583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http://data.projectargos.org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6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ArgosNet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138" y="2187574"/>
            <a:ext cx="6554077" cy="4351338"/>
          </a:xfrm>
        </p:spPr>
        <p:txBody>
          <a:bodyPr/>
          <a:lstStyle/>
          <a:p>
            <a:r>
              <a:rPr lang="en-US" dirty="0" smtClean="0"/>
              <a:t>Fully Programmable Multi-Cell Indoor/Outdoor Long-Range Massive MIMO Platform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 smtClean="0"/>
              <a:t>Enables unprecedented at-scale experimental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24215" r="4713" b="38851"/>
          <a:stretch/>
        </p:blipFill>
        <p:spPr>
          <a:xfrm>
            <a:off x="915168" y="7307263"/>
            <a:ext cx="7052481" cy="225119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2192000" y="1825625"/>
            <a:ext cx="673975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Fully Programmable Multi-Cell Indoor/Outdoor Long-Range Massive MIMO Platform</a:t>
            </a:r>
          </a:p>
          <a:p>
            <a:endParaRPr lang="en-US" smtClean="0"/>
          </a:p>
          <a:p>
            <a:r>
              <a:rPr lang="en-US" smtClean="0"/>
              <a:t>Flexible Framework Support</a:t>
            </a:r>
          </a:p>
          <a:p>
            <a:endParaRPr lang="en-US" smtClean="0"/>
          </a:p>
          <a:p>
            <a:r>
              <a:rPr lang="en-US" smtClean="0"/>
              <a:t>Demonstrate incredible potential for Massive MIMO to reduce inter-cell interference and increase cell-edge performance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176" r="23979"/>
          <a:stretch/>
        </p:blipFill>
        <p:spPr>
          <a:xfrm>
            <a:off x="7401670" y="1825625"/>
            <a:ext cx="4273617" cy="379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2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317030" y="1977369"/>
            <a:ext cx="2188028" cy="2853459"/>
            <a:chOff x="5663293" y="1554036"/>
            <a:chExt cx="2188028" cy="2853459"/>
          </a:xfrm>
        </p:grpSpPr>
        <p:pic>
          <p:nvPicPr>
            <p:cNvPr id="1026" name="Picture 2" descr="Ryan Guerr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7207" y="1554036"/>
              <a:ext cx="16002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5663293" y="3933428"/>
              <a:ext cx="2188028" cy="4740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dirty="0" smtClean="0"/>
                <a:t>Ryan Guerra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008990" y="1977369"/>
            <a:ext cx="2188028" cy="2832430"/>
            <a:chOff x="8103056" y="1554036"/>
            <a:chExt cx="2188028" cy="2832430"/>
          </a:xfrm>
        </p:grpSpPr>
        <p:pic>
          <p:nvPicPr>
            <p:cNvPr id="1036" name="Picture 12" descr="Lin Zhong, Technical Advis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8" r="5818"/>
            <a:stretch/>
          </p:blipFill>
          <p:spPr bwMode="auto">
            <a:xfrm>
              <a:off x="8395007" y="1554036"/>
              <a:ext cx="1604126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8103056" y="3912399"/>
              <a:ext cx="2188028" cy="4740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dirty="0" smtClean="0"/>
                <a:t>Lin </a:t>
              </a:r>
              <a:r>
                <a:rPr lang="en-US" dirty="0" err="1" smtClean="0"/>
                <a:t>Zhong</a:t>
              </a:r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625069" y="1977370"/>
            <a:ext cx="2188028" cy="2853458"/>
            <a:chOff x="167894" y="1554036"/>
            <a:chExt cx="2188028" cy="2853458"/>
          </a:xfrm>
        </p:grpSpPr>
        <p:pic>
          <p:nvPicPr>
            <p:cNvPr id="1030" name="Picture 6" descr="Jian Di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808" y="1554036"/>
              <a:ext cx="16002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167894" y="3933427"/>
              <a:ext cx="2188028" cy="4740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dirty="0" smtClean="0"/>
                <a:t>Jian Ding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33108" y="1977369"/>
            <a:ext cx="2188028" cy="2786290"/>
            <a:chOff x="2950243" y="1497777"/>
            <a:chExt cx="2188028" cy="2786290"/>
          </a:xfrm>
        </p:grpSpPr>
        <p:sp>
          <p:nvSpPr>
            <p:cNvPr id="20" name="Content Placeholder 2"/>
            <p:cNvSpPr txBox="1">
              <a:spLocks/>
            </p:cNvSpPr>
            <p:nvPr/>
          </p:nvSpPr>
          <p:spPr>
            <a:xfrm>
              <a:off x="2950243" y="3810000"/>
              <a:ext cx="2188028" cy="47406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2000" dirty="0"/>
                <a:t>Rahman </a:t>
              </a:r>
              <a:endParaRPr lang="en-US" sz="2000" dirty="0" smtClean="0"/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2000" dirty="0" err="1" smtClean="0"/>
                <a:t>Doost-Mohammady</a:t>
              </a:r>
              <a:endParaRPr lang="en-US" sz="2000" dirty="0"/>
            </a:p>
          </p:txBody>
        </p:sp>
        <p:pic>
          <p:nvPicPr>
            <p:cNvPr id="21" name="Picture 20" descr="Rahman D. Mohammad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157" y="1497777"/>
              <a:ext cx="16002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14" descr="https://www.nsf.gov/images/logos/nsf1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4989754"/>
            <a:ext cx="15811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74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500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ArgosV3   An Efficient Many-Antenna Platform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2943325" y="3401917"/>
            <a:ext cx="5334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07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Argos Base Station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CA73A-78A3-4C10-894C-EE13A30E40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el"/>
              <a:ea typeface="+mn-ea"/>
              <a:cs typeface="+mn-cs"/>
            </a:endParaRPr>
          </a:p>
        </p:txBody>
      </p:sp>
      <p:grpSp>
        <p:nvGrpSpPr>
          <p:cNvPr id="3" name="Group 103"/>
          <p:cNvGrpSpPr/>
          <p:nvPr/>
        </p:nvGrpSpPr>
        <p:grpSpPr>
          <a:xfrm>
            <a:off x="3505200" y="1866900"/>
            <a:ext cx="5181600" cy="4236720"/>
            <a:chOff x="2019300" y="1600200"/>
            <a:chExt cx="5181600" cy="4236720"/>
          </a:xfrm>
        </p:grpSpPr>
        <p:sp>
          <p:nvSpPr>
            <p:cNvPr id="74" name="Rounded Rectangle 73"/>
            <p:cNvSpPr/>
            <p:nvPr/>
          </p:nvSpPr>
          <p:spPr>
            <a:xfrm>
              <a:off x="2019300" y="1600200"/>
              <a:ext cx="1828800" cy="83820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el" pitchFamily="2" charset="0"/>
                  <a:ea typeface="+mn-ea"/>
                  <a:cs typeface="+mn-cs"/>
                </a:rPr>
                <a:t>Central Controller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el" pitchFamily="2" charset="0"/>
                <a:ea typeface="+mn-ea"/>
                <a:cs typeface="+mn-cs"/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2019300" y="2895600"/>
              <a:ext cx="1280160" cy="54864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el" pitchFamily="2" charset="0"/>
                  <a:ea typeface="+mn-ea"/>
                  <a:cs typeface="+mn-cs"/>
                </a:rPr>
                <a:t>Argos Hub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el" pitchFamily="2" charset="0"/>
                <a:ea typeface="+mn-ea"/>
                <a:cs typeface="+mn-cs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3467100" y="2895600"/>
              <a:ext cx="1280160" cy="54864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el" pitchFamily="2" charset="0"/>
                  <a:ea typeface="+mn-ea"/>
                  <a:cs typeface="+mn-cs"/>
                </a:rPr>
                <a:t>Argos Hub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el" pitchFamily="2" charset="0"/>
                <a:ea typeface="+mn-ea"/>
                <a:cs typeface="+mn-cs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5865224" y="2895600"/>
              <a:ext cx="1280160" cy="54864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el" pitchFamily="2" charset="0"/>
                  <a:ea typeface="+mn-ea"/>
                  <a:cs typeface="+mn-cs"/>
                </a:rPr>
                <a:t>Argos Hub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el" pitchFamily="2" charset="0"/>
                <a:ea typeface="+mn-ea"/>
                <a:cs typeface="+mn-cs"/>
              </a:endParaRPr>
            </a:p>
          </p:txBody>
        </p:sp>
        <p:cxnSp>
          <p:nvCxnSpPr>
            <p:cNvPr id="78" name="Elbow Connector 77"/>
            <p:cNvCxnSpPr>
              <a:stCxn id="74" idx="2"/>
              <a:endCxn id="75" idx="0"/>
            </p:cNvCxnSpPr>
            <p:nvPr/>
          </p:nvCxnSpPr>
          <p:spPr>
            <a:xfrm rot="5400000">
              <a:off x="2567940" y="2529840"/>
              <a:ext cx="457200" cy="274320"/>
            </a:xfrm>
            <a:prstGeom prst="bentConnector3">
              <a:avLst>
                <a:gd name="adj1" fmla="val 50000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lbow Connector 78"/>
            <p:cNvCxnSpPr>
              <a:stCxn id="74" idx="2"/>
              <a:endCxn id="76" idx="0"/>
            </p:cNvCxnSpPr>
            <p:nvPr/>
          </p:nvCxnSpPr>
          <p:spPr>
            <a:xfrm rot="16200000" flipH="1">
              <a:off x="3291840" y="2080260"/>
              <a:ext cx="457200" cy="1173480"/>
            </a:xfrm>
            <a:prstGeom prst="bentConnector3">
              <a:avLst>
                <a:gd name="adj1" fmla="val 50000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Elbow Connector 79"/>
            <p:cNvCxnSpPr>
              <a:stCxn id="74" idx="2"/>
              <a:endCxn id="77" idx="0"/>
            </p:cNvCxnSpPr>
            <p:nvPr/>
          </p:nvCxnSpPr>
          <p:spPr>
            <a:xfrm rot="16200000" flipH="1">
              <a:off x="4490902" y="881198"/>
              <a:ext cx="457200" cy="3571604"/>
            </a:xfrm>
            <a:prstGeom prst="bentConnector3">
              <a:avLst>
                <a:gd name="adj1" fmla="val 50000"/>
              </a:avLst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ounded Rectangle 80"/>
            <p:cNvSpPr/>
            <p:nvPr/>
          </p:nvSpPr>
          <p:spPr>
            <a:xfrm>
              <a:off x="2019300" y="3962400"/>
              <a:ext cx="914400" cy="41148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el" pitchFamily="2" charset="0"/>
                  <a:ea typeface="+mn-ea"/>
                  <a:cs typeface="+mn-cs"/>
                </a:rPr>
                <a:t>Module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el" pitchFamily="2" charset="0"/>
                <a:ea typeface="+mn-ea"/>
                <a:cs typeface="+mn-cs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3086100" y="3962400"/>
              <a:ext cx="914400" cy="41148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el" pitchFamily="2" charset="0"/>
                  <a:ea typeface="+mn-ea"/>
                  <a:cs typeface="+mn-cs"/>
                </a:rPr>
                <a:t>Module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el" pitchFamily="2" charset="0"/>
                <a:ea typeface="+mn-ea"/>
                <a:cs typeface="+mn-cs"/>
              </a:endParaRP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5143501" y="3943927"/>
              <a:ext cx="914400" cy="41148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el" pitchFamily="2" charset="0"/>
                  <a:ea typeface="+mn-ea"/>
                  <a:cs typeface="+mn-cs"/>
                </a:rPr>
                <a:t>Module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el" pitchFamily="2" charset="0"/>
                <a:ea typeface="+mn-ea"/>
                <a:cs typeface="+mn-cs"/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2019300" y="4572000"/>
              <a:ext cx="914400" cy="41148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el" pitchFamily="2" charset="0"/>
                  <a:ea typeface="+mn-ea"/>
                  <a:cs typeface="+mn-cs"/>
                </a:rPr>
                <a:t>Module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el" pitchFamily="2" charset="0"/>
                <a:ea typeface="+mn-ea"/>
                <a:cs typeface="+mn-cs"/>
              </a:endParaRPr>
            </a:p>
          </p:txBody>
        </p:sp>
        <p:sp>
          <p:nvSpPr>
            <p:cNvPr id="85" name="Rounded Rectangle 84"/>
            <p:cNvSpPr/>
            <p:nvPr/>
          </p:nvSpPr>
          <p:spPr>
            <a:xfrm>
              <a:off x="2019300" y="5410200"/>
              <a:ext cx="914400" cy="41148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el" pitchFamily="2" charset="0"/>
                  <a:ea typeface="+mn-ea"/>
                  <a:cs typeface="+mn-cs"/>
                </a:rPr>
                <a:t>Module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el" pitchFamily="2" charset="0"/>
                <a:ea typeface="+mn-ea"/>
                <a:cs typeface="+mn-cs"/>
              </a:endParaRPr>
            </a:p>
          </p:txBody>
        </p:sp>
        <p:cxnSp>
          <p:nvCxnSpPr>
            <p:cNvPr id="86" name="Elbow Connector 85"/>
            <p:cNvCxnSpPr>
              <a:stCxn id="75" idx="2"/>
              <a:endCxn id="81" idx="0"/>
            </p:cNvCxnSpPr>
            <p:nvPr/>
          </p:nvCxnSpPr>
          <p:spPr>
            <a:xfrm rot="5400000">
              <a:off x="2308860" y="3611880"/>
              <a:ext cx="518160" cy="182880"/>
            </a:xfrm>
            <a:prstGeom prst="bentConnector3">
              <a:avLst>
                <a:gd name="adj1" fmla="val 50000"/>
              </a:avLst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Elbow Connector 86"/>
            <p:cNvCxnSpPr>
              <a:stCxn id="75" idx="2"/>
              <a:endCxn id="82" idx="0"/>
            </p:cNvCxnSpPr>
            <p:nvPr/>
          </p:nvCxnSpPr>
          <p:spPr>
            <a:xfrm rot="16200000" flipH="1">
              <a:off x="2842260" y="3261360"/>
              <a:ext cx="518160" cy="883920"/>
            </a:xfrm>
            <a:prstGeom prst="bentConnector3">
              <a:avLst>
                <a:gd name="adj1" fmla="val 50000"/>
              </a:avLst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Elbow Connector 87"/>
            <p:cNvCxnSpPr>
              <a:stCxn id="75" idx="2"/>
              <a:endCxn id="83" idx="0"/>
            </p:cNvCxnSpPr>
            <p:nvPr/>
          </p:nvCxnSpPr>
          <p:spPr>
            <a:xfrm rot="16200000" flipH="1">
              <a:off x="3880197" y="2223422"/>
              <a:ext cx="499687" cy="2941321"/>
            </a:xfrm>
            <a:prstGeom prst="bentConnector3">
              <a:avLst>
                <a:gd name="adj1" fmla="val 50000"/>
              </a:avLst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81" idx="2"/>
              <a:endCxn id="84" idx="0"/>
            </p:cNvCxnSpPr>
            <p:nvPr/>
          </p:nvCxnSpPr>
          <p:spPr>
            <a:xfrm>
              <a:off x="2476500" y="4373880"/>
              <a:ext cx="0" cy="198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84" idx="2"/>
              <a:endCxn id="85" idx="0"/>
            </p:cNvCxnSpPr>
            <p:nvPr/>
          </p:nvCxnSpPr>
          <p:spPr>
            <a:xfrm>
              <a:off x="2476500" y="4983480"/>
              <a:ext cx="0" cy="4267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 rot="16200000">
              <a:off x="2364433" y="4967258"/>
              <a:ext cx="2286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el" pitchFamily="2" charset="0"/>
                  <a:ea typeface="+mn-ea"/>
                  <a:cs typeface="Times New Roman" pitchFamily="18" charset="0"/>
                </a:rPr>
                <a:t>…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62500" y="2668369"/>
              <a:ext cx="11027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el" pitchFamily="2" charset="0"/>
                  <a:ea typeface="+mn-ea"/>
                  <a:cs typeface="Times New Roman" pitchFamily="18" charset="0"/>
                </a:rPr>
                <a:t>…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00500" y="3695700"/>
              <a:ext cx="11430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el" pitchFamily="2" charset="0"/>
                  <a:ea typeface="+mn-ea"/>
                  <a:cs typeface="Times New Roman" pitchFamily="18" charset="0"/>
                </a:rPr>
                <a:t>…</a:t>
              </a:r>
            </a:p>
          </p:txBody>
        </p:sp>
        <p:cxnSp>
          <p:nvCxnSpPr>
            <p:cNvPr id="94" name="Straight Connector 93"/>
            <p:cNvCxnSpPr>
              <a:endCxn id="74" idx="3"/>
            </p:cNvCxnSpPr>
            <p:nvPr/>
          </p:nvCxnSpPr>
          <p:spPr>
            <a:xfrm flipH="1">
              <a:off x="3848100" y="2019300"/>
              <a:ext cx="3297284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4724400" y="1600200"/>
              <a:ext cx="18669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el" pitchFamily="2" charset="0"/>
                  <a:ea typeface="+mn-ea"/>
                  <a:cs typeface="Times New Roman" pitchFamily="18" charset="0"/>
                </a:rPr>
                <a:t>Data Backhaul</a:t>
              </a: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4000500" y="4648200"/>
              <a:ext cx="3200400" cy="118872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el" pitchFamily="2" charset="0"/>
                  <a:ea typeface="+mn-ea"/>
                  <a:cs typeface="+mn-cs"/>
                </a:rPr>
                <a:t>Module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el" pitchFamily="2" charset="0"/>
                <a:ea typeface="+mn-ea"/>
                <a:cs typeface="+mn-cs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>
            <a:xfrm flipH="1">
              <a:off x="4152900" y="4346536"/>
              <a:ext cx="986056" cy="3016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4155076" y="5410200"/>
              <a:ext cx="731520" cy="27432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el" pitchFamily="2" charset="0"/>
                  <a:ea typeface="+mn-ea"/>
                  <a:cs typeface="+mn-cs"/>
                </a:rPr>
                <a:t>Radio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el" pitchFamily="2" charset="0"/>
                <a:ea typeface="+mn-ea"/>
                <a:cs typeface="+mn-cs"/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5067300" y="5410200"/>
              <a:ext cx="731520" cy="27432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el" pitchFamily="2" charset="0"/>
                  <a:ea typeface="+mn-ea"/>
                  <a:cs typeface="+mn-cs"/>
                </a:rPr>
                <a:t>Radio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el" pitchFamily="2" charset="0"/>
                <a:ea typeface="+mn-ea"/>
                <a:cs typeface="+mn-cs"/>
              </a:endParaRP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6316980" y="5410200"/>
              <a:ext cx="731520" cy="27432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el" pitchFamily="2" charset="0"/>
                  <a:ea typeface="+mn-ea"/>
                  <a:cs typeface="+mn-cs"/>
                </a:rPr>
                <a:t>Radio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el" pitchFamily="2" charset="0"/>
                <a:ea typeface="+mn-ea"/>
                <a:cs typeface="+mn-cs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829300" y="5215235"/>
              <a:ext cx="4419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el" pitchFamily="2" charset="0"/>
                  <a:ea typeface="+mn-ea"/>
                  <a:cs typeface="Times New Roman" pitchFamily="18" charset="0"/>
                </a:rPr>
                <a:t>…</a:t>
              </a:r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6046527" y="4323790"/>
              <a:ext cx="986056" cy="3016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46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BDE8-F761-4F53-9010-213E7070A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e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26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0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ArgosV3 Iris Radio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31144"/>
            <a:ext cx="10972800" cy="45259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US" dirty="0"/>
              <a:t>Lime LMS7002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2x 50 MHz to 3.8 GHz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58 MHz Bandwidth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US" dirty="0" smtClean="0"/>
              <a:t>Modular RF Frontend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US" dirty="0" smtClean="0"/>
              <a:t>Xilinx </a:t>
            </a:r>
            <a:r>
              <a:rPr lang="en-US" dirty="0" err="1" smtClean="0"/>
              <a:t>Zynq</a:t>
            </a:r>
            <a:r>
              <a:rPr lang="en-US" dirty="0" smtClean="0"/>
              <a:t> 7030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US" dirty="0" err="1" smtClean="0"/>
              <a:t>PoE</a:t>
            </a:r>
            <a:endParaRPr lang="en-US" dirty="0" smtClean="0"/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US" dirty="0" smtClean="0"/>
              <a:t>Large-Array Support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BDE8-F761-4F53-9010-213E7070A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e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2" b="27454"/>
          <a:stretch/>
        </p:blipFill>
        <p:spPr>
          <a:xfrm>
            <a:off x="5562600" y="1652917"/>
            <a:ext cx="5815656" cy="447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Iris RF Frontends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363023"/>
            <a:ext cx="5602376" cy="498991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BDE8-F761-4F53-9010-213E7070A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el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64623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t>UHF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t>470 to 700 MHz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t>30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t>dBm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el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e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t>BRS/CBRS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t>2.</a:t>
            </a:r>
            <a:r>
              <a:rPr kumimoji="0" lang="en-US" sz="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t>48 to 2.7 and 3.55 to 3.7 GHz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t>28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t>dBm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el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e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t>Development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e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59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ArgosV3 Mobile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~12 Hour Battery Life</a:t>
            </a:r>
          </a:p>
          <a:p>
            <a:endParaRPr lang="en-US" dirty="0"/>
          </a:p>
          <a:p>
            <a:r>
              <a:rPr lang="en-US" dirty="0" smtClean="0"/>
              <a:t>Integrated GPS</a:t>
            </a:r>
          </a:p>
          <a:p>
            <a:endParaRPr lang="en-US" dirty="0"/>
          </a:p>
          <a:p>
            <a:r>
              <a:rPr lang="en-US" dirty="0" smtClean="0"/>
              <a:t>Integrated </a:t>
            </a:r>
            <a:r>
              <a:rPr lang="en-US" dirty="0" err="1" smtClean="0"/>
              <a:t>WiFi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BDE8-F761-4F53-9010-213E7070A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e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25" y="1417638"/>
            <a:ext cx="3429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31" y="1417638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7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ArgosV3 Hub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128" y="2012950"/>
            <a:ext cx="3394472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BDE8-F761-4F53-9010-213E7070A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e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1"/>
          <a:stretch/>
        </p:blipFill>
        <p:spPr>
          <a:xfrm>
            <a:off x="6477000" y="1297740"/>
            <a:ext cx="4158854" cy="499276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09600" y="153114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t>8 Chains of Irises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t>160 Radios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t>Xilinx ZCU102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t>Integrated GPS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t>SyncE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t>/PTP (NGFI)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el"/>
                <a:ea typeface="+mn-ea"/>
                <a:cs typeface="+mn-cs"/>
              </a:rPr>
              <a:t>Scale with Multiple Hubs</a:t>
            </a:r>
          </a:p>
        </p:txBody>
      </p:sp>
    </p:spTree>
    <p:extLst>
      <p:ext uri="{BB962C8B-B14F-4D97-AF65-F5344CB8AC3E}">
        <p14:creationId xmlns:p14="http://schemas.microsoft.com/office/powerpoint/2010/main" val="336390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bel"/>
        <a:ea typeface=""/>
        <a:cs typeface=""/>
      </a:majorFont>
      <a:minorFont>
        <a:latin typeface="A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bel">
      <a:majorFont>
        <a:latin typeface="Abel"/>
        <a:ea typeface=""/>
        <a:cs typeface=""/>
      </a:majorFont>
      <a:minorFont>
        <a:latin typeface="A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2925</TotalTime>
  <Words>645</Words>
  <Application>Microsoft Office PowerPoint</Application>
  <PresentationFormat>Widescreen</PresentationFormat>
  <Paragraphs>211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Abel</vt:lpstr>
      <vt:lpstr>Arial</vt:lpstr>
      <vt:lpstr>Calibri</vt:lpstr>
      <vt:lpstr>Times New Roman</vt:lpstr>
      <vt:lpstr>Office Theme</vt:lpstr>
      <vt:lpstr>1_Office Theme</vt:lpstr>
      <vt:lpstr>ArgosNet   A Multi-Cell Many-Antenna MU-MIMO Platform</vt:lpstr>
      <vt:lpstr>Argos  Many-Antenna MU-MIMO Platforms</vt:lpstr>
      <vt:lpstr>ArgosV3   An Efficient Many-Antenna Platform</vt:lpstr>
      <vt:lpstr>Argos Base Station Architecture</vt:lpstr>
      <vt:lpstr>PowerPoint Presentation</vt:lpstr>
      <vt:lpstr>ArgosV3 Iris Radio Modules</vt:lpstr>
      <vt:lpstr>Iris RF Frontends</vt:lpstr>
      <vt:lpstr>ArgosV3 Mobile</vt:lpstr>
      <vt:lpstr>ArgosV3 Hub</vt:lpstr>
      <vt:lpstr>ArgosV3 Base Station Implementation</vt:lpstr>
      <vt:lpstr>PowerPoint Presentation</vt:lpstr>
      <vt:lpstr>PowerPoint Presentation</vt:lpstr>
      <vt:lpstr>PowerPoint Presentation</vt:lpstr>
      <vt:lpstr>Why Multi-Cell Massive MIMO?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ArgosNet Architecture</vt:lpstr>
      <vt:lpstr>Framework Support</vt:lpstr>
      <vt:lpstr>Many-Antenna Measurement System</vt:lpstr>
      <vt:lpstr>Multi-Cell Measurement System Design</vt:lpstr>
      <vt:lpstr>Everything is released online!</vt:lpstr>
      <vt:lpstr>ArgosNet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Many-Antenna Channels</dc:title>
  <dc:creator>Clay</dc:creator>
  <cp:lastModifiedBy>Clay</cp:lastModifiedBy>
  <cp:revision>209</cp:revision>
  <dcterms:created xsi:type="dcterms:W3CDTF">2016-11-04T18:19:43Z</dcterms:created>
  <dcterms:modified xsi:type="dcterms:W3CDTF">2017-10-31T17:55:09Z</dcterms:modified>
</cp:coreProperties>
</file>