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9" r:id="rId4"/>
    <p:sldId id="260" r:id="rId5"/>
    <p:sldId id="304" r:id="rId6"/>
    <p:sldId id="302" r:id="rId7"/>
    <p:sldId id="303" r:id="rId8"/>
    <p:sldId id="261" r:id="rId9"/>
    <p:sldId id="262" r:id="rId10"/>
    <p:sldId id="263" r:id="rId11"/>
    <p:sldId id="264" r:id="rId12"/>
    <p:sldId id="265" r:id="rId13"/>
    <p:sldId id="266" r:id="rId14"/>
    <p:sldId id="267" r:id="rId15"/>
    <p:sldId id="268" r:id="rId16"/>
    <p:sldId id="269" r:id="rId17"/>
    <p:sldId id="274" r:id="rId18"/>
    <p:sldId id="273" r:id="rId19"/>
    <p:sldId id="271" r:id="rId20"/>
    <p:sldId id="313" r:id="rId21"/>
    <p:sldId id="289" r:id="rId22"/>
    <p:sldId id="292" r:id="rId23"/>
    <p:sldId id="306" r:id="rId24"/>
    <p:sldId id="290" r:id="rId25"/>
    <p:sldId id="291" r:id="rId26"/>
    <p:sldId id="305" r:id="rId27"/>
    <p:sldId id="308" r:id="rId28"/>
    <p:sldId id="286" r:id="rId29"/>
    <p:sldId id="281" r:id="rId30"/>
    <p:sldId id="282" r:id="rId31"/>
    <p:sldId id="283" r:id="rId32"/>
    <p:sldId id="297" r:id="rId33"/>
    <p:sldId id="285" r:id="rId34"/>
    <p:sldId id="287" r:id="rId35"/>
    <p:sldId id="288" r:id="rId36"/>
    <p:sldId id="309" r:id="rId37"/>
    <p:sldId id="310" r:id="rId38"/>
    <p:sldId id="300" r:id="rId39"/>
    <p:sldId id="301" r:id="rId40"/>
    <p:sldId id="30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14" autoAdjust="0"/>
  </p:normalViewPr>
  <p:slideViewPr>
    <p:cSldViewPr>
      <p:cViewPr>
        <p:scale>
          <a:sx n="300" d="100"/>
          <a:sy n="300" d="100"/>
        </p:scale>
        <p:origin x="-72" y="44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34D75F-1ADF-46CD-AE80-F32D4EDE5421}" type="datetimeFigureOut">
              <a:rPr lang="en-US" smtClean="0"/>
              <a:t>6/26/2013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8FEEA-65AB-4C69-834D-45227E76BAA5}" type="slidenum">
              <a:rPr lang="en-US" smtClean="0"/>
              <a:t>‹#›</a:t>
            </a:fld>
            <a:endParaRPr lang="en-US"/>
          </a:p>
        </p:txBody>
      </p:sp>
    </p:spTree>
    <p:extLst>
      <p:ext uri="{BB962C8B-B14F-4D97-AF65-F5344CB8AC3E}">
        <p14:creationId xmlns:p14="http://schemas.microsoft.com/office/powerpoint/2010/main" val="1457932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1</a:t>
            </a:fld>
            <a:endParaRPr lang="en-US"/>
          </a:p>
        </p:txBody>
      </p:sp>
    </p:spTree>
    <p:extLst>
      <p:ext uri="{BB962C8B-B14F-4D97-AF65-F5344CB8AC3E}">
        <p14:creationId xmlns:p14="http://schemas.microsoft.com/office/powerpoint/2010/main" val="1546096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combat this there are many techniques, but the most feasible</a:t>
            </a:r>
            <a:r>
              <a:rPr lang="en-US" baseline="0" dirty="0" smtClean="0"/>
              <a:t> approach is </a:t>
            </a:r>
            <a:r>
              <a:rPr lang="en-US" baseline="0" dirty="0" err="1" smtClean="0"/>
              <a:t>zeroforcing</a:t>
            </a:r>
            <a:r>
              <a:rPr lang="en-US" baseline="0" dirty="0" smtClean="0"/>
              <a:t>.  Essentially </a:t>
            </a:r>
            <a:r>
              <a:rPr lang="en-US" baseline="0" dirty="0" err="1" smtClean="0"/>
              <a:t>zeroforcing</a:t>
            </a:r>
            <a:r>
              <a:rPr lang="en-US" baseline="0" dirty="0" smtClean="0"/>
              <a:t> not only ensures that a beam is pointed towards the intended users, but ensures that the interference sums to 0 at all of the un-intended receivers, in other words it steers nulls towards the unintended receivers.</a:t>
            </a:r>
          </a:p>
          <a:p>
            <a:endParaRPr lang="en-US" baseline="0" dirty="0" smtClean="0"/>
          </a:p>
          <a:p>
            <a:r>
              <a:rPr lang="en-US" baseline="0" dirty="0" smtClean="0"/>
              <a:t>There is a slightly altered form of zero-forcing, called MMSE, which performs slightly better, particularly at low SNRs.</a:t>
            </a:r>
            <a:endParaRPr lang="en-US" dirty="0"/>
          </a:p>
        </p:txBody>
      </p:sp>
      <p:sp>
        <p:nvSpPr>
          <p:cNvPr id="4" name="Slide Number Placeholder 3"/>
          <p:cNvSpPr>
            <a:spLocks noGrp="1"/>
          </p:cNvSpPr>
          <p:nvPr>
            <p:ph type="sldNum" sz="quarter" idx="10"/>
          </p:nvPr>
        </p:nvSpPr>
        <p:spPr/>
        <p:txBody>
          <a:bodyPr/>
          <a:lstStyle/>
          <a:p>
            <a:fld id="{7D099405-CAAF-49F1-82EC-8931444E33E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main lobe and nulls have to be calculated for every user, making it clearly a polynomial time algorithm.  O(MK^2)</a:t>
            </a:r>
            <a:endParaRPr lang="en-US" dirty="0" smtClean="0"/>
          </a:p>
        </p:txBody>
      </p:sp>
      <p:sp>
        <p:nvSpPr>
          <p:cNvPr id="4" name="Slide Number Placeholder 3"/>
          <p:cNvSpPr>
            <a:spLocks noGrp="1"/>
          </p:cNvSpPr>
          <p:nvPr>
            <p:ph type="sldNum" sz="quarter" idx="10"/>
          </p:nvPr>
        </p:nvSpPr>
        <p:spPr/>
        <p:txBody>
          <a:bodyPr/>
          <a:lstStyle/>
          <a:p>
            <a:fld id="{7D099405-CAAF-49F1-82EC-8931444E33E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enables high</a:t>
            </a:r>
            <a:r>
              <a:rPr lang="en-US" baseline="0" dirty="0" smtClean="0"/>
              <a:t> SNR channels to be established to all of the users simultaneously.</a:t>
            </a:r>
          </a:p>
          <a:p>
            <a:endParaRPr lang="en-US" baseline="0" dirty="0" smtClean="0"/>
          </a:p>
          <a:p>
            <a:r>
              <a:rPr lang="en-US" baseline="0" dirty="0" smtClean="0"/>
              <a:t>However, this is a very complex thing to do in real time, since it has to be recomputed within the channel coherency.  It works well for a small number of users, but since it takes O(M*K^2) time, and is largely non-parallelizable, it does not work as the number of antennas scales up.</a:t>
            </a:r>
            <a:endParaRPr lang="en-US" dirty="0"/>
          </a:p>
        </p:txBody>
      </p:sp>
      <p:sp>
        <p:nvSpPr>
          <p:cNvPr id="4" name="Slide Number Placeholder 3"/>
          <p:cNvSpPr>
            <a:spLocks noGrp="1"/>
          </p:cNvSpPr>
          <p:nvPr>
            <p:ph type="sldNum" sz="quarter" idx="10"/>
          </p:nvPr>
        </p:nvSpPr>
        <p:spPr/>
        <p:txBody>
          <a:bodyPr/>
          <a:lstStyle/>
          <a:p>
            <a:fld id="{7D099405-CAAF-49F1-82EC-8931444E33E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 we solve this problem</a:t>
            </a:r>
            <a:r>
              <a:rPr lang="en-US" baseline="0" dirty="0" smtClean="0"/>
              <a:t> of interference to the other users?</a:t>
            </a:r>
            <a:endParaRPr lang="en-US" dirty="0"/>
          </a:p>
        </p:txBody>
      </p:sp>
      <p:sp>
        <p:nvSpPr>
          <p:cNvPr id="4" name="Slide Number Placeholder 3"/>
          <p:cNvSpPr>
            <a:spLocks noGrp="1"/>
          </p:cNvSpPr>
          <p:nvPr>
            <p:ph type="sldNum" sz="quarter" idx="10"/>
          </p:nvPr>
        </p:nvSpPr>
        <p:spPr/>
        <p:txBody>
          <a:bodyPr/>
          <a:lstStyle/>
          <a:p>
            <a:fld id="{7D099405-CAAF-49F1-82EC-8931444E33E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I mentioned</a:t>
            </a:r>
            <a:r>
              <a:rPr lang="en-US" baseline="0" dirty="0" smtClean="0"/>
              <a:t> earlier, more antennas allow you to create a more narrow focused beam.  This reduces the amount of unintended radiation.</a:t>
            </a:r>
            <a:endParaRPr lang="en-US" dirty="0"/>
          </a:p>
        </p:txBody>
      </p:sp>
      <p:sp>
        <p:nvSpPr>
          <p:cNvPr id="4" name="Slide Number Placeholder 3"/>
          <p:cNvSpPr>
            <a:spLocks noGrp="1"/>
          </p:cNvSpPr>
          <p:nvPr>
            <p:ph type="sldNum" sz="quarter" idx="10"/>
          </p:nvPr>
        </p:nvSpPr>
        <p:spPr/>
        <p:txBody>
          <a:bodyPr/>
          <a:lstStyle/>
          <a:p>
            <a:fld id="{7D099405-CAAF-49F1-82EC-8931444E33E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eventually, with enough antennas this interference drops below the noise floor, enabling a much simpler </a:t>
            </a:r>
            <a:r>
              <a:rPr lang="en-US" baseline="0" dirty="0" err="1" smtClean="0"/>
              <a:t>beamforming</a:t>
            </a:r>
            <a:r>
              <a:rPr lang="en-US" baseline="0" dirty="0" smtClean="0"/>
              <a:t> algorithm to be used.  In fact, this is essentially just single user </a:t>
            </a:r>
            <a:r>
              <a:rPr lang="en-US" baseline="0" dirty="0" err="1" smtClean="0"/>
              <a:t>beamforming</a:t>
            </a:r>
            <a:r>
              <a:rPr lang="en-US" baseline="0" dirty="0" smtClean="0"/>
              <a:t> to multiple users, and thus the complexity scales linearly, rather than </a:t>
            </a:r>
            <a:r>
              <a:rPr lang="en-US" baseline="0" dirty="0" err="1" smtClean="0"/>
              <a:t>polynomially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D099405-CAAF-49F1-82EC-8931444E33E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a:t>
            </a:r>
            <a:r>
              <a:rPr lang="en-US" baseline="0" dirty="0" smtClean="0"/>
              <a:t> eventually, with enough antennas this interference drops below the noise floor, enabling a much simpler </a:t>
            </a:r>
            <a:r>
              <a:rPr lang="en-US" baseline="0" dirty="0" err="1" smtClean="0"/>
              <a:t>beamforming</a:t>
            </a:r>
            <a:r>
              <a:rPr lang="en-US" baseline="0" dirty="0" smtClean="0"/>
              <a:t> algorithm to be used.  In fact, this is essentially just single user </a:t>
            </a:r>
            <a:r>
              <a:rPr lang="en-US" baseline="0" dirty="0" err="1" smtClean="0"/>
              <a:t>beamforming</a:t>
            </a:r>
            <a:r>
              <a:rPr lang="en-US" baseline="0" dirty="0" smtClean="0"/>
              <a:t> to multiple users, and thus the complexity scales linearly, rather than </a:t>
            </a:r>
            <a:r>
              <a:rPr lang="en-US" baseline="0" dirty="0" err="1" smtClean="0"/>
              <a:t>polynomialy</a:t>
            </a:r>
            <a:r>
              <a:rPr lang="en-US" baseline="0" dirty="0" smtClean="0"/>
              <a:t>.</a:t>
            </a:r>
          </a:p>
          <a:p>
            <a:endParaRPr lang="en-US" baseline="0" dirty="0" smtClean="0"/>
          </a:p>
          <a:p>
            <a:r>
              <a:rPr lang="en-US" baseline="0" dirty="0" smtClean="0"/>
              <a:t>Approaches optimal as M -&gt; infinity.</a:t>
            </a:r>
          </a:p>
        </p:txBody>
      </p:sp>
      <p:sp>
        <p:nvSpPr>
          <p:cNvPr id="4" name="Slide Number Placeholder 3"/>
          <p:cNvSpPr>
            <a:spLocks noGrp="1"/>
          </p:cNvSpPr>
          <p:nvPr>
            <p:ph type="sldNum" sz="quarter" idx="10"/>
          </p:nvPr>
        </p:nvSpPr>
        <p:spPr/>
        <p:txBody>
          <a:bodyPr/>
          <a:lstStyle/>
          <a:p>
            <a:fld id="{7D099405-CAAF-49F1-82EC-8931444E33E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leads us to the</a:t>
            </a:r>
            <a:r>
              <a:rPr lang="en-US" baseline="0" dirty="0" smtClean="0"/>
              <a:t> critical question in the many-antenna community now:</a:t>
            </a:r>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17</a:t>
            </a:fld>
            <a:endParaRPr lang="en-US"/>
          </a:p>
        </p:txBody>
      </p:sp>
    </p:spTree>
    <p:extLst>
      <p:ext uri="{BB962C8B-B14F-4D97-AF65-F5344CB8AC3E}">
        <p14:creationId xmlns:p14="http://schemas.microsoft.com/office/powerpoint/2010/main" val="2204711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this, we analyze the factors which affect the performance of each </a:t>
            </a:r>
            <a:r>
              <a:rPr lang="en-US" dirty="0" err="1" smtClean="0"/>
              <a:t>precoding</a:t>
            </a:r>
            <a:r>
              <a:rPr lang="en-US" dirty="0" smtClean="0"/>
              <a:t> technique discrepantly.</a:t>
            </a:r>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18</a:t>
            </a:fld>
            <a:endParaRPr lang="en-US"/>
          </a:p>
        </p:txBody>
      </p:sp>
    </p:spTree>
    <p:extLst>
      <p:ext uri="{BB962C8B-B14F-4D97-AF65-F5344CB8AC3E}">
        <p14:creationId xmlns:p14="http://schemas.microsoft.com/office/powerpoint/2010/main" val="576868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going to focus on the factors that </a:t>
            </a:r>
            <a:r>
              <a:rPr lang="en-US" i="1" baseline="0" dirty="0" smtClean="0"/>
              <a:t>discrepantly</a:t>
            </a:r>
            <a:r>
              <a:rPr lang="en-US" i="0" baseline="0" dirty="0" smtClean="0"/>
              <a:t> affect the </a:t>
            </a:r>
            <a:r>
              <a:rPr lang="en-US" i="0" baseline="0" dirty="0" err="1" smtClean="0"/>
              <a:t>precoding</a:t>
            </a:r>
            <a:r>
              <a:rPr lang="en-US" i="0" baseline="0" dirty="0" smtClean="0"/>
              <a:t> techniques.</a:t>
            </a:r>
          </a:p>
          <a:p>
            <a:endParaRPr lang="en-US" i="0" baseline="0" dirty="0" smtClean="0"/>
          </a:p>
          <a:p>
            <a:r>
              <a:rPr lang="en-US" i="0" baseline="0" dirty="0" smtClean="0"/>
              <a:t>The factors can be separate in to two high-level categories”</a:t>
            </a:r>
          </a:p>
          <a:p>
            <a:endParaRPr lang="en-US" i="0" baseline="0" dirty="0" smtClean="0"/>
          </a:p>
          <a:p>
            <a:endParaRPr lang="en-US" i="0" baseline="0" dirty="0" smtClean="0"/>
          </a:p>
        </p:txBody>
      </p:sp>
      <p:sp>
        <p:nvSpPr>
          <p:cNvPr id="4" name="Slide Number Placeholder 3"/>
          <p:cNvSpPr>
            <a:spLocks noGrp="1"/>
          </p:cNvSpPr>
          <p:nvPr>
            <p:ph type="sldNum" sz="quarter" idx="10"/>
          </p:nvPr>
        </p:nvSpPr>
        <p:spPr/>
        <p:txBody>
          <a:bodyPr/>
          <a:lstStyle/>
          <a:p>
            <a:fld id="{2058FEEA-65AB-4C69-834D-45227E76BAA5}" type="slidenum">
              <a:rPr lang="en-US" smtClean="0"/>
              <a:t>19</a:t>
            </a:fld>
            <a:endParaRPr lang="en-US"/>
          </a:p>
        </p:txBody>
      </p:sp>
    </p:spTree>
    <p:extLst>
      <p:ext uri="{BB962C8B-B14F-4D97-AF65-F5344CB8AC3E}">
        <p14:creationId xmlns:p14="http://schemas.microsoft.com/office/powerpoint/2010/main" val="1907866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has</a:t>
            </a:r>
            <a:r>
              <a:rPr lang="en-US" baseline="0" dirty="0" smtClean="0"/>
              <a:t> been a recent push in theory to use more antennas on base-stations, and we’ve only just started to explore the idea in practical systems.</a:t>
            </a:r>
          </a:p>
          <a:p>
            <a:endParaRPr lang="en-US" baseline="0" dirty="0" smtClean="0"/>
          </a:p>
          <a:p>
            <a:r>
              <a:rPr lang="en-US" baseline="0" dirty="0" smtClean="0"/>
              <a:t>More antennas on base stations should result in monotonically increasing performance (if nothing else, then because you can always not use the additional antennas).</a:t>
            </a:r>
          </a:p>
          <a:p>
            <a:endParaRPr lang="en-US" baseline="0" dirty="0" smtClean="0"/>
          </a:p>
          <a:p>
            <a:r>
              <a:rPr lang="en-US" baseline="0" dirty="0" smtClean="0"/>
              <a:t>However, it’s not quite that simple in practice.  The existing approaches don’t scale up well; to see why, let’s first take a look at how MU-MIMO works.</a:t>
            </a:r>
          </a:p>
          <a:p>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2</a:t>
            </a:fld>
            <a:endParaRPr lang="en-US"/>
          </a:p>
        </p:txBody>
      </p:sp>
    </p:spTree>
    <p:extLst>
      <p:ext uri="{BB962C8B-B14F-4D97-AF65-F5344CB8AC3E}">
        <p14:creationId xmlns:p14="http://schemas.microsoft.com/office/powerpoint/2010/main" val="1552467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environmental category we see two primary factors</a:t>
            </a:r>
            <a:r>
              <a:rPr lang="en-US" baseline="0" dirty="0" smtClean="0"/>
              <a:t> which discrepantly affect performance:</a:t>
            </a:r>
          </a:p>
          <a:p>
            <a:endParaRPr lang="en-US" baseline="0" dirty="0" smtClean="0"/>
          </a:p>
          <a:p>
            <a:r>
              <a:rPr lang="en-US" baseline="0" dirty="0" smtClean="0"/>
              <a:t>Similarly, in the design category we also see two factors which discrepantly affect performance:</a:t>
            </a:r>
          </a:p>
          <a:p>
            <a:endParaRPr lang="en-US" baseline="0" dirty="0" smtClean="0"/>
          </a:p>
          <a:p>
            <a:r>
              <a:rPr lang="en-US" baseline="0" dirty="0" smtClean="0"/>
              <a:t>Now let’s take a closer look at each of these factors.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20</a:t>
            </a:fld>
            <a:endParaRPr lang="en-US"/>
          </a:p>
        </p:txBody>
      </p:sp>
    </p:spTree>
    <p:extLst>
      <p:ext uri="{BB962C8B-B14F-4D97-AF65-F5344CB8AC3E}">
        <p14:creationId xmlns:p14="http://schemas.microsoft.com/office/powerpoint/2010/main" val="1907866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There are two components of channel coherence.</a:t>
            </a:r>
          </a:p>
          <a:p>
            <a:pPr lvl="1"/>
            <a:endParaRPr lang="en-US" dirty="0" smtClean="0"/>
          </a:p>
          <a:p>
            <a:pPr lvl="1"/>
            <a:r>
              <a:rPr lang="en-US" dirty="0" smtClean="0"/>
              <a:t>100s of µs to 100s of </a:t>
            </a:r>
            <a:r>
              <a:rPr lang="en-US" dirty="0" err="1" smtClean="0"/>
              <a:t>ms</a:t>
            </a:r>
            <a:endParaRPr lang="en-US" dirty="0" smtClean="0"/>
          </a:p>
          <a:p>
            <a:pPr lvl="1"/>
            <a:r>
              <a:rPr lang="en-US" dirty="0" smtClean="0"/>
              <a:t>100s</a:t>
            </a:r>
            <a:r>
              <a:rPr lang="en-US" baseline="0" dirty="0" smtClean="0"/>
              <a:t> of kHz to MHz</a:t>
            </a:r>
          </a:p>
          <a:p>
            <a:pPr lvl="1"/>
            <a:endParaRPr lang="en-US" baseline="0" dirty="0" smtClean="0"/>
          </a:p>
          <a:p>
            <a:pPr lvl="1"/>
            <a:r>
              <a:rPr lang="en-US" baseline="0" dirty="0" smtClean="0"/>
              <a:t>Note that coherence bandwidth is independent of FFT size (though related to cyclic prefix).</a:t>
            </a:r>
            <a:endParaRPr lang="en-US" dirty="0" smtClean="0"/>
          </a:p>
        </p:txBody>
      </p:sp>
      <p:sp>
        <p:nvSpPr>
          <p:cNvPr id="4" name="Slide Number Placeholder 3"/>
          <p:cNvSpPr>
            <a:spLocks noGrp="1"/>
          </p:cNvSpPr>
          <p:nvPr>
            <p:ph type="sldNum" sz="quarter" idx="10"/>
          </p:nvPr>
        </p:nvSpPr>
        <p:spPr/>
        <p:txBody>
          <a:bodyPr/>
          <a:lstStyle/>
          <a:p>
            <a:fld id="{2058FEEA-65AB-4C69-834D-45227E76BAA5}" type="slidenum">
              <a:rPr lang="en-US" smtClean="0"/>
              <a:t>21</a:t>
            </a:fld>
            <a:endParaRPr lang="en-US"/>
          </a:p>
        </p:txBody>
      </p:sp>
    </p:spTree>
    <p:extLst>
      <p:ext uri="{BB962C8B-B14F-4D97-AF65-F5344CB8AC3E}">
        <p14:creationId xmlns:p14="http://schemas.microsoft.com/office/powerpoint/2010/main" val="3741284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a:t>
            </a:r>
            <a:r>
              <a:rPr lang="en-US" baseline="0" dirty="0" smtClean="0"/>
              <a:t> we advocate taking real-world performance measurements in the intended environment.  To do this we use our Argos platform.</a:t>
            </a:r>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22</a:t>
            </a:fld>
            <a:endParaRPr lang="en-US"/>
          </a:p>
        </p:txBody>
      </p:sp>
    </p:spTree>
    <p:extLst>
      <p:ext uri="{BB962C8B-B14F-4D97-AF65-F5344CB8AC3E}">
        <p14:creationId xmlns:p14="http://schemas.microsoft.com/office/powerpoint/2010/main" val="2808374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a:t>
            </a:r>
            <a:r>
              <a:rPr lang="en-US" dirty="0" err="1" smtClean="0"/>
              <a:t>greek</a:t>
            </a:r>
            <a:r>
              <a:rPr lang="en-US" baseline="0" dirty="0" smtClean="0"/>
              <a:t> creature here.</a:t>
            </a:r>
            <a:endParaRPr lang="en-US" dirty="0"/>
          </a:p>
        </p:txBody>
      </p:sp>
      <p:sp>
        <p:nvSpPr>
          <p:cNvPr id="4" name="Slide Number Placeholder 3"/>
          <p:cNvSpPr>
            <a:spLocks noGrp="1"/>
          </p:cNvSpPr>
          <p:nvPr>
            <p:ph type="sldNum" sz="quarter" idx="10"/>
          </p:nvPr>
        </p:nvSpPr>
        <p:spPr/>
        <p:txBody>
          <a:bodyPr/>
          <a:lstStyle/>
          <a:p>
            <a:fld id="{7D099405-CAAF-49F1-82EC-8931444E33E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r>
              <a:rPr lang="en-US" baseline="0" dirty="0" smtClean="0"/>
              <a:t> have common set of baseband requirements, such as the FFTs, cyclic prefix, modulation, coding, linear </a:t>
            </a:r>
            <a:r>
              <a:rPr lang="en-US" baseline="0" dirty="0" err="1" smtClean="0"/>
              <a:t>precoder</a:t>
            </a:r>
            <a:r>
              <a:rPr lang="en-US" baseline="0" dirty="0" smtClean="0"/>
              <a:t>, etc., which have the same overhead.  Since these are the same for both </a:t>
            </a:r>
            <a:r>
              <a:rPr lang="en-US" baseline="0" dirty="0" err="1" smtClean="0"/>
              <a:t>precoders</a:t>
            </a:r>
            <a:r>
              <a:rPr lang="en-US" baseline="0" dirty="0" smtClean="0"/>
              <a:t>, we ignore them (though any processing overhead has an affect that is similar to lowering the coherence time).</a:t>
            </a:r>
            <a:endParaRPr lang="en-US" dirty="0" smtClean="0"/>
          </a:p>
          <a:p>
            <a:endParaRPr lang="en-US" dirty="0" smtClean="0"/>
          </a:p>
          <a:p>
            <a:r>
              <a:rPr lang="en-US" dirty="0" smtClean="0"/>
              <a:t>Speed of light in fiber is 5 us/km</a:t>
            </a:r>
            <a:r>
              <a:rPr lang="en-US" baseline="0" dirty="0" smtClean="0"/>
              <a:t> (but doubled)</a:t>
            </a:r>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25</a:t>
            </a:fld>
            <a:endParaRPr lang="en-US"/>
          </a:p>
        </p:txBody>
      </p:sp>
    </p:spTree>
    <p:extLst>
      <p:ext uri="{BB962C8B-B14F-4D97-AF65-F5344CB8AC3E}">
        <p14:creationId xmlns:p14="http://schemas.microsoft.com/office/powerpoint/2010/main" val="2898920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many, factors which affect hardware performance.  For</a:t>
            </a:r>
            <a:r>
              <a:rPr lang="en-US" baseline="0" dirty="0" smtClean="0"/>
              <a:t> more detail, please refer to the paper.</a:t>
            </a:r>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26</a:t>
            </a:fld>
            <a:endParaRPr lang="en-US"/>
          </a:p>
        </p:txBody>
      </p:sp>
    </p:spTree>
    <p:extLst>
      <p:ext uri="{BB962C8B-B14F-4D97-AF65-F5344CB8AC3E}">
        <p14:creationId xmlns:p14="http://schemas.microsoft.com/office/powerpoint/2010/main" val="2898920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see paper for</a:t>
            </a:r>
            <a:r>
              <a:rPr lang="en-US" baseline="0" dirty="0" smtClean="0"/>
              <a:t> more details</a:t>
            </a:r>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27</a:t>
            </a:fld>
            <a:endParaRPr lang="en-US"/>
          </a:p>
        </p:txBody>
      </p:sp>
    </p:spTree>
    <p:extLst>
      <p:ext uri="{BB962C8B-B14F-4D97-AF65-F5344CB8AC3E}">
        <p14:creationId xmlns:p14="http://schemas.microsoft.com/office/powerpoint/2010/main" val="1935982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Power is 1/# base station antennas, which allows us to demonstrate the benefit</a:t>
            </a:r>
            <a:r>
              <a:rPr lang="en-US" baseline="0" dirty="0" smtClean="0"/>
              <a:t> of more antennas – not more power, or even the </a:t>
            </a:r>
            <a:r>
              <a:rPr lang="en-US" baseline="0" dirty="0" err="1" smtClean="0"/>
              <a:t>beamforming</a:t>
            </a:r>
            <a:r>
              <a:rPr lang="en-US" baseline="0" dirty="0" smtClean="0"/>
              <a:t> gain (which is well known/well understood).</a:t>
            </a:r>
            <a:endParaRPr lang="en-US" dirty="0"/>
          </a:p>
        </p:txBody>
      </p:sp>
      <p:sp>
        <p:nvSpPr>
          <p:cNvPr id="4" name="Slide Number Placeholder 3"/>
          <p:cNvSpPr>
            <a:spLocks noGrp="1"/>
          </p:cNvSpPr>
          <p:nvPr>
            <p:ph type="sldNum" sz="quarter" idx="10"/>
          </p:nvPr>
        </p:nvSpPr>
        <p:spPr/>
        <p:txBody>
          <a:bodyPr/>
          <a:lstStyle/>
          <a:p>
            <a:fld id="{7D099405-CAAF-49F1-82EC-8931444E33E0}"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099405-CAAF-49F1-82EC-8931444E33E0}"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a:t>
            </a:r>
            <a:r>
              <a:rPr lang="en-US" baseline="0" dirty="0" smtClean="0"/>
              <a:t> MHz band</a:t>
            </a:r>
          </a:p>
          <a:p>
            <a:r>
              <a:rPr lang="en-US" baseline="0" dirty="0" smtClean="0"/>
              <a:t>16-bit quantization</a:t>
            </a:r>
          </a:p>
          <a:p>
            <a:r>
              <a:rPr lang="en-US" baseline="0" dirty="0" smtClean="0"/>
              <a:t>Local processing (no transport delay, other than throughput and switching)</a:t>
            </a:r>
          </a:p>
          <a:p>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32</a:t>
            </a:fld>
            <a:endParaRPr lang="en-US"/>
          </a:p>
        </p:txBody>
      </p:sp>
    </p:spTree>
    <p:extLst>
      <p:ext uri="{BB962C8B-B14F-4D97-AF65-F5344CB8AC3E}">
        <p14:creationId xmlns:p14="http://schemas.microsoft.com/office/powerpoint/2010/main" val="391031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see why traditional MU-MIMO techniques won’t scale, let’s take a look at how they work.  There are various techniques for MU-MIMO, however the most </a:t>
            </a:r>
            <a:r>
              <a:rPr lang="en-US" baseline="0" dirty="0" err="1" smtClean="0"/>
              <a:t>performant</a:t>
            </a:r>
            <a:r>
              <a:rPr lang="en-US" baseline="0" dirty="0" smtClean="0"/>
              <a:t> practical approach is called </a:t>
            </a:r>
            <a:r>
              <a:rPr lang="en-US" baseline="0" dirty="0" err="1" smtClean="0"/>
              <a:t>beamforming</a:t>
            </a:r>
            <a:r>
              <a:rPr lang="en-US" baseline="0" dirty="0" smtClean="0"/>
              <a:t> (or linear </a:t>
            </a:r>
            <a:r>
              <a:rPr lang="en-US" baseline="0" dirty="0" err="1" smtClean="0"/>
              <a:t>precoding</a:t>
            </a:r>
            <a:r>
              <a:rPr lang="en-US" baseline="0" dirty="0" smtClean="0"/>
              <a:t>).  To demonstrate how </a:t>
            </a:r>
            <a:r>
              <a:rPr lang="en-US" baseline="0" dirty="0" err="1" smtClean="0"/>
              <a:t>beamforming</a:t>
            </a:r>
            <a:r>
              <a:rPr lang="en-US" baseline="0" dirty="0" smtClean="0"/>
              <a:t> works, let’s look at an aerial view of two antennas, the black dots, spaced a half-wavelength apart.  If we put the same sine wave through them, we will see that they perfectly align in one direction, which results in constructive interference, and thus a very strong signal to the right and left.</a:t>
            </a:r>
          </a:p>
          <a:p>
            <a:endParaRPr lang="en-US" baseline="0" dirty="0" smtClean="0"/>
          </a:p>
          <a:p>
            <a:r>
              <a:rPr lang="en-US" baseline="0" dirty="0" smtClean="0"/>
              <a:t>However, in the other direction these waves will be misaligned, and create perfect destructive interference both, resulting in no-signal, or a null up and down.  Also note that with more antennas this beam becomes stronger and narrower.</a:t>
            </a:r>
          </a:p>
          <a:p>
            <a:endParaRPr lang="en-US" baseline="0" dirty="0" smtClean="0"/>
          </a:p>
          <a:p>
            <a:r>
              <a:rPr lang="en-US" baseline="0" dirty="0" smtClean="0"/>
              <a:t>Now we can see that by changing the phase of one of the antennas, we can rotate this beam in space.</a:t>
            </a:r>
            <a:endParaRPr lang="en-US" dirty="0" smtClean="0"/>
          </a:p>
          <a:p>
            <a:endParaRPr lang="en-US" dirty="0" smtClean="0"/>
          </a:p>
          <a:p>
            <a:r>
              <a:rPr lang="en-US" dirty="0" smtClean="0"/>
              <a:t>In order to point</a:t>
            </a:r>
            <a:r>
              <a:rPr lang="en-US" baseline="0" dirty="0" smtClean="0"/>
              <a:t> this beam towards a user, we need to know where that user is.  We determine this by collecting channel state information.</a:t>
            </a:r>
          </a:p>
          <a:p>
            <a:endParaRPr lang="en-US" dirty="0" smtClean="0"/>
          </a:p>
          <a:p>
            <a:r>
              <a:rPr lang="en-US" dirty="0" err="1" smtClean="0"/>
              <a:t>Beamforming</a:t>
            </a:r>
            <a:endParaRPr lang="en-US" dirty="0" smtClean="0"/>
          </a:p>
          <a:p>
            <a:pPr lvl="1"/>
            <a:r>
              <a:rPr lang="en-US" dirty="0" smtClean="0"/>
              <a:t>Power Gain</a:t>
            </a:r>
          </a:p>
          <a:p>
            <a:pPr lvl="1"/>
            <a:r>
              <a:rPr lang="en-US" dirty="0" smtClean="0"/>
              <a:t>Adjust phase (“</a:t>
            </a:r>
            <a:r>
              <a:rPr lang="en-US" dirty="0" err="1" smtClean="0"/>
              <a:t>beamweights</a:t>
            </a:r>
            <a:r>
              <a:rPr lang="en-US" dirty="0" smtClean="0"/>
              <a:t>”)</a:t>
            </a:r>
          </a:p>
          <a:p>
            <a:pPr lvl="1"/>
            <a:r>
              <a:rPr lang="en-US" dirty="0" smtClean="0"/>
              <a:t>Leverages Interference</a:t>
            </a:r>
          </a:p>
          <a:p>
            <a:pPr lvl="1"/>
            <a:endParaRPr lang="en-US" dirty="0" smtClean="0"/>
          </a:p>
          <a:p>
            <a:r>
              <a:rPr lang="en-US" dirty="0" smtClean="0"/>
              <a:t>Open-loop</a:t>
            </a:r>
          </a:p>
          <a:p>
            <a:pPr lvl="1"/>
            <a:r>
              <a:rPr lang="en-US" dirty="0" smtClean="0"/>
              <a:t>Pre-compute weights to specify direction</a:t>
            </a:r>
          </a:p>
          <a:p>
            <a:r>
              <a:rPr lang="en-US" dirty="0" smtClean="0"/>
              <a:t>Closed-loop (adaptive)</a:t>
            </a:r>
          </a:p>
          <a:p>
            <a:pPr lvl="1"/>
            <a:r>
              <a:rPr lang="en-US" dirty="0" smtClean="0"/>
              <a:t>Use channel state information (CSI) to target receivers</a:t>
            </a:r>
          </a:p>
          <a:p>
            <a:endParaRPr lang="en-US" dirty="0"/>
          </a:p>
        </p:txBody>
      </p:sp>
      <p:sp>
        <p:nvSpPr>
          <p:cNvPr id="4" name="Slide Number Placeholder 3"/>
          <p:cNvSpPr>
            <a:spLocks noGrp="1"/>
          </p:cNvSpPr>
          <p:nvPr>
            <p:ph type="sldNum" sz="quarter" idx="10"/>
          </p:nvPr>
        </p:nvSpPr>
        <p:spPr/>
        <p:txBody>
          <a:bodyPr/>
          <a:lstStyle/>
          <a:p>
            <a:fld id="{7D099405-CAAF-49F1-82EC-8931444E33E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neglect</a:t>
            </a:r>
            <a:r>
              <a:rPr lang="en-US" baseline="0" dirty="0" smtClean="0"/>
              <a:t> common overheads, such as FFT, baseband, cyclic prefix, etc., and the channel estimation is the minimum theoretically possible, so this is actually an optimistic view for </a:t>
            </a:r>
            <a:r>
              <a:rPr lang="en-US" baseline="0" dirty="0" err="1" smtClean="0"/>
              <a:t>zeroforcing</a:t>
            </a:r>
            <a:r>
              <a:rPr lang="en-US" baseline="0" dirty="0" smtClean="0"/>
              <a:t> – all these effects have essentially the same effect as reducing the coherence time.</a:t>
            </a:r>
          </a:p>
          <a:p>
            <a:endParaRPr lang="en-US" baseline="0" dirty="0" smtClean="0"/>
          </a:p>
          <a:p>
            <a:r>
              <a:rPr lang="en-US" baseline="0" dirty="0" smtClean="0"/>
              <a:t>Even still, we see that conjugate outperforms </a:t>
            </a:r>
            <a:r>
              <a:rPr lang="en-US" baseline="0" dirty="0" err="1" smtClean="0"/>
              <a:t>zeroforcing</a:t>
            </a:r>
            <a:r>
              <a:rPr lang="en-US" baseline="0" dirty="0" smtClean="0"/>
              <a:t> at coherence times below 1ms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33</a:t>
            </a:fld>
            <a:endParaRPr lang="en-US"/>
          </a:p>
        </p:txBody>
      </p:sp>
    </p:spTree>
    <p:extLst>
      <p:ext uri="{BB962C8B-B14F-4D97-AF65-F5344CB8AC3E}">
        <p14:creationId xmlns:p14="http://schemas.microsoft.com/office/powerpoint/2010/main" val="1695871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situations where serving</a:t>
            </a:r>
            <a:r>
              <a:rPr lang="en-US" baseline="0" dirty="0" smtClean="0"/>
              <a:t> more users is actually detrimental.</a:t>
            </a:r>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34</a:t>
            </a:fld>
            <a:endParaRPr lang="en-US"/>
          </a:p>
        </p:txBody>
      </p:sp>
    </p:spTree>
    <p:extLst>
      <p:ext uri="{BB962C8B-B14F-4D97-AF65-F5344CB8AC3E}">
        <p14:creationId xmlns:p14="http://schemas.microsoft.com/office/powerpoint/2010/main" val="2746251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we don’t have spectral efficiency results for k&gt;15, let’s take a look at how gamma*k performs as the number of users increases.  This measurement is equivalent to the number of (spatially multiplexed) resource blocks used to actually send data every frame.  (note it is not scaled w/ regard to spectral efficiency, which would boost significantly </a:t>
            </a:r>
            <a:r>
              <a:rPr lang="en-US" baseline="0" dirty="0" err="1" smtClean="0"/>
              <a:t>zeroforcing’s</a:t>
            </a:r>
            <a:r>
              <a:rPr lang="en-US" baseline="0" dirty="0" smtClean="0"/>
              <a:t> performance).</a:t>
            </a:r>
          </a:p>
          <a:p>
            <a:endParaRPr lang="en-US" baseline="0" dirty="0" smtClean="0"/>
          </a:p>
          <a:p>
            <a:r>
              <a:rPr lang="en-US" baseline="0" dirty="0" smtClean="0"/>
              <a:t>As # of users goes up, spectral efficiency / user goes down.  (power loss, more interference, and degrees of freedom loss)</a:t>
            </a:r>
          </a:p>
          <a:p>
            <a:endParaRPr lang="en-US" baseline="0" dirty="0" smtClean="0"/>
          </a:p>
          <a:p>
            <a:r>
              <a:rPr lang="en-US" baseline="0" dirty="0" smtClean="0"/>
              <a:t>Note that the optimal users for ZF-low went down even further, due to the overhead of the additional BS antennas.  200 antennas would drastically increases the performance for those 4 users, but it may be better to use fewer antennas to serve more users; that would have to be optimized using the spectral efficiency data.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35</a:t>
            </a:fld>
            <a:endParaRPr lang="en-US"/>
          </a:p>
        </p:txBody>
      </p:sp>
    </p:spTree>
    <p:extLst>
      <p:ext uri="{BB962C8B-B14F-4D97-AF65-F5344CB8AC3E}">
        <p14:creationId xmlns:p14="http://schemas.microsoft.com/office/powerpoint/2010/main" val="799987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Architects can use this model to guide</a:t>
            </a:r>
            <a:r>
              <a:rPr lang="en-US" baseline="0" dirty="0" smtClean="0"/>
              <a:t> their development.  If they are serving a lot of users at a high frequency, or in a highly mobile environment, then there is no reason to invest in ZF.</a:t>
            </a:r>
          </a:p>
          <a:p>
            <a:r>
              <a:rPr lang="en-US" baseline="0" dirty="0" smtClean="0"/>
              <a:t>However, if they are only serving a few stationary users simultaneously, then there is no reason to invest in a large number of antennas.</a:t>
            </a:r>
          </a:p>
          <a:p>
            <a:endParaRPr lang="en-US" baseline="0" dirty="0" smtClean="0"/>
          </a:p>
          <a:p>
            <a:r>
              <a:rPr lang="en-US" baseline="0" dirty="0" smtClean="0"/>
              <a:t>Our model can also be used to enable adaptive </a:t>
            </a:r>
            <a:r>
              <a:rPr lang="en-US" baseline="0" dirty="0" err="1" smtClean="0"/>
              <a:t>precoding</a:t>
            </a:r>
            <a:r>
              <a:rPr lang="en-US" baseline="0" dirty="0" smtClean="0"/>
              <a:t>!  There are many factors that change in real-time, including two of the most important: # of users and coherence time.  Using our model the BS can choose in </a:t>
            </a:r>
            <a:r>
              <a:rPr lang="en-US" baseline="0" dirty="0" err="1" smtClean="0"/>
              <a:t>realtime</a:t>
            </a:r>
            <a:r>
              <a:rPr lang="en-US" baseline="0" dirty="0" smtClean="0"/>
              <a:t> which </a:t>
            </a:r>
            <a:r>
              <a:rPr lang="en-US" baseline="0" dirty="0" err="1" smtClean="0"/>
              <a:t>precoding</a:t>
            </a:r>
            <a:r>
              <a:rPr lang="en-US" baseline="0" dirty="0" smtClean="0"/>
              <a:t> method will result in more throughput.</a:t>
            </a:r>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36</a:t>
            </a:fld>
            <a:endParaRPr lang="en-US"/>
          </a:p>
        </p:txBody>
      </p:sp>
    </p:spTree>
    <p:extLst>
      <p:ext uri="{BB962C8B-B14F-4D97-AF65-F5344CB8AC3E}">
        <p14:creationId xmlns:p14="http://schemas.microsoft.com/office/powerpoint/2010/main" val="3979323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indicates that there are regimes in the spectrum.  In low frequency bands zero-forcing will likely</a:t>
            </a:r>
            <a:r>
              <a:rPr lang="en-US" baseline="0" dirty="0" smtClean="0"/>
              <a:t> be more useful, since antennas must be huge, it is typically impractical to make large arrays, however the propagation is much better, and coherence time is much larger, which makes the computational overhead of ZF negligible.</a:t>
            </a:r>
          </a:p>
          <a:p>
            <a:endParaRPr lang="en-US" baseline="0" dirty="0" smtClean="0"/>
          </a:p>
          <a:p>
            <a:r>
              <a:rPr lang="en-US" baseline="0" dirty="0" smtClean="0"/>
              <a:t>In the high frequency bands, the coherence time is much lower and propagation loss is high, but large arrays (with huge </a:t>
            </a:r>
            <a:r>
              <a:rPr lang="en-US" baseline="0" dirty="0" err="1" smtClean="0"/>
              <a:t>beamforming</a:t>
            </a:r>
            <a:r>
              <a:rPr lang="en-US" baseline="0" dirty="0" smtClean="0"/>
              <a:t> gains) can fit in very small areas, which make them more suited to conjugate.</a:t>
            </a:r>
          </a:p>
          <a:p>
            <a:endParaRPr lang="en-US" baseline="0" dirty="0" smtClean="0"/>
          </a:p>
          <a:p>
            <a:r>
              <a:rPr lang="en-US" baseline="0" dirty="0" smtClean="0"/>
              <a:t>In the transition regime, adaptive </a:t>
            </a:r>
            <a:r>
              <a:rPr lang="en-US" baseline="0" dirty="0" err="1" smtClean="0"/>
              <a:t>precoding</a:t>
            </a:r>
            <a:r>
              <a:rPr lang="en-US" baseline="0" dirty="0" smtClean="0"/>
              <a:t> becomes useful, as the optimal </a:t>
            </a:r>
            <a:r>
              <a:rPr lang="en-US" baseline="0" dirty="0" err="1" smtClean="0"/>
              <a:t>precoding</a:t>
            </a:r>
            <a:r>
              <a:rPr lang="en-US" baseline="0" dirty="0" smtClean="0"/>
              <a:t> method will fluctuate based on the # of users, coherence time, etc.</a:t>
            </a:r>
          </a:p>
          <a:p>
            <a:endParaRPr lang="en-US" baseline="0" dirty="0" smtClean="0"/>
          </a:p>
          <a:p>
            <a:r>
              <a:rPr lang="en-US" baseline="0" dirty="0" smtClean="0"/>
              <a:t>As computation becomes cheaper, this transition regime may move up in frequency, however as mobility, bandwidth, or # of antennas increases, this transition range is pushed back towards the lower frequencies.</a:t>
            </a:r>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37</a:t>
            </a:fld>
            <a:endParaRPr lang="en-US"/>
          </a:p>
        </p:txBody>
      </p:sp>
    </p:spTree>
    <p:extLst>
      <p:ext uri="{BB962C8B-B14F-4D97-AF65-F5344CB8AC3E}">
        <p14:creationId xmlns:p14="http://schemas.microsoft.com/office/powerpoint/2010/main" val="3512999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reasons All Up</a:t>
            </a:r>
            <a:r>
              <a:rPr lang="en-US" baseline="0" dirty="0" smtClean="0"/>
              <a:t> and all Down are bad:</a:t>
            </a:r>
          </a:p>
          <a:p>
            <a:endParaRPr lang="en-US" baseline="0" dirty="0" smtClean="0"/>
          </a:p>
          <a:p>
            <a:r>
              <a:rPr lang="en-US" baseline="0" dirty="0" smtClean="0"/>
              <a:t>1) Impractical to say that there are no </a:t>
            </a:r>
            <a:r>
              <a:rPr lang="en-US" baseline="0" dirty="0" err="1" smtClean="0"/>
              <a:t>acks</a:t>
            </a:r>
            <a:r>
              <a:rPr lang="en-US" baseline="0" dirty="0" smtClean="0"/>
              <a:t> (you always need some feedback to optimize channel capacity).</a:t>
            </a:r>
          </a:p>
          <a:p>
            <a:endParaRPr lang="en-US" baseline="0" dirty="0" smtClean="0"/>
          </a:p>
          <a:p>
            <a:r>
              <a:rPr lang="en-US" baseline="0" dirty="0" smtClean="0"/>
              <a:t>2) On downlink you waste valuable coherence time prematurely re-estimating the channel.  (Also note the TX/RX switching latency overhead, not shown.)</a:t>
            </a:r>
          </a:p>
          <a:p>
            <a:endParaRPr lang="en-US" baseline="0" dirty="0" smtClean="0"/>
          </a:p>
          <a:p>
            <a:r>
              <a:rPr lang="en-US" baseline="0" dirty="0" smtClean="0"/>
              <a:t>Note that if computational overhead is small enough relative to CE, it is better to just use whole coherence for downlink rather than premature estimation in the all </a:t>
            </a:r>
            <a:r>
              <a:rPr lang="en-US" baseline="0" smtClean="0"/>
              <a:t>down-link scenario.</a:t>
            </a:r>
            <a:endParaRPr lang="en-US" baseline="0" dirty="0" smtClean="0"/>
          </a:p>
        </p:txBody>
      </p:sp>
      <p:sp>
        <p:nvSpPr>
          <p:cNvPr id="4" name="Slide Number Placeholder 3"/>
          <p:cNvSpPr>
            <a:spLocks noGrp="1"/>
          </p:cNvSpPr>
          <p:nvPr>
            <p:ph type="sldNum" sz="quarter" idx="10"/>
          </p:nvPr>
        </p:nvSpPr>
        <p:spPr/>
        <p:txBody>
          <a:bodyPr/>
          <a:lstStyle/>
          <a:p>
            <a:fld id="{2058FEEA-65AB-4C69-834D-45227E76BAA5}" type="slidenum">
              <a:rPr lang="en-US" smtClean="0"/>
              <a:t>40</a:t>
            </a:fld>
            <a:endParaRPr lang="en-US"/>
          </a:p>
        </p:txBody>
      </p:sp>
    </p:spTree>
    <p:extLst>
      <p:ext uri="{BB962C8B-B14F-4D97-AF65-F5344CB8AC3E}">
        <p14:creationId xmlns:p14="http://schemas.microsoft.com/office/powerpoint/2010/main" val="264662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determine where the user is, we have it transmit a pilot.</a:t>
            </a:r>
          </a:p>
          <a:p>
            <a:endParaRPr lang="en-US" baseline="0" dirty="0" smtClean="0"/>
          </a:p>
          <a:p>
            <a:r>
              <a:rPr lang="en-US" baseline="0" dirty="0" smtClean="0"/>
              <a:t>Each base station antenna looks at the phase and amplitude of the received signal, represented by a complex value, which is the channel state information (CSI) for that antenna pair.</a:t>
            </a:r>
          </a:p>
          <a:p>
            <a:endParaRPr lang="en-US" baseline="0" dirty="0" smtClean="0"/>
          </a:p>
          <a:p>
            <a:r>
              <a:rPr lang="en-US" baseline="0" dirty="0" smtClean="0"/>
              <a:t>The base station can then remove the phase offset for its transmission (using the conjugate of the CSI), which ensures constructive interference at the user.</a:t>
            </a:r>
          </a:p>
          <a:p>
            <a:endParaRPr lang="en-US" dirty="0" smtClean="0"/>
          </a:p>
          <a:p>
            <a:r>
              <a:rPr lang="en-US" dirty="0" smtClean="0"/>
              <a:t>However,</a:t>
            </a:r>
            <a:r>
              <a:rPr lang="en-US" baseline="0" dirty="0" smtClean="0"/>
              <a:t> the user and environment are </a:t>
            </a:r>
            <a:r>
              <a:rPr lang="en-US" dirty="0" smtClean="0"/>
              <a:t>mobile, so this </a:t>
            </a:r>
            <a:r>
              <a:rPr lang="en-US" baseline="0" dirty="0" smtClean="0"/>
              <a:t>has to be done very quickly and regularly. </a:t>
            </a:r>
          </a:p>
        </p:txBody>
      </p:sp>
      <p:sp>
        <p:nvSpPr>
          <p:cNvPr id="4" name="Slide Number Placeholder 3"/>
          <p:cNvSpPr>
            <a:spLocks noGrp="1"/>
          </p:cNvSpPr>
          <p:nvPr>
            <p:ph type="sldNum" sz="quarter" idx="10"/>
          </p:nvPr>
        </p:nvSpPr>
        <p:spPr/>
        <p:txBody>
          <a:bodyPr/>
          <a:lstStyle/>
          <a:p>
            <a:fld id="{7D099405-CAAF-49F1-82EC-8931444E33E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To send to multiple users simultaneously, we must collect the CSI for every base station antenna – receiver pair by sending orthogonal pilots (in time, frequency, and/or code) from every user.</a:t>
            </a:r>
          </a:p>
        </p:txBody>
      </p:sp>
      <p:sp>
        <p:nvSpPr>
          <p:cNvPr id="4" name="Slide Number Placeholder 3"/>
          <p:cNvSpPr>
            <a:spLocks noGrp="1"/>
          </p:cNvSpPr>
          <p:nvPr>
            <p:ph type="sldNum" sz="quarter" idx="10"/>
          </p:nvPr>
        </p:nvSpPr>
        <p:spPr/>
        <p:txBody>
          <a:bodyPr/>
          <a:lstStyle/>
          <a:p>
            <a:fld id="{7D099405-CAAF-49F1-82EC-8931444E33E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t>
            </a:r>
            <a:r>
              <a:rPr lang="en-US" baseline="0" dirty="0" smtClean="0"/>
              <a:t>past few slides have assumed a TDD system leveraging channel reciprocity, with uplink pilots.</a:t>
            </a:r>
          </a:p>
          <a:p>
            <a:endParaRPr lang="en-US" baseline="0" dirty="0" smtClean="0"/>
          </a:p>
          <a:p>
            <a:r>
              <a:rPr lang="en-US" baseline="0" dirty="0" smtClean="0"/>
              <a:t>It is important to note existing systems do </a:t>
            </a:r>
            <a:r>
              <a:rPr lang="en-US" i="1" baseline="0" dirty="0" smtClean="0"/>
              <a:t>not</a:t>
            </a:r>
            <a:r>
              <a:rPr lang="en-US" i="0" baseline="0" dirty="0" smtClean="0"/>
              <a:t>  leverage TDD reciprocity, particularly cell systems since they use FDD.  </a:t>
            </a:r>
          </a:p>
          <a:p>
            <a:r>
              <a:rPr lang="en-US" i="0" baseline="0" dirty="0" smtClean="0"/>
              <a:t>Instead they use explicit feedback which has polynomial time overhead, and does not scale well beyond a few antennas (&lt;10).</a:t>
            </a:r>
          </a:p>
          <a:p>
            <a:endParaRPr lang="en-US" i="0" baseline="0" dirty="0" smtClean="0"/>
          </a:p>
          <a:p>
            <a:r>
              <a:rPr lang="en-US" i="0" baseline="0" dirty="0" smtClean="0"/>
              <a:t>Thus many-antenna base stations </a:t>
            </a:r>
            <a:r>
              <a:rPr lang="en-US" i="1" baseline="0" dirty="0" smtClean="0"/>
              <a:t>have</a:t>
            </a:r>
            <a:r>
              <a:rPr lang="en-US" i="0" baseline="0" dirty="0" smtClean="0"/>
              <a:t> to leverage TDD reciprocity with uplink pilots in order to be feasible.</a:t>
            </a:r>
          </a:p>
          <a:p>
            <a:endParaRPr lang="en-US" i="0" baseline="0" dirty="0" smtClean="0"/>
          </a:p>
          <a:p>
            <a:r>
              <a:rPr lang="en-US" i="0" baseline="0" dirty="0" smtClean="0"/>
              <a:t>This leads to a fairly straightforward frame structure, where first the channel is estimated, then </a:t>
            </a:r>
            <a:r>
              <a:rPr lang="en-US" i="0" baseline="0" dirty="0" err="1" smtClean="0"/>
              <a:t>beamforming</a:t>
            </a:r>
            <a:r>
              <a:rPr lang="en-US" i="0" baseline="0" dirty="0" smtClean="0"/>
              <a:t> weights are computed, then data is transmitted.</a:t>
            </a:r>
          </a:p>
          <a:p>
            <a:r>
              <a:rPr lang="en-US" i="0" baseline="0" dirty="0" smtClean="0"/>
              <a:t>Each frame has to have a duration which is less than the coherence time, otherwise the channel estimates become stale, and the MU-MIMO is no longer effective. (signals combine over the air)</a:t>
            </a:r>
          </a:p>
          <a:p>
            <a:r>
              <a:rPr lang="en-US" i="0" baseline="0" dirty="0" smtClean="0"/>
              <a:t>However, we can send uplink outside of the coherence period, since we can </a:t>
            </a:r>
            <a:r>
              <a:rPr lang="en-US" i="1" baseline="0" dirty="0" smtClean="0"/>
              <a:t>retrospectively</a:t>
            </a:r>
            <a:r>
              <a:rPr lang="en-US" i="0" baseline="0" dirty="0" smtClean="0"/>
              <a:t> apply the channel information. (Signals are combined in the baseband).</a:t>
            </a:r>
          </a:p>
          <a:p>
            <a:r>
              <a:rPr lang="en-US" i="0" baseline="0" dirty="0" smtClean="0"/>
              <a:t>For this same reason, we can actually pipeline the uplink to mask the computational overhead.</a:t>
            </a:r>
          </a:p>
          <a:p>
            <a:endParaRPr lang="en-US" i="0" baseline="0" dirty="0" smtClean="0"/>
          </a:p>
          <a:p>
            <a:r>
              <a:rPr lang="en-US" i="0" baseline="0" dirty="0" smtClean="0"/>
              <a:t>Thus we see that uplink throughput can always meet or exceed downlink throughput.  Thus we see that downlink is the limiting factor.</a:t>
            </a:r>
          </a:p>
          <a:p>
            <a:endParaRPr lang="en-US" baseline="0" dirty="0" smtClean="0"/>
          </a:p>
        </p:txBody>
      </p:sp>
      <p:sp>
        <p:nvSpPr>
          <p:cNvPr id="4" name="Slide Number Placeholder 3"/>
          <p:cNvSpPr>
            <a:spLocks noGrp="1"/>
          </p:cNvSpPr>
          <p:nvPr>
            <p:ph type="sldNum" sz="quarter" idx="10"/>
          </p:nvPr>
        </p:nvSpPr>
        <p:spPr/>
        <p:txBody>
          <a:bodyPr/>
          <a:lstStyle/>
          <a:p>
            <a:fld id="{2058FEEA-65AB-4C69-834D-45227E76BAA5}" type="slidenum">
              <a:rPr lang="en-US" smtClean="0"/>
              <a:t>6</a:t>
            </a:fld>
            <a:endParaRPr lang="en-US"/>
          </a:p>
        </p:txBody>
      </p:sp>
    </p:spTree>
    <p:extLst>
      <p:ext uri="{BB962C8B-B14F-4D97-AF65-F5344CB8AC3E}">
        <p14:creationId xmlns:p14="http://schemas.microsoft.com/office/powerpoint/2010/main" val="264662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somewhat unfortunate since typical</a:t>
            </a:r>
            <a:r>
              <a:rPr lang="en-US" baseline="0" dirty="0" smtClean="0"/>
              <a:t> wireless networks have an </a:t>
            </a:r>
            <a:r>
              <a:rPr lang="en-US" baseline="0" dirty="0" err="1" smtClean="0"/>
              <a:t>assymetric</a:t>
            </a:r>
            <a:r>
              <a:rPr lang="en-US" baseline="0" dirty="0" smtClean="0"/>
              <a:t> throughput requirement favoring downlink.)</a:t>
            </a:r>
          </a:p>
          <a:p>
            <a:endParaRPr lang="en-US" dirty="0" smtClean="0"/>
          </a:p>
          <a:p>
            <a:r>
              <a:rPr lang="en-US" dirty="0" smtClean="0"/>
              <a:t>Because</a:t>
            </a:r>
            <a:r>
              <a:rPr lang="en-US" baseline="0" dirty="0" smtClean="0"/>
              <a:t> of this, our work focuses on optimizing the </a:t>
            </a:r>
            <a:r>
              <a:rPr lang="en-US" baseline="0" dirty="0" err="1" smtClean="0"/>
              <a:t>dowlink</a:t>
            </a:r>
            <a:r>
              <a:rPr lang="en-US" baseline="0" dirty="0" smtClean="0"/>
              <a:t> throughput.</a:t>
            </a:r>
          </a:p>
          <a:p>
            <a:endParaRPr lang="en-US" baseline="0" dirty="0" smtClean="0"/>
          </a:p>
          <a:p>
            <a:r>
              <a:rPr lang="en-US" baseline="0" dirty="0" smtClean="0"/>
              <a:t>Now let’s take a look at how multi-user </a:t>
            </a:r>
            <a:r>
              <a:rPr lang="en-US" baseline="0" dirty="0" err="1" smtClean="0"/>
              <a:t>beamforming</a:t>
            </a:r>
            <a:r>
              <a:rPr lang="en-US" baseline="0" dirty="0" smtClean="0"/>
              <a:t> works.</a:t>
            </a:r>
            <a:endParaRPr lang="en-US" dirty="0"/>
          </a:p>
        </p:txBody>
      </p:sp>
      <p:sp>
        <p:nvSpPr>
          <p:cNvPr id="4" name="Slide Number Placeholder 3"/>
          <p:cNvSpPr>
            <a:spLocks noGrp="1"/>
          </p:cNvSpPr>
          <p:nvPr>
            <p:ph type="sldNum" sz="quarter" idx="10"/>
          </p:nvPr>
        </p:nvSpPr>
        <p:spPr/>
        <p:txBody>
          <a:bodyPr/>
          <a:lstStyle/>
          <a:p>
            <a:fld id="{2058FEEA-65AB-4C69-834D-45227E76BAA5}" type="slidenum">
              <a:rPr lang="en-US" smtClean="0"/>
              <a:t>7</a:t>
            </a:fld>
            <a:endParaRPr lang="en-US"/>
          </a:p>
        </p:txBody>
      </p:sp>
    </p:spTree>
    <p:extLst>
      <p:ext uri="{BB962C8B-B14F-4D97-AF65-F5344CB8AC3E}">
        <p14:creationId xmlns:p14="http://schemas.microsoft.com/office/powerpoint/2010/main" val="41119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Unfortunately,</a:t>
            </a:r>
            <a:r>
              <a:rPr lang="en-US" baseline="0" dirty="0" smtClean="0"/>
              <a:t> even though we are steering the beam towards one user, it still creates interference for the other users due to side lobes.  </a:t>
            </a:r>
            <a:endParaRPr lang="en-US" dirty="0"/>
          </a:p>
        </p:txBody>
      </p:sp>
      <p:sp>
        <p:nvSpPr>
          <p:cNvPr id="4" name="Slide Number Placeholder 3"/>
          <p:cNvSpPr>
            <a:spLocks noGrp="1"/>
          </p:cNvSpPr>
          <p:nvPr>
            <p:ph type="sldNum" sz="quarter" idx="10"/>
          </p:nvPr>
        </p:nvSpPr>
        <p:spPr/>
        <p:txBody>
          <a:bodyPr/>
          <a:lstStyle/>
          <a:p>
            <a:fld id="{7D099405-CAAF-49F1-82EC-8931444E33E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will be stronger for some users than others, but will make it sub-optimal to serve many users simultaneously.</a:t>
            </a:r>
            <a:endParaRPr lang="en-US" dirty="0" smtClean="0"/>
          </a:p>
        </p:txBody>
      </p:sp>
      <p:sp>
        <p:nvSpPr>
          <p:cNvPr id="4" name="Slide Number Placeholder 3"/>
          <p:cNvSpPr>
            <a:spLocks noGrp="1"/>
          </p:cNvSpPr>
          <p:nvPr>
            <p:ph type="sldNum" sz="quarter" idx="10"/>
          </p:nvPr>
        </p:nvSpPr>
        <p:spPr/>
        <p:txBody>
          <a:bodyPr/>
          <a:lstStyle/>
          <a:p>
            <a:fld id="{7D099405-CAAF-49F1-82EC-8931444E33E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B01A25-678B-4223-A9C4-598E24652B34}" type="datetimeFigureOut">
              <a:rPr lang="en-US" smtClean="0"/>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FBDE8-F761-4F53-9010-213E7070AD2F}" type="slidenum">
              <a:rPr lang="en-US" smtClean="0"/>
              <a:t>‹#›</a:t>
            </a:fld>
            <a:endParaRPr lang="en-US"/>
          </a:p>
        </p:txBody>
      </p:sp>
    </p:spTree>
    <p:extLst>
      <p:ext uri="{BB962C8B-B14F-4D97-AF65-F5344CB8AC3E}">
        <p14:creationId xmlns:p14="http://schemas.microsoft.com/office/powerpoint/2010/main" val="182239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01A25-678B-4223-A9C4-598E24652B34}" type="datetimeFigureOut">
              <a:rPr lang="en-US" smtClean="0"/>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FBDE8-F761-4F53-9010-213E7070AD2F}" type="slidenum">
              <a:rPr lang="en-US" smtClean="0"/>
              <a:t>‹#›</a:t>
            </a:fld>
            <a:endParaRPr lang="en-US"/>
          </a:p>
        </p:txBody>
      </p:sp>
    </p:spTree>
    <p:extLst>
      <p:ext uri="{BB962C8B-B14F-4D97-AF65-F5344CB8AC3E}">
        <p14:creationId xmlns:p14="http://schemas.microsoft.com/office/powerpoint/2010/main" val="119255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01A25-678B-4223-A9C4-598E24652B34}" type="datetimeFigureOut">
              <a:rPr lang="en-US" smtClean="0"/>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FBDE8-F761-4F53-9010-213E7070AD2F}" type="slidenum">
              <a:rPr lang="en-US" smtClean="0"/>
              <a:t>‹#›</a:t>
            </a:fld>
            <a:endParaRPr lang="en-US"/>
          </a:p>
        </p:txBody>
      </p:sp>
    </p:spTree>
    <p:extLst>
      <p:ext uri="{BB962C8B-B14F-4D97-AF65-F5344CB8AC3E}">
        <p14:creationId xmlns:p14="http://schemas.microsoft.com/office/powerpoint/2010/main" val="715632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B01A25-678B-4223-A9C4-598E24652B34}" type="datetimeFigureOut">
              <a:rPr lang="en-US" smtClean="0"/>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FBDE8-F761-4F53-9010-213E7070AD2F}" type="slidenum">
              <a:rPr lang="en-US" smtClean="0"/>
              <a:t>‹#›</a:t>
            </a:fld>
            <a:endParaRPr lang="en-US"/>
          </a:p>
        </p:txBody>
      </p:sp>
    </p:spTree>
    <p:extLst>
      <p:ext uri="{BB962C8B-B14F-4D97-AF65-F5344CB8AC3E}">
        <p14:creationId xmlns:p14="http://schemas.microsoft.com/office/powerpoint/2010/main" val="2848691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B01A25-678B-4223-A9C4-598E24652B34}" type="datetimeFigureOut">
              <a:rPr lang="en-US" smtClean="0"/>
              <a:t>6/26/2013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FBDE8-F761-4F53-9010-213E7070AD2F}" type="slidenum">
              <a:rPr lang="en-US" smtClean="0"/>
              <a:t>‹#›</a:t>
            </a:fld>
            <a:endParaRPr lang="en-US"/>
          </a:p>
        </p:txBody>
      </p:sp>
    </p:spTree>
    <p:extLst>
      <p:ext uri="{BB962C8B-B14F-4D97-AF65-F5344CB8AC3E}">
        <p14:creationId xmlns:p14="http://schemas.microsoft.com/office/powerpoint/2010/main" val="297601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B01A25-678B-4223-A9C4-598E24652B34}" type="datetimeFigureOut">
              <a:rPr lang="en-US" smtClean="0"/>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FBDE8-F761-4F53-9010-213E7070AD2F}" type="slidenum">
              <a:rPr lang="en-US" smtClean="0"/>
              <a:t>‹#›</a:t>
            </a:fld>
            <a:endParaRPr lang="en-US"/>
          </a:p>
        </p:txBody>
      </p:sp>
    </p:spTree>
    <p:extLst>
      <p:ext uri="{BB962C8B-B14F-4D97-AF65-F5344CB8AC3E}">
        <p14:creationId xmlns:p14="http://schemas.microsoft.com/office/powerpoint/2010/main" val="3988300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B01A25-678B-4223-A9C4-598E24652B34}" type="datetimeFigureOut">
              <a:rPr lang="en-US" smtClean="0"/>
              <a:t>6/26/2013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FBDE8-F761-4F53-9010-213E7070AD2F}" type="slidenum">
              <a:rPr lang="en-US" smtClean="0"/>
              <a:t>‹#›</a:t>
            </a:fld>
            <a:endParaRPr lang="en-US"/>
          </a:p>
        </p:txBody>
      </p:sp>
    </p:spTree>
    <p:extLst>
      <p:ext uri="{BB962C8B-B14F-4D97-AF65-F5344CB8AC3E}">
        <p14:creationId xmlns:p14="http://schemas.microsoft.com/office/powerpoint/2010/main" val="193387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B01A25-678B-4223-A9C4-598E24652B34}" type="datetimeFigureOut">
              <a:rPr lang="en-US" smtClean="0"/>
              <a:t>6/26/2013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0FBDE8-F761-4F53-9010-213E7070AD2F}" type="slidenum">
              <a:rPr lang="en-US" smtClean="0"/>
              <a:t>‹#›</a:t>
            </a:fld>
            <a:endParaRPr lang="en-US"/>
          </a:p>
        </p:txBody>
      </p:sp>
    </p:spTree>
    <p:extLst>
      <p:ext uri="{BB962C8B-B14F-4D97-AF65-F5344CB8AC3E}">
        <p14:creationId xmlns:p14="http://schemas.microsoft.com/office/powerpoint/2010/main" val="162032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01A25-678B-4223-A9C4-598E24652B34}" type="datetimeFigureOut">
              <a:rPr lang="en-US" smtClean="0"/>
              <a:t>6/26/2013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0FBDE8-F761-4F53-9010-213E7070AD2F}" type="slidenum">
              <a:rPr lang="en-US" smtClean="0"/>
              <a:t>‹#›</a:t>
            </a:fld>
            <a:endParaRPr lang="en-US"/>
          </a:p>
        </p:txBody>
      </p:sp>
    </p:spTree>
    <p:extLst>
      <p:ext uri="{BB962C8B-B14F-4D97-AF65-F5344CB8AC3E}">
        <p14:creationId xmlns:p14="http://schemas.microsoft.com/office/powerpoint/2010/main" val="1282067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01A25-678B-4223-A9C4-598E24652B34}" type="datetimeFigureOut">
              <a:rPr lang="en-US" smtClean="0"/>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FBDE8-F761-4F53-9010-213E7070AD2F}" type="slidenum">
              <a:rPr lang="en-US" smtClean="0"/>
              <a:t>‹#›</a:t>
            </a:fld>
            <a:endParaRPr lang="en-US"/>
          </a:p>
        </p:txBody>
      </p:sp>
    </p:spTree>
    <p:extLst>
      <p:ext uri="{BB962C8B-B14F-4D97-AF65-F5344CB8AC3E}">
        <p14:creationId xmlns:p14="http://schemas.microsoft.com/office/powerpoint/2010/main" val="240602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B01A25-678B-4223-A9C4-598E24652B34}" type="datetimeFigureOut">
              <a:rPr lang="en-US" smtClean="0"/>
              <a:t>6/26/2013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FBDE8-F761-4F53-9010-213E7070AD2F}" type="slidenum">
              <a:rPr lang="en-US" smtClean="0"/>
              <a:t>‹#›</a:t>
            </a:fld>
            <a:endParaRPr lang="en-US"/>
          </a:p>
        </p:txBody>
      </p:sp>
    </p:spTree>
    <p:extLst>
      <p:ext uri="{BB962C8B-B14F-4D97-AF65-F5344CB8AC3E}">
        <p14:creationId xmlns:p14="http://schemas.microsoft.com/office/powerpoint/2010/main" val="154863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01A25-678B-4223-A9C4-598E24652B34}" type="datetimeFigureOut">
              <a:rPr lang="en-US" smtClean="0"/>
              <a:t>6/26/2013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FBDE8-F761-4F53-9010-213E7070AD2F}" type="slidenum">
              <a:rPr lang="en-US" smtClean="0"/>
              <a:t>‹#›</a:t>
            </a:fld>
            <a:endParaRPr lang="en-US"/>
          </a:p>
        </p:txBody>
      </p:sp>
    </p:spTree>
    <p:extLst>
      <p:ext uri="{BB962C8B-B14F-4D97-AF65-F5344CB8AC3E}">
        <p14:creationId xmlns:p14="http://schemas.microsoft.com/office/powerpoint/2010/main" val="961750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90600"/>
            <a:ext cx="8229600" cy="1470025"/>
          </a:xfrm>
        </p:spPr>
        <p:txBody>
          <a:bodyPr>
            <a:normAutofit fontScale="90000"/>
          </a:bodyPr>
          <a:lstStyle/>
          <a:p>
            <a:pPr algn="l"/>
            <a:r>
              <a:rPr lang="en-US" dirty="0" smtClean="0"/>
              <a:t>Practical Performance of MU-MIMO </a:t>
            </a:r>
            <a:r>
              <a:rPr lang="en-US" dirty="0" err="1" smtClean="0"/>
              <a:t>Precoding</a:t>
            </a:r>
            <a:r>
              <a:rPr lang="en-US" dirty="0" smtClean="0"/>
              <a:t> in Many-Antenna Base Stations</a:t>
            </a:r>
            <a:endParaRPr lang="en-US" dirty="0"/>
          </a:p>
        </p:txBody>
      </p:sp>
      <p:sp>
        <p:nvSpPr>
          <p:cNvPr id="3" name="Subtitle 2"/>
          <p:cNvSpPr>
            <a:spLocks noGrp="1"/>
          </p:cNvSpPr>
          <p:nvPr>
            <p:ph type="subTitle" idx="1"/>
          </p:nvPr>
        </p:nvSpPr>
        <p:spPr>
          <a:xfrm>
            <a:off x="2347395" y="5943600"/>
            <a:ext cx="6713003" cy="685800"/>
          </a:xfrm>
        </p:spPr>
        <p:txBody>
          <a:bodyPr>
            <a:normAutofit fontScale="85000" lnSpcReduction="10000"/>
          </a:bodyPr>
          <a:lstStyle/>
          <a:p>
            <a:r>
              <a:rPr lang="en-US" dirty="0" smtClean="0">
                <a:solidFill>
                  <a:schemeClr val="tx1">
                    <a:lumMod val="65000"/>
                    <a:lumOff val="35000"/>
                  </a:schemeClr>
                </a:solidFill>
              </a:rPr>
              <a:t>Clayton Shepard    </a:t>
            </a:r>
            <a:r>
              <a:rPr lang="en-US" dirty="0" err="1" smtClean="0">
                <a:solidFill>
                  <a:schemeClr val="tx1">
                    <a:lumMod val="65000"/>
                    <a:lumOff val="35000"/>
                  </a:schemeClr>
                </a:solidFill>
              </a:rPr>
              <a:t>Narendra</a:t>
            </a:r>
            <a:r>
              <a:rPr lang="en-US" dirty="0" smtClean="0">
                <a:solidFill>
                  <a:schemeClr val="tx1">
                    <a:lumMod val="65000"/>
                    <a:lumOff val="35000"/>
                  </a:schemeClr>
                </a:solidFill>
              </a:rPr>
              <a:t> </a:t>
            </a:r>
            <a:r>
              <a:rPr lang="en-US" dirty="0" err="1" smtClean="0">
                <a:solidFill>
                  <a:schemeClr val="tx1">
                    <a:lumMod val="65000"/>
                    <a:lumOff val="35000"/>
                  </a:schemeClr>
                </a:solidFill>
              </a:rPr>
              <a:t>Anand</a:t>
            </a:r>
            <a:r>
              <a:rPr lang="en-US" dirty="0" smtClean="0">
                <a:solidFill>
                  <a:schemeClr val="tx1">
                    <a:lumMod val="65000"/>
                    <a:lumOff val="35000"/>
                  </a:schemeClr>
                </a:solidFill>
              </a:rPr>
              <a:t>   Lin </a:t>
            </a:r>
            <a:r>
              <a:rPr lang="en-US" dirty="0" err="1" smtClean="0">
                <a:solidFill>
                  <a:schemeClr val="tx1">
                    <a:lumMod val="65000"/>
                    <a:lumOff val="35000"/>
                  </a:schemeClr>
                </a:solidFill>
              </a:rPr>
              <a:t>Zhong</a:t>
            </a:r>
            <a:endParaRPr lang="en-US" dirty="0">
              <a:solidFill>
                <a:schemeClr val="tx1">
                  <a:lumMod val="65000"/>
                  <a:lumOff val="35000"/>
                </a:schemeClr>
              </a:solidFill>
            </a:endParaRPr>
          </a:p>
        </p:txBody>
      </p:sp>
      <p:pic>
        <p:nvPicPr>
          <p:cNvPr id="4" name="Picture 2"/>
          <p:cNvPicPr>
            <a:picLocks noChangeAspect="1" noChangeArrowheads="1"/>
          </p:cNvPicPr>
          <p:nvPr/>
        </p:nvPicPr>
        <p:blipFill>
          <a:blip r:embed="rId3" cstate="print"/>
          <a:srcRect/>
          <a:stretch>
            <a:fillRect/>
          </a:stretch>
        </p:blipFill>
        <p:spPr bwMode="auto">
          <a:xfrm>
            <a:off x="381000" y="5791200"/>
            <a:ext cx="1966395" cy="774700"/>
          </a:xfrm>
          <a:prstGeom prst="rect">
            <a:avLst/>
          </a:prstGeom>
          <a:noFill/>
          <a:ln w="9525">
            <a:noFill/>
            <a:miter lim="800000"/>
            <a:headEnd/>
            <a:tailEnd/>
          </a:ln>
        </p:spPr>
      </p:pic>
      <p:cxnSp>
        <p:nvCxnSpPr>
          <p:cNvPr id="5" name="Straight Connector 4"/>
          <p:cNvCxnSpPr/>
          <p:nvPr/>
        </p:nvCxnSpPr>
        <p:spPr>
          <a:xfrm rot="5400000">
            <a:off x="4745408" y="6134100"/>
            <a:ext cx="5334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7048500" y="6134100"/>
            <a:ext cx="5334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939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Oval 122"/>
          <p:cNvSpPr/>
          <p:nvPr/>
        </p:nvSpPr>
        <p:spPr>
          <a:xfrm rot="13780265">
            <a:off x="3925435" y="4352570"/>
            <a:ext cx="1890987" cy="578297"/>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8839571">
            <a:off x="3540593" y="2298462"/>
            <a:ext cx="3390185" cy="1054224"/>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3780265">
            <a:off x="3097935" y="3184203"/>
            <a:ext cx="1890987" cy="578297"/>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Background: Zero-forcing</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10</a:t>
            </a:fld>
            <a:endParaRPr lang="en-US"/>
          </a:p>
        </p:txBody>
      </p:sp>
      <p:pic>
        <p:nvPicPr>
          <p:cNvPr id="17" name="Picture 16" descr="D:\Documents and Settings\Hang Yu\Desktop\pics\iphone1.jpg"/>
          <p:cNvPicPr>
            <a:picLocks noChangeAspect="1" noChangeArrowheads="1"/>
          </p:cNvPicPr>
          <p:nvPr/>
        </p:nvPicPr>
        <p:blipFill>
          <a:blip r:embed="rId3" cstate="print"/>
          <a:srcRect/>
          <a:stretch>
            <a:fillRect/>
          </a:stretch>
        </p:blipFill>
        <p:spPr bwMode="auto">
          <a:xfrm>
            <a:off x="1523424" y="6220145"/>
            <a:ext cx="456684" cy="314604"/>
          </a:xfrm>
          <a:prstGeom prst="rect">
            <a:avLst/>
          </a:prstGeom>
          <a:noFill/>
          <a:ln>
            <a:noFill/>
          </a:ln>
        </p:spPr>
      </p:pic>
      <p:pic>
        <p:nvPicPr>
          <p:cNvPr id="18" name="Picture 17" descr="D:\Documents and Settings\Hang Yu\Desktop\pics\iphone1.jpg"/>
          <p:cNvPicPr>
            <a:picLocks noChangeAspect="1" noChangeArrowheads="1"/>
          </p:cNvPicPr>
          <p:nvPr/>
        </p:nvPicPr>
        <p:blipFill>
          <a:blip r:embed="rId3" cstate="print"/>
          <a:srcRect/>
          <a:stretch>
            <a:fillRect/>
          </a:stretch>
        </p:blipFill>
        <p:spPr bwMode="auto">
          <a:xfrm>
            <a:off x="1295400" y="3236595"/>
            <a:ext cx="456684" cy="314604"/>
          </a:xfrm>
          <a:prstGeom prst="rect">
            <a:avLst/>
          </a:prstGeom>
          <a:noFill/>
          <a:ln>
            <a:noFill/>
          </a:ln>
        </p:spPr>
      </p:pic>
      <p:pic>
        <p:nvPicPr>
          <p:cNvPr id="19" name="Picture 18" descr="D:\Documents and Settings\Hang Yu\Desktop\pics\iphone1.jpg"/>
          <p:cNvPicPr>
            <a:picLocks noChangeAspect="1" noChangeArrowheads="1"/>
          </p:cNvPicPr>
          <p:nvPr/>
        </p:nvPicPr>
        <p:blipFill>
          <a:blip r:embed="rId3" cstate="print"/>
          <a:srcRect/>
          <a:stretch>
            <a:fillRect/>
          </a:stretch>
        </p:blipFill>
        <p:spPr bwMode="auto">
          <a:xfrm>
            <a:off x="3931023" y="1447800"/>
            <a:ext cx="456684" cy="314604"/>
          </a:xfrm>
          <a:prstGeom prst="rect">
            <a:avLst/>
          </a:prstGeom>
          <a:noFill/>
          <a:ln>
            <a:noFill/>
          </a:ln>
        </p:spPr>
      </p:pic>
      <p:pic>
        <p:nvPicPr>
          <p:cNvPr id="20" name="Picture 19" descr="D:\Documents and Settings\Hang Yu\Desktop\pics\iphone1.jpg"/>
          <p:cNvPicPr>
            <a:picLocks noChangeAspect="1" noChangeArrowheads="1"/>
          </p:cNvPicPr>
          <p:nvPr/>
        </p:nvPicPr>
        <p:blipFill>
          <a:blip r:embed="rId3" cstate="print"/>
          <a:srcRect/>
          <a:stretch>
            <a:fillRect/>
          </a:stretch>
        </p:blipFill>
        <p:spPr bwMode="auto">
          <a:xfrm>
            <a:off x="7843205" y="5224061"/>
            <a:ext cx="456684" cy="314604"/>
          </a:xfrm>
          <a:prstGeom prst="rect">
            <a:avLst/>
          </a:prstGeom>
          <a:noFill/>
          <a:ln>
            <a:noFill/>
          </a:ln>
        </p:spPr>
      </p:pic>
      <p:pic>
        <p:nvPicPr>
          <p:cNvPr id="22" name="Picture 21" descr="D:\Documents and Settings\Hang Yu\Desktop\pics\iphone1.jpg"/>
          <p:cNvPicPr>
            <a:picLocks noChangeAspect="1" noChangeArrowheads="1"/>
          </p:cNvPicPr>
          <p:nvPr/>
        </p:nvPicPr>
        <p:blipFill>
          <a:blip r:embed="rId3" cstate="print"/>
          <a:srcRect/>
          <a:stretch>
            <a:fillRect/>
          </a:stretch>
        </p:blipFill>
        <p:spPr bwMode="auto">
          <a:xfrm>
            <a:off x="6939043" y="2708749"/>
            <a:ext cx="456684" cy="314604"/>
          </a:xfrm>
          <a:prstGeom prst="rect">
            <a:avLst/>
          </a:prstGeom>
          <a:noFill/>
          <a:ln>
            <a:noFill/>
          </a:ln>
        </p:spPr>
      </p:pic>
      <p:sp>
        <p:nvSpPr>
          <p:cNvPr id="134" name="Oval 133"/>
          <p:cNvSpPr/>
          <p:nvPr/>
        </p:nvSpPr>
        <p:spPr>
          <a:xfrm rot="1042419">
            <a:off x="422283" y="3102063"/>
            <a:ext cx="3962231" cy="1055147"/>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21341007">
            <a:off x="3993212" y="3497275"/>
            <a:ext cx="3875367" cy="964797"/>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5949359">
            <a:off x="2416290" y="4527266"/>
            <a:ext cx="3027815" cy="984621"/>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18368454">
            <a:off x="3536571" y="3760388"/>
            <a:ext cx="574859" cy="1002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rot="488027">
            <a:off x="3719621" y="3276676"/>
            <a:ext cx="1456113" cy="136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21"/>
          <p:cNvGrpSpPr/>
          <p:nvPr/>
        </p:nvGrpSpPr>
        <p:grpSpPr>
          <a:xfrm>
            <a:off x="3657600" y="3429000"/>
            <a:ext cx="1543485" cy="1139132"/>
            <a:chOff x="366315" y="3653929"/>
            <a:chExt cx="2379685" cy="1756271"/>
          </a:xfrm>
        </p:grpSpPr>
        <p:sp>
          <p:nvSpPr>
            <p:cNvPr id="140" name="Parallelogram 139"/>
            <p:cNvSpPr/>
            <p:nvPr/>
          </p:nvSpPr>
          <p:spPr>
            <a:xfrm>
              <a:off x="446954" y="4146126"/>
              <a:ext cx="2208949" cy="1264073"/>
            </a:xfrm>
            <a:prstGeom prst="parallelogram">
              <a:avLst>
                <a:gd name="adj" fmla="val 56498"/>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8"/>
            <p:cNvGrpSpPr/>
            <p:nvPr/>
          </p:nvGrpSpPr>
          <p:grpSpPr>
            <a:xfrm>
              <a:off x="1852018" y="5083997"/>
              <a:ext cx="163909" cy="326203"/>
              <a:chOff x="1476543" y="4728479"/>
              <a:chExt cx="163909" cy="326203"/>
            </a:xfrm>
          </p:grpSpPr>
          <p:sp>
            <p:nvSpPr>
              <p:cNvPr id="241" name="Isosceles Triangle 24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2" name="Straight Connector 241"/>
              <p:cNvCxnSpPr>
                <a:stCxn id="24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99"/>
            <p:cNvGrpSpPr/>
            <p:nvPr/>
          </p:nvGrpSpPr>
          <p:grpSpPr>
            <a:xfrm>
              <a:off x="1589955" y="5083997"/>
              <a:ext cx="163909" cy="326203"/>
              <a:chOff x="1476543" y="4728479"/>
              <a:chExt cx="163909" cy="326203"/>
            </a:xfrm>
          </p:grpSpPr>
          <p:sp>
            <p:nvSpPr>
              <p:cNvPr id="239" name="Isosceles Triangle 23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0" name="Straight Connector 239"/>
              <p:cNvCxnSpPr>
                <a:stCxn id="23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102"/>
            <p:cNvGrpSpPr/>
            <p:nvPr/>
          </p:nvGrpSpPr>
          <p:grpSpPr>
            <a:xfrm>
              <a:off x="381000" y="5083996"/>
              <a:ext cx="163909" cy="326203"/>
              <a:chOff x="1476543" y="4728479"/>
              <a:chExt cx="163909" cy="326203"/>
            </a:xfrm>
          </p:grpSpPr>
          <p:sp>
            <p:nvSpPr>
              <p:cNvPr id="237" name="Isosceles Triangle 23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8" name="Straight Connector 237"/>
              <p:cNvCxnSpPr>
                <a:stCxn id="23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105"/>
            <p:cNvGrpSpPr/>
            <p:nvPr/>
          </p:nvGrpSpPr>
          <p:grpSpPr>
            <a:xfrm>
              <a:off x="685800" y="5083996"/>
              <a:ext cx="163909" cy="326203"/>
              <a:chOff x="1476543" y="4728479"/>
              <a:chExt cx="163909" cy="326203"/>
            </a:xfrm>
          </p:grpSpPr>
          <p:sp>
            <p:nvSpPr>
              <p:cNvPr id="235" name="Isosceles Triangle 23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6" name="Straight Connector 235"/>
              <p:cNvCxnSpPr>
                <a:stCxn id="23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117"/>
            <p:cNvGrpSpPr/>
            <p:nvPr/>
          </p:nvGrpSpPr>
          <p:grpSpPr>
            <a:xfrm>
              <a:off x="979091" y="5083996"/>
              <a:ext cx="163909" cy="326203"/>
              <a:chOff x="1476543" y="4728479"/>
              <a:chExt cx="163909" cy="326203"/>
            </a:xfrm>
          </p:grpSpPr>
          <p:sp>
            <p:nvSpPr>
              <p:cNvPr id="233" name="Isosceles Triangle 23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4" name="Straight Connector 233"/>
              <p:cNvCxnSpPr>
                <a:stCxn id="23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20"/>
            <p:cNvGrpSpPr/>
            <p:nvPr/>
          </p:nvGrpSpPr>
          <p:grpSpPr>
            <a:xfrm>
              <a:off x="1283891" y="5083996"/>
              <a:ext cx="163909" cy="326203"/>
              <a:chOff x="1476543" y="4728479"/>
              <a:chExt cx="163909" cy="326203"/>
            </a:xfrm>
          </p:grpSpPr>
          <p:sp>
            <p:nvSpPr>
              <p:cNvPr id="231" name="Isosceles Triangle 23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2" name="Straight Connector 231"/>
              <p:cNvCxnSpPr>
                <a:stCxn id="23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23"/>
            <p:cNvGrpSpPr/>
            <p:nvPr/>
          </p:nvGrpSpPr>
          <p:grpSpPr>
            <a:xfrm>
              <a:off x="2569046" y="3819924"/>
              <a:ext cx="163909" cy="326203"/>
              <a:chOff x="1476543" y="4728479"/>
              <a:chExt cx="163909" cy="326203"/>
            </a:xfrm>
          </p:grpSpPr>
          <p:sp>
            <p:nvSpPr>
              <p:cNvPr id="229" name="Isosceles Triangle 22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0" name="Straight Connector 229"/>
              <p:cNvCxnSpPr>
                <a:stCxn id="22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6"/>
            <p:cNvGrpSpPr/>
            <p:nvPr/>
          </p:nvGrpSpPr>
          <p:grpSpPr>
            <a:xfrm>
              <a:off x="2306983" y="3819924"/>
              <a:ext cx="163909" cy="326203"/>
              <a:chOff x="1476543" y="4728479"/>
              <a:chExt cx="163909" cy="326203"/>
            </a:xfrm>
          </p:grpSpPr>
          <p:sp>
            <p:nvSpPr>
              <p:cNvPr id="227" name="Isosceles Triangle 22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8" name="Straight Connector 227"/>
              <p:cNvCxnSpPr>
                <a:stCxn id="22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29"/>
            <p:cNvGrpSpPr/>
            <p:nvPr/>
          </p:nvGrpSpPr>
          <p:grpSpPr>
            <a:xfrm>
              <a:off x="1098028" y="3819923"/>
              <a:ext cx="163909" cy="326203"/>
              <a:chOff x="1476543" y="4728479"/>
              <a:chExt cx="163909" cy="326203"/>
            </a:xfrm>
          </p:grpSpPr>
          <p:sp>
            <p:nvSpPr>
              <p:cNvPr id="225" name="Isosceles Triangle 22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6" name="Straight Connector 225"/>
              <p:cNvCxnSpPr>
                <a:stCxn id="22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32"/>
            <p:cNvGrpSpPr/>
            <p:nvPr/>
          </p:nvGrpSpPr>
          <p:grpSpPr>
            <a:xfrm>
              <a:off x="1402828" y="3819923"/>
              <a:ext cx="163909" cy="326203"/>
              <a:chOff x="1476543" y="4728479"/>
              <a:chExt cx="163909" cy="326203"/>
            </a:xfrm>
          </p:grpSpPr>
          <p:sp>
            <p:nvSpPr>
              <p:cNvPr id="223" name="Isosceles Triangle 22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4" name="Straight Connector 223"/>
              <p:cNvCxnSpPr>
                <a:stCxn id="22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35"/>
            <p:cNvGrpSpPr/>
            <p:nvPr/>
          </p:nvGrpSpPr>
          <p:grpSpPr>
            <a:xfrm>
              <a:off x="1696119" y="3819923"/>
              <a:ext cx="163909" cy="326203"/>
              <a:chOff x="1476543" y="4728479"/>
              <a:chExt cx="163909" cy="326203"/>
            </a:xfrm>
          </p:grpSpPr>
          <p:sp>
            <p:nvSpPr>
              <p:cNvPr id="221" name="Isosceles Triangle 22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2" name="Straight Connector 221"/>
              <p:cNvCxnSpPr>
                <a:stCxn id="22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138"/>
            <p:cNvGrpSpPr/>
            <p:nvPr/>
          </p:nvGrpSpPr>
          <p:grpSpPr>
            <a:xfrm>
              <a:off x="2000919" y="3819923"/>
              <a:ext cx="163909" cy="326203"/>
              <a:chOff x="1476543" y="4728479"/>
              <a:chExt cx="163909" cy="326203"/>
            </a:xfrm>
          </p:grpSpPr>
          <p:sp>
            <p:nvSpPr>
              <p:cNvPr id="219" name="Isosceles Triangle 21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0" name="Straight Connector 219"/>
              <p:cNvCxnSpPr>
                <a:stCxn id="21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141"/>
            <p:cNvGrpSpPr/>
            <p:nvPr/>
          </p:nvGrpSpPr>
          <p:grpSpPr>
            <a:xfrm>
              <a:off x="2070373" y="4658124"/>
              <a:ext cx="163909" cy="326203"/>
              <a:chOff x="1476543" y="4728479"/>
              <a:chExt cx="163909" cy="326203"/>
            </a:xfrm>
          </p:grpSpPr>
          <p:sp>
            <p:nvSpPr>
              <p:cNvPr id="217" name="Isosceles Triangle 21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8" name="Straight Connector 217"/>
              <p:cNvCxnSpPr>
                <a:stCxn id="21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144"/>
            <p:cNvGrpSpPr/>
            <p:nvPr/>
          </p:nvGrpSpPr>
          <p:grpSpPr>
            <a:xfrm>
              <a:off x="1808310" y="4658124"/>
              <a:ext cx="163909" cy="326203"/>
              <a:chOff x="1476543" y="4728479"/>
              <a:chExt cx="163909" cy="326203"/>
            </a:xfrm>
          </p:grpSpPr>
          <p:sp>
            <p:nvSpPr>
              <p:cNvPr id="215" name="Isosceles Triangle 21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6" name="Straight Connector 215"/>
              <p:cNvCxnSpPr>
                <a:stCxn id="21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147"/>
            <p:cNvGrpSpPr/>
            <p:nvPr/>
          </p:nvGrpSpPr>
          <p:grpSpPr>
            <a:xfrm>
              <a:off x="599355" y="4658123"/>
              <a:ext cx="163909" cy="326203"/>
              <a:chOff x="1476543" y="4728479"/>
              <a:chExt cx="163909" cy="326203"/>
            </a:xfrm>
          </p:grpSpPr>
          <p:sp>
            <p:nvSpPr>
              <p:cNvPr id="213" name="Isosceles Triangle 21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4" name="Straight Connector 213"/>
              <p:cNvCxnSpPr>
                <a:stCxn id="21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150"/>
            <p:cNvGrpSpPr/>
            <p:nvPr/>
          </p:nvGrpSpPr>
          <p:grpSpPr>
            <a:xfrm>
              <a:off x="904155" y="4658123"/>
              <a:ext cx="163909" cy="326203"/>
              <a:chOff x="1476543" y="4728479"/>
              <a:chExt cx="163909" cy="326203"/>
            </a:xfrm>
          </p:grpSpPr>
          <p:sp>
            <p:nvSpPr>
              <p:cNvPr id="211" name="Isosceles Triangle 21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2" name="Straight Connector 211"/>
              <p:cNvCxnSpPr>
                <a:stCxn id="21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153"/>
            <p:cNvGrpSpPr/>
            <p:nvPr/>
          </p:nvGrpSpPr>
          <p:grpSpPr>
            <a:xfrm>
              <a:off x="1197446" y="4658123"/>
              <a:ext cx="163909" cy="326203"/>
              <a:chOff x="1476543" y="4728479"/>
              <a:chExt cx="163909" cy="326203"/>
            </a:xfrm>
          </p:grpSpPr>
          <p:sp>
            <p:nvSpPr>
              <p:cNvPr id="209" name="Isosceles Triangle 20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0" name="Straight Connector 209"/>
              <p:cNvCxnSpPr>
                <a:stCxn id="20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156"/>
            <p:cNvGrpSpPr/>
            <p:nvPr/>
          </p:nvGrpSpPr>
          <p:grpSpPr>
            <a:xfrm>
              <a:off x="1502246" y="4658123"/>
              <a:ext cx="163909" cy="326203"/>
              <a:chOff x="1476543" y="4728479"/>
              <a:chExt cx="163909" cy="326203"/>
            </a:xfrm>
          </p:grpSpPr>
          <p:sp>
            <p:nvSpPr>
              <p:cNvPr id="207" name="Isosceles Triangle 20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8" name="Straight Connector 207"/>
              <p:cNvCxnSpPr>
                <a:stCxn id="20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59"/>
            <p:cNvGrpSpPr/>
            <p:nvPr/>
          </p:nvGrpSpPr>
          <p:grpSpPr>
            <a:xfrm>
              <a:off x="2340446" y="4222328"/>
              <a:ext cx="163909" cy="326203"/>
              <a:chOff x="1476543" y="4728479"/>
              <a:chExt cx="163909" cy="326203"/>
            </a:xfrm>
          </p:grpSpPr>
          <p:sp>
            <p:nvSpPr>
              <p:cNvPr id="205" name="Isosceles Triangle 20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6" name="Straight Connector 205"/>
              <p:cNvCxnSpPr>
                <a:stCxn id="20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5" name="Group 162"/>
            <p:cNvGrpSpPr/>
            <p:nvPr/>
          </p:nvGrpSpPr>
          <p:grpSpPr>
            <a:xfrm>
              <a:off x="2078383" y="4222328"/>
              <a:ext cx="163909" cy="326203"/>
              <a:chOff x="1476543" y="4728479"/>
              <a:chExt cx="163909" cy="326203"/>
            </a:xfrm>
          </p:grpSpPr>
          <p:sp>
            <p:nvSpPr>
              <p:cNvPr id="203" name="Isosceles Triangle 20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4" name="Straight Connector 203"/>
              <p:cNvCxnSpPr>
                <a:stCxn id="20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6" name="Group 165"/>
            <p:cNvGrpSpPr/>
            <p:nvPr/>
          </p:nvGrpSpPr>
          <p:grpSpPr>
            <a:xfrm>
              <a:off x="869428" y="4222327"/>
              <a:ext cx="163909" cy="326203"/>
              <a:chOff x="1476543" y="4728479"/>
              <a:chExt cx="163909" cy="326203"/>
            </a:xfrm>
          </p:grpSpPr>
          <p:sp>
            <p:nvSpPr>
              <p:cNvPr id="201" name="Isosceles Triangle 20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2" name="Straight Connector 201"/>
              <p:cNvCxnSpPr>
                <a:stCxn id="20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7" name="Group 168"/>
            <p:cNvGrpSpPr/>
            <p:nvPr/>
          </p:nvGrpSpPr>
          <p:grpSpPr>
            <a:xfrm>
              <a:off x="1174228" y="4222327"/>
              <a:ext cx="163909" cy="326203"/>
              <a:chOff x="1476543" y="4728479"/>
              <a:chExt cx="163909" cy="326203"/>
            </a:xfrm>
          </p:grpSpPr>
          <p:sp>
            <p:nvSpPr>
              <p:cNvPr id="199" name="Isosceles Triangle 19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0" name="Straight Connector 199"/>
              <p:cNvCxnSpPr>
                <a:stCxn id="19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8" name="Group 171"/>
            <p:cNvGrpSpPr/>
            <p:nvPr/>
          </p:nvGrpSpPr>
          <p:grpSpPr>
            <a:xfrm>
              <a:off x="1467519" y="4222327"/>
              <a:ext cx="163909" cy="326203"/>
              <a:chOff x="1476543" y="4728479"/>
              <a:chExt cx="163909" cy="326203"/>
            </a:xfrm>
          </p:grpSpPr>
          <p:sp>
            <p:nvSpPr>
              <p:cNvPr id="197" name="Isosceles Triangle 19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98" name="Straight Connector 197"/>
              <p:cNvCxnSpPr>
                <a:stCxn id="19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9" name="Group 174"/>
            <p:cNvGrpSpPr/>
            <p:nvPr/>
          </p:nvGrpSpPr>
          <p:grpSpPr>
            <a:xfrm>
              <a:off x="1772319" y="4222327"/>
              <a:ext cx="163909" cy="326203"/>
              <a:chOff x="1476543" y="4728479"/>
              <a:chExt cx="163909" cy="326203"/>
            </a:xfrm>
          </p:grpSpPr>
          <p:sp>
            <p:nvSpPr>
              <p:cNvPr id="195" name="Isosceles Triangle 19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96" name="Straight Connector 195"/>
              <p:cNvCxnSpPr>
                <a:stCxn id="19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65" name="Straight Connector 164"/>
            <p:cNvCxnSpPr/>
            <p:nvPr/>
          </p:nvCxnSpPr>
          <p:spPr>
            <a:xfrm flipH="1">
              <a:off x="673677" y="4997511"/>
              <a:ext cx="147565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946748" y="4548530"/>
              <a:ext cx="147565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772240"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1056555"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1361355"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1656676"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8684" y="3657605"/>
              <a:ext cx="193510" cy="154961"/>
            </a:xfrm>
            <a:prstGeom prst="rect">
              <a:avLst/>
            </a:prstGeom>
            <a:noFill/>
          </p:spPr>
        </p:pic>
        <p:pic>
          <p:nvPicPr>
            <p:cNvPr id="17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81925" y="3657605"/>
              <a:ext cx="193510" cy="154961"/>
            </a:xfrm>
            <a:prstGeom prst="rect">
              <a:avLst/>
            </a:prstGeom>
            <a:noFill/>
          </p:spPr>
        </p:pic>
        <p:pic>
          <p:nvPicPr>
            <p:cNvPr id="17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8377" y="3657603"/>
              <a:ext cx="193510" cy="154961"/>
            </a:xfrm>
            <a:prstGeom prst="rect">
              <a:avLst/>
            </a:prstGeom>
            <a:noFill/>
          </p:spPr>
        </p:pic>
        <p:pic>
          <p:nvPicPr>
            <p:cNvPr id="17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82170" y="3653931"/>
              <a:ext cx="193510" cy="154961"/>
            </a:xfrm>
            <a:prstGeom prst="rect">
              <a:avLst/>
            </a:prstGeom>
            <a:noFill/>
          </p:spPr>
        </p:pic>
        <p:pic>
          <p:nvPicPr>
            <p:cNvPr id="175"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92756" y="3657601"/>
              <a:ext cx="193510" cy="154961"/>
            </a:xfrm>
            <a:prstGeom prst="rect">
              <a:avLst/>
            </a:prstGeom>
            <a:noFill/>
          </p:spPr>
        </p:pic>
        <p:pic>
          <p:nvPicPr>
            <p:cNvPr id="176"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52491" y="3653929"/>
              <a:ext cx="193509" cy="154961"/>
            </a:xfrm>
            <a:prstGeom prst="rect">
              <a:avLst/>
            </a:prstGeom>
            <a:noFill/>
          </p:spPr>
        </p:pic>
        <p:pic>
          <p:nvPicPr>
            <p:cNvPr id="177"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52380" y="4060646"/>
              <a:ext cx="193510" cy="154961"/>
            </a:xfrm>
            <a:prstGeom prst="rect">
              <a:avLst/>
            </a:prstGeom>
            <a:noFill/>
          </p:spPr>
        </p:pic>
        <p:pic>
          <p:nvPicPr>
            <p:cNvPr id="178"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59292" y="4060644"/>
              <a:ext cx="193510" cy="154961"/>
            </a:xfrm>
            <a:prstGeom prst="rect">
              <a:avLst/>
            </a:prstGeom>
            <a:noFill/>
          </p:spPr>
        </p:pic>
        <p:pic>
          <p:nvPicPr>
            <p:cNvPr id="179"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52071" y="4064315"/>
              <a:ext cx="193510" cy="154961"/>
            </a:xfrm>
            <a:prstGeom prst="rect">
              <a:avLst/>
            </a:prstGeom>
            <a:noFill/>
          </p:spPr>
        </p:pic>
        <p:pic>
          <p:nvPicPr>
            <p:cNvPr id="180"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9538" y="4060643"/>
              <a:ext cx="193510" cy="154961"/>
            </a:xfrm>
            <a:prstGeom prst="rect">
              <a:avLst/>
            </a:prstGeom>
            <a:noFill/>
          </p:spPr>
        </p:pic>
        <p:pic>
          <p:nvPicPr>
            <p:cNvPr id="18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66450" y="4060641"/>
              <a:ext cx="193510" cy="154961"/>
            </a:xfrm>
            <a:prstGeom prst="rect">
              <a:avLst/>
            </a:prstGeom>
            <a:noFill/>
          </p:spPr>
        </p:pic>
        <p:pic>
          <p:nvPicPr>
            <p:cNvPr id="18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22518" y="4060640"/>
              <a:ext cx="193509" cy="154961"/>
            </a:xfrm>
            <a:prstGeom prst="rect">
              <a:avLst/>
            </a:prstGeom>
            <a:noFill/>
          </p:spPr>
        </p:pic>
        <p:pic>
          <p:nvPicPr>
            <p:cNvPr id="18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3520" y="4492151"/>
              <a:ext cx="193510" cy="154961"/>
            </a:xfrm>
            <a:prstGeom prst="rect">
              <a:avLst/>
            </a:prstGeom>
            <a:noFill/>
          </p:spPr>
        </p:pic>
        <p:pic>
          <p:nvPicPr>
            <p:cNvPr id="18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86759" y="4495821"/>
              <a:ext cx="193510" cy="154961"/>
            </a:xfrm>
            <a:prstGeom prst="rect">
              <a:avLst/>
            </a:prstGeom>
            <a:noFill/>
          </p:spPr>
        </p:pic>
        <p:pic>
          <p:nvPicPr>
            <p:cNvPr id="185"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3211" y="4492151"/>
              <a:ext cx="193510" cy="154961"/>
            </a:xfrm>
            <a:prstGeom prst="rect">
              <a:avLst/>
            </a:prstGeom>
            <a:noFill/>
          </p:spPr>
        </p:pic>
        <p:pic>
          <p:nvPicPr>
            <p:cNvPr id="186"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83335" y="4492148"/>
              <a:ext cx="193510" cy="154961"/>
            </a:xfrm>
            <a:prstGeom prst="rect">
              <a:avLst/>
            </a:prstGeom>
            <a:noFill/>
          </p:spPr>
        </p:pic>
        <p:pic>
          <p:nvPicPr>
            <p:cNvPr id="187"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93921" y="4492147"/>
              <a:ext cx="193510" cy="154961"/>
            </a:xfrm>
            <a:prstGeom prst="rect">
              <a:avLst/>
            </a:prstGeom>
            <a:noFill/>
          </p:spPr>
        </p:pic>
        <p:pic>
          <p:nvPicPr>
            <p:cNvPr id="188"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7329" y="4495819"/>
              <a:ext cx="193510" cy="154961"/>
            </a:xfrm>
            <a:prstGeom prst="rect">
              <a:avLst/>
            </a:prstGeom>
            <a:noFill/>
          </p:spPr>
        </p:pic>
        <p:pic>
          <p:nvPicPr>
            <p:cNvPr id="189"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6315" y="4923199"/>
              <a:ext cx="193510" cy="154961"/>
            </a:xfrm>
            <a:prstGeom prst="rect">
              <a:avLst/>
            </a:prstGeom>
            <a:noFill/>
          </p:spPr>
        </p:pic>
        <p:pic>
          <p:nvPicPr>
            <p:cNvPr id="190"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5887" y="4923197"/>
              <a:ext cx="193510" cy="154961"/>
            </a:xfrm>
            <a:prstGeom prst="rect">
              <a:avLst/>
            </a:prstGeom>
            <a:noFill/>
          </p:spPr>
        </p:pic>
        <p:pic>
          <p:nvPicPr>
            <p:cNvPr id="19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62337" y="4923196"/>
              <a:ext cx="193510" cy="154961"/>
            </a:xfrm>
            <a:prstGeom prst="rect">
              <a:avLst/>
            </a:prstGeom>
            <a:noFill/>
          </p:spPr>
        </p:pic>
        <p:pic>
          <p:nvPicPr>
            <p:cNvPr id="19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69804" y="4926867"/>
              <a:ext cx="193510" cy="154961"/>
            </a:xfrm>
            <a:prstGeom prst="rect">
              <a:avLst/>
            </a:prstGeom>
            <a:noFill/>
          </p:spPr>
        </p:pic>
        <p:pic>
          <p:nvPicPr>
            <p:cNvPr id="19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69373" y="4919523"/>
              <a:ext cx="193510" cy="154961"/>
            </a:xfrm>
            <a:prstGeom prst="rect">
              <a:avLst/>
            </a:prstGeom>
            <a:noFill/>
          </p:spPr>
        </p:pic>
        <p:pic>
          <p:nvPicPr>
            <p:cNvPr id="19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2783" y="4923193"/>
              <a:ext cx="193510" cy="154961"/>
            </a:xfrm>
            <a:prstGeom prst="rect">
              <a:avLst/>
            </a:prstGeom>
            <a:noFill/>
          </p:spPr>
        </p:pic>
      </p:grpSp>
      <p:cxnSp>
        <p:nvCxnSpPr>
          <p:cNvPr id="24" name="Straight Arrow Connector 23"/>
          <p:cNvCxnSpPr/>
          <p:nvPr/>
        </p:nvCxnSpPr>
        <p:spPr>
          <a:xfrm>
            <a:off x="1828800" y="3429000"/>
            <a:ext cx="1828800" cy="533400"/>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2"/>
          <p:cNvSpPr txBox="1"/>
          <p:nvPr/>
        </p:nvSpPr>
        <p:spPr>
          <a:xfrm rot="936670">
            <a:off x="2525483" y="3588158"/>
            <a:ext cx="803874" cy="369332"/>
          </a:xfrm>
          <a:prstGeom prst="rect">
            <a:avLst/>
          </a:prstGeom>
          <a:solidFill>
            <a:schemeClr val="bg1"/>
          </a:solidFill>
        </p:spPr>
        <p:txBody>
          <a:bodyPr wrap="none" rtlCol="0">
            <a:spAutoFit/>
          </a:bodyPr>
          <a:lstStyle/>
          <a:p>
            <a:r>
              <a:rPr lang="en-US" b="1" dirty="0" smtClean="0">
                <a:solidFill>
                  <a:srgbClr val="0070C0"/>
                </a:solidFill>
              </a:rPr>
              <a:t>Data 1</a:t>
            </a:r>
            <a:endParaRPr lang="en-US" b="1" dirty="0">
              <a:solidFill>
                <a:srgbClr val="0070C0"/>
              </a:solidFill>
            </a:endParaRPr>
          </a:p>
        </p:txBody>
      </p:sp>
      <p:grpSp>
        <p:nvGrpSpPr>
          <p:cNvPr id="129" name="Group 128"/>
          <p:cNvGrpSpPr/>
          <p:nvPr/>
        </p:nvGrpSpPr>
        <p:grpSpPr>
          <a:xfrm rot="4440464">
            <a:off x="3614075" y="2330442"/>
            <a:ext cx="1222707" cy="369332"/>
            <a:chOff x="1958231" y="3573268"/>
            <a:chExt cx="1222707" cy="369332"/>
          </a:xfrm>
        </p:grpSpPr>
        <p:cxnSp>
          <p:nvCxnSpPr>
            <p:cNvPr id="127" name="Straight Arrow Connector 126"/>
            <p:cNvCxnSpPr/>
            <p:nvPr/>
          </p:nvCxnSpPr>
          <p:spPr>
            <a:xfrm rot="11963957" flipH="1">
              <a:off x="1958231" y="3715776"/>
              <a:ext cx="1222707" cy="70691"/>
            </a:xfrm>
            <a:prstGeom prst="straightConnector1">
              <a:avLst/>
            </a:prstGeom>
            <a:ln w="5715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TextBox 2"/>
            <p:cNvSpPr txBox="1"/>
            <p:nvPr/>
          </p:nvSpPr>
          <p:spPr>
            <a:xfrm rot="936670">
              <a:off x="2354595" y="3573268"/>
              <a:ext cx="517449" cy="369332"/>
            </a:xfrm>
            <a:prstGeom prst="rect">
              <a:avLst/>
            </a:prstGeom>
            <a:solidFill>
              <a:schemeClr val="bg1"/>
            </a:solidFill>
          </p:spPr>
          <p:txBody>
            <a:bodyPr wrap="none" rtlCol="0">
              <a:spAutoFit/>
            </a:bodyPr>
            <a:lstStyle/>
            <a:p>
              <a:r>
                <a:rPr lang="en-US" b="1" dirty="0" smtClean="0">
                  <a:solidFill>
                    <a:srgbClr val="00B050"/>
                  </a:solidFill>
                </a:rPr>
                <a:t>Null</a:t>
              </a:r>
              <a:endParaRPr lang="en-US" b="1" dirty="0">
                <a:solidFill>
                  <a:srgbClr val="00B050"/>
                </a:solidFill>
              </a:endParaRPr>
            </a:p>
          </p:txBody>
        </p:sp>
      </p:grpSp>
      <p:grpSp>
        <p:nvGrpSpPr>
          <p:cNvPr id="131" name="Group 130"/>
          <p:cNvGrpSpPr/>
          <p:nvPr/>
        </p:nvGrpSpPr>
        <p:grpSpPr>
          <a:xfrm rot="8410740">
            <a:off x="5517976" y="2895600"/>
            <a:ext cx="1263825" cy="556412"/>
            <a:chOff x="1862555" y="3451641"/>
            <a:chExt cx="1263825" cy="556412"/>
          </a:xfrm>
        </p:grpSpPr>
        <p:cxnSp>
          <p:nvCxnSpPr>
            <p:cNvPr id="132" name="Straight Arrow Connector 131"/>
            <p:cNvCxnSpPr/>
            <p:nvPr/>
          </p:nvCxnSpPr>
          <p:spPr>
            <a:xfrm rot="2389260" flipV="1">
              <a:off x="1862555" y="3451641"/>
              <a:ext cx="1263825" cy="556412"/>
            </a:xfrm>
            <a:prstGeom prst="straightConnector1">
              <a:avLst/>
            </a:prstGeom>
            <a:ln w="5715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3" name="TextBox 2"/>
            <p:cNvSpPr txBox="1"/>
            <p:nvPr/>
          </p:nvSpPr>
          <p:spPr>
            <a:xfrm rot="11736670">
              <a:off x="2354595" y="3573268"/>
              <a:ext cx="517449" cy="369332"/>
            </a:xfrm>
            <a:prstGeom prst="rect">
              <a:avLst/>
            </a:prstGeom>
            <a:solidFill>
              <a:schemeClr val="bg1"/>
            </a:solidFill>
          </p:spPr>
          <p:txBody>
            <a:bodyPr wrap="none" rtlCol="0">
              <a:spAutoFit/>
            </a:bodyPr>
            <a:lstStyle/>
            <a:p>
              <a:r>
                <a:rPr lang="en-US" b="1" dirty="0" smtClean="0">
                  <a:solidFill>
                    <a:srgbClr val="00B050"/>
                  </a:solidFill>
                </a:rPr>
                <a:t>Null</a:t>
              </a:r>
              <a:endParaRPr lang="en-US" b="1" dirty="0">
                <a:solidFill>
                  <a:srgbClr val="00B050"/>
                </a:solidFill>
              </a:endParaRPr>
            </a:p>
          </p:txBody>
        </p:sp>
      </p:grpSp>
      <p:grpSp>
        <p:nvGrpSpPr>
          <p:cNvPr id="141" name="Group 140"/>
          <p:cNvGrpSpPr/>
          <p:nvPr/>
        </p:nvGrpSpPr>
        <p:grpSpPr>
          <a:xfrm rot="10800000">
            <a:off x="5276800" y="4571866"/>
            <a:ext cx="2419400" cy="650724"/>
            <a:chOff x="1181114" y="3321198"/>
            <a:chExt cx="2419400" cy="650724"/>
          </a:xfrm>
        </p:grpSpPr>
        <p:cxnSp>
          <p:nvCxnSpPr>
            <p:cNvPr id="142" name="Straight Arrow Connector 141"/>
            <p:cNvCxnSpPr/>
            <p:nvPr/>
          </p:nvCxnSpPr>
          <p:spPr>
            <a:xfrm>
              <a:off x="1181114" y="3321198"/>
              <a:ext cx="2419400" cy="650724"/>
            </a:xfrm>
            <a:prstGeom prst="straightConnector1">
              <a:avLst/>
            </a:prstGeom>
            <a:ln w="5715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3" name="TextBox 2"/>
            <p:cNvSpPr txBox="1"/>
            <p:nvPr/>
          </p:nvSpPr>
          <p:spPr>
            <a:xfrm rot="11736670">
              <a:off x="2309202" y="3479143"/>
              <a:ext cx="517449" cy="369332"/>
            </a:xfrm>
            <a:prstGeom prst="rect">
              <a:avLst/>
            </a:prstGeom>
            <a:solidFill>
              <a:schemeClr val="bg1"/>
            </a:solidFill>
          </p:spPr>
          <p:txBody>
            <a:bodyPr wrap="none" rtlCol="0">
              <a:spAutoFit/>
            </a:bodyPr>
            <a:lstStyle/>
            <a:p>
              <a:r>
                <a:rPr lang="en-US" b="1" dirty="0" smtClean="0">
                  <a:solidFill>
                    <a:srgbClr val="00B050"/>
                  </a:solidFill>
                </a:rPr>
                <a:t>Null</a:t>
              </a:r>
              <a:endParaRPr lang="en-US" b="1" dirty="0">
                <a:solidFill>
                  <a:srgbClr val="00B050"/>
                </a:solidFill>
              </a:endParaRPr>
            </a:p>
          </p:txBody>
        </p:sp>
      </p:grpSp>
      <p:grpSp>
        <p:nvGrpSpPr>
          <p:cNvPr id="152" name="Group 151"/>
          <p:cNvGrpSpPr/>
          <p:nvPr/>
        </p:nvGrpSpPr>
        <p:grpSpPr>
          <a:xfrm rot="14251939">
            <a:off x="4149046" y="5168234"/>
            <a:ext cx="1053837" cy="369332"/>
            <a:chOff x="2058327" y="3573268"/>
            <a:chExt cx="1053837" cy="369332"/>
          </a:xfrm>
        </p:grpSpPr>
        <p:cxnSp>
          <p:nvCxnSpPr>
            <p:cNvPr id="153" name="Straight Arrow Connector 152"/>
            <p:cNvCxnSpPr/>
            <p:nvPr/>
          </p:nvCxnSpPr>
          <p:spPr>
            <a:xfrm rot="1664967" flipV="1">
              <a:off x="2058327" y="3646957"/>
              <a:ext cx="1053837" cy="218054"/>
            </a:xfrm>
            <a:prstGeom prst="straightConnector1">
              <a:avLst/>
            </a:prstGeom>
            <a:ln w="5715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4" name="TextBox 2"/>
            <p:cNvSpPr txBox="1"/>
            <p:nvPr/>
          </p:nvSpPr>
          <p:spPr>
            <a:xfrm rot="11736670">
              <a:off x="2354595" y="3573268"/>
              <a:ext cx="517449" cy="369332"/>
            </a:xfrm>
            <a:prstGeom prst="rect">
              <a:avLst/>
            </a:prstGeom>
            <a:solidFill>
              <a:schemeClr val="bg1"/>
            </a:solidFill>
          </p:spPr>
          <p:txBody>
            <a:bodyPr wrap="none" rtlCol="0">
              <a:spAutoFit/>
            </a:bodyPr>
            <a:lstStyle/>
            <a:p>
              <a:r>
                <a:rPr lang="en-US" b="1" dirty="0" smtClean="0">
                  <a:solidFill>
                    <a:srgbClr val="00B050"/>
                  </a:solidFill>
                </a:rPr>
                <a:t>Null</a:t>
              </a:r>
              <a:endParaRPr lang="en-US" b="1" dirty="0">
                <a:solidFill>
                  <a:srgbClr val="00B050"/>
                </a:solidFill>
              </a:endParaRPr>
            </a:p>
          </p:txBody>
        </p:sp>
      </p:grpSp>
      <p:grpSp>
        <p:nvGrpSpPr>
          <p:cNvPr id="163" name="Group 162"/>
          <p:cNvGrpSpPr/>
          <p:nvPr/>
        </p:nvGrpSpPr>
        <p:grpSpPr>
          <a:xfrm rot="17733962">
            <a:off x="1981549" y="4516440"/>
            <a:ext cx="1543380" cy="1554061"/>
            <a:chOff x="1771291" y="2910455"/>
            <a:chExt cx="1543380" cy="1554061"/>
          </a:xfrm>
        </p:grpSpPr>
        <p:cxnSp>
          <p:nvCxnSpPr>
            <p:cNvPr id="164" name="Straight Arrow Connector 163"/>
            <p:cNvCxnSpPr/>
            <p:nvPr/>
          </p:nvCxnSpPr>
          <p:spPr>
            <a:xfrm rot="3591390" flipV="1">
              <a:off x="1765950" y="2915796"/>
              <a:ext cx="1554061" cy="1543380"/>
            </a:xfrm>
            <a:prstGeom prst="straightConnector1">
              <a:avLst/>
            </a:prstGeom>
            <a:ln w="5715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0" name="TextBox 2"/>
            <p:cNvSpPr txBox="1"/>
            <p:nvPr/>
          </p:nvSpPr>
          <p:spPr>
            <a:xfrm rot="936670">
              <a:off x="2283695" y="3531057"/>
              <a:ext cx="517449" cy="369332"/>
            </a:xfrm>
            <a:prstGeom prst="rect">
              <a:avLst/>
            </a:prstGeom>
            <a:solidFill>
              <a:schemeClr val="bg1"/>
            </a:solidFill>
          </p:spPr>
          <p:txBody>
            <a:bodyPr wrap="none" rtlCol="0">
              <a:spAutoFit/>
            </a:bodyPr>
            <a:lstStyle/>
            <a:p>
              <a:r>
                <a:rPr lang="en-US" b="1" dirty="0" smtClean="0">
                  <a:solidFill>
                    <a:srgbClr val="00B050"/>
                  </a:solidFill>
                </a:rPr>
                <a:t>Null</a:t>
              </a:r>
              <a:endParaRPr lang="en-US" b="1" dirty="0">
                <a:solidFill>
                  <a:srgbClr val="00B050"/>
                </a:solidFill>
              </a:endParaRPr>
            </a:p>
          </p:txBody>
        </p:sp>
      </p:grpSp>
      <p:pic>
        <p:nvPicPr>
          <p:cNvPr id="144" name="Picture 143" descr="D:\Documents and Settings\Hang Yu\Desktop\pics\iphone1.jpg"/>
          <p:cNvPicPr>
            <a:picLocks noChangeAspect="1" noChangeArrowheads="1"/>
          </p:cNvPicPr>
          <p:nvPr/>
        </p:nvPicPr>
        <p:blipFill>
          <a:blip r:embed="rId3" cstate="print"/>
          <a:srcRect/>
          <a:stretch>
            <a:fillRect/>
          </a:stretch>
        </p:blipFill>
        <p:spPr bwMode="auto">
          <a:xfrm>
            <a:off x="4724400" y="6096000"/>
            <a:ext cx="456684" cy="314604"/>
          </a:xfrm>
          <a:prstGeom prst="rect">
            <a:avLst/>
          </a:prstGeom>
          <a:noFill/>
          <a:ln>
            <a:noFill/>
          </a:ln>
        </p:spPr>
      </p:pic>
    </p:spTree>
    <p:extLst>
      <p:ext uri="{BB962C8B-B14F-4D97-AF65-F5344CB8AC3E}">
        <p14:creationId xmlns:p14="http://schemas.microsoft.com/office/powerpoint/2010/main" val="3126446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val 123"/>
          <p:cNvSpPr/>
          <p:nvPr/>
        </p:nvSpPr>
        <p:spPr>
          <a:xfrm rot="21326829">
            <a:off x="3985642" y="3670148"/>
            <a:ext cx="3022544" cy="874348"/>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6768480">
            <a:off x="2421052" y="4320484"/>
            <a:ext cx="3324141" cy="847962"/>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8274148">
            <a:off x="3599742" y="3029926"/>
            <a:ext cx="2636366" cy="874348"/>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3519873">
            <a:off x="2807288" y="3387284"/>
            <a:ext cx="1598475" cy="623824"/>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Background: Zero-forcing</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11</a:t>
            </a:fld>
            <a:endParaRPr lang="en-US"/>
          </a:p>
        </p:txBody>
      </p:sp>
      <p:pic>
        <p:nvPicPr>
          <p:cNvPr id="17" name="Picture 16" descr="D:\Documents and Settings\Hang Yu\Desktop\pics\iphone1.jpg"/>
          <p:cNvPicPr>
            <a:picLocks noChangeAspect="1" noChangeArrowheads="1"/>
          </p:cNvPicPr>
          <p:nvPr/>
        </p:nvPicPr>
        <p:blipFill>
          <a:blip r:embed="rId3" cstate="print"/>
          <a:srcRect/>
          <a:stretch>
            <a:fillRect/>
          </a:stretch>
        </p:blipFill>
        <p:spPr bwMode="auto">
          <a:xfrm>
            <a:off x="1523424" y="6220145"/>
            <a:ext cx="456684" cy="314604"/>
          </a:xfrm>
          <a:prstGeom prst="rect">
            <a:avLst/>
          </a:prstGeom>
          <a:noFill/>
          <a:ln>
            <a:noFill/>
          </a:ln>
        </p:spPr>
      </p:pic>
      <p:pic>
        <p:nvPicPr>
          <p:cNvPr id="18" name="Picture 17" descr="D:\Documents and Settings\Hang Yu\Desktop\pics\iphone1.jpg"/>
          <p:cNvPicPr>
            <a:picLocks noChangeAspect="1" noChangeArrowheads="1"/>
          </p:cNvPicPr>
          <p:nvPr/>
        </p:nvPicPr>
        <p:blipFill>
          <a:blip r:embed="rId3" cstate="print"/>
          <a:srcRect/>
          <a:stretch>
            <a:fillRect/>
          </a:stretch>
        </p:blipFill>
        <p:spPr bwMode="auto">
          <a:xfrm>
            <a:off x="1295400" y="3236595"/>
            <a:ext cx="456684" cy="314604"/>
          </a:xfrm>
          <a:prstGeom prst="rect">
            <a:avLst/>
          </a:prstGeom>
          <a:noFill/>
          <a:ln>
            <a:noFill/>
          </a:ln>
        </p:spPr>
      </p:pic>
      <p:pic>
        <p:nvPicPr>
          <p:cNvPr id="19" name="Picture 18" descr="D:\Documents and Settings\Hang Yu\Desktop\pics\iphone1.jpg"/>
          <p:cNvPicPr>
            <a:picLocks noChangeAspect="1" noChangeArrowheads="1"/>
          </p:cNvPicPr>
          <p:nvPr/>
        </p:nvPicPr>
        <p:blipFill>
          <a:blip r:embed="rId3" cstate="print"/>
          <a:srcRect/>
          <a:stretch>
            <a:fillRect/>
          </a:stretch>
        </p:blipFill>
        <p:spPr bwMode="auto">
          <a:xfrm>
            <a:off x="3931023" y="1447800"/>
            <a:ext cx="456684" cy="314604"/>
          </a:xfrm>
          <a:prstGeom prst="rect">
            <a:avLst/>
          </a:prstGeom>
          <a:noFill/>
          <a:ln>
            <a:noFill/>
          </a:ln>
        </p:spPr>
      </p:pic>
      <p:pic>
        <p:nvPicPr>
          <p:cNvPr id="22" name="Picture 21" descr="D:\Documents and Settings\Hang Yu\Desktop\pics\iphone1.jpg"/>
          <p:cNvPicPr>
            <a:picLocks noChangeAspect="1" noChangeArrowheads="1"/>
          </p:cNvPicPr>
          <p:nvPr/>
        </p:nvPicPr>
        <p:blipFill>
          <a:blip r:embed="rId3" cstate="print"/>
          <a:srcRect/>
          <a:stretch>
            <a:fillRect/>
          </a:stretch>
        </p:blipFill>
        <p:spPr bwMode="auto">
          <a:xfrm>
            <a:off x="6939043" y="2708749"/>
            <a:ext cx="456684" cy="314604"/>
          </a:xfrm>
          <a:prstGeom prst="rect">
            <a:avLst/>
          </a:prstGeom>
          <a:noFill/>
          <a:ln>
            <a:noFill/>
          </a:ln>
        </p:spPr>
      </p:pic>
      <p:sp>
        <p:nvSpPr>
          <p:cNvPr id="134" name="Oval 133"/>
          <p:cNvSpPr/>
          <p:nvPr/>
        </p:nvSpPr>
        <p:spPr>
          <a:xfrm rot="4985896">
            <a:off x="2511954" y="2314316"/>
            <a:ext cx="3448373" cy="1055147"/>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2356258">
            <a:off x="3627722" y="4851983"/>
            <a:ext cx="4313648" cy="722338"/>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9808888">
            <a:off x="1019002" y="4098199"/>
            <a:ext cx="3757463" cy="841834"/>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18368454">
            <a:off x="3536571" y="3760388"/>
            <a:ext cx="574859" cy="1002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rot="488027">
            <a:off x="3747166" y="3139405"/>
            <a:ext cx="829769" cy="1670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rot="16200000" flipH="1">
            <a:off x="3581400" y="2514600"/>
            <a:ext cx="1371600" cy="152400"/>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2"/>
          <p:cNvSpPr txBox="1"/>
          <p:nvPr/>
        </p:nvSpPr>
        <p:spPr>
          <a:xfrm rot="5040000">
            <a:off x="3911842" y="2491723"/>
            <a:ext cx="764953" cy="369332"/>
          </a:xfrm>
          <a:prstGeom prst="rect">
            <a:avLst/>
          </a:prstGeom>
          <a:solidFill>
            <a:schemeClr val="bg1"/>
          </a:solidFill>
        </p:spPr>
        <p:txBody>
          <a:bodyPr wrap="none" rtlCol="0">
            <a:spAutoFit/>
          </a:bodyPr>
          <a:lstStyle/>
          <a:p>
            <a:r>
              <a:rPr lang="en-US" b="1" dirty="0" smtClean="0">
                <a:solidFill>
                  <a:srgbClr val="0070C0"/>
                </a:solidFill>
              </a:rPr>
              <a:t>Data 2</a:t>
            </a:r>
            <a:endParaRPr lang="en-US" b="1" dirty="0">
              <a:solidFill>
                <a:srgbClr val="0070C0"/>
              </a:solidFill>
            </a:endParaRPr>
          </a:p>
        </p:txBody>
      </p:sp>
      <p:pic>
        <p:nvPicPr>
          <p:cNvPr id="20" name="Picture 19" descr="D:\Documents and Settings\Hang Yu\Desktop\pics\iphone1.jpg"/>
          <p:cNvPicPr>
            <a:picLocks noChangeAspect="1" noChangeArrowheads="1"/>
          </p:cNvPicPr>
          <p:nvPr/>
        </p:nvPicPr>
        <p:blipFill>
          <a:blip r:embed="rId3" cstate="print"/>
          <a:srcRect/>
          <a:stretch>
            <a:fillRect/>
          </a:stretch>
        </p:blipFill>
        <p:spPr bwMode="auto">
          <a:xfrm>
            <a:off x="7843205" y="5224061"/>
            <a:ext cx="456684" cy="314604"/>
          </a:xfrm>
          <a:prstGeom prst="rect">
            <a:avLst/>
          </a:prstGeom>
          <a:noFill/>
          <a:ln>
            <a:noFill/>
          </a:ln>
        </p:spPr>
      </p:pic>
      <p:grpSp>
        <p:nvGrpSpPr>
          <p:cNvPr id="126" name="Group 125"/>
          <p:cNvGrpSpPr/>
          <p:nvPr/>
        </p:nvGrpSpPr>
        <p:grpSpPr>
          <a:xfrm rot="8410740">
            <a:off x="5517988" y="3007142"/>
            <a:ext cx="1263825" cy="556412"/>
            <a:chOff x="1862555" y="3451641"/>
            <a:chExt cx="1263825" cy="556412"/>
          </a:xfrm>
        </p:grpSpPr>
        <p:cxnSp>
          <p:nvCxnSpPr>
            <p:cNvPr id="127" name="Straight Arrow Connector 126"/>
            <p:cNvCxnSpPr/>
            <p:nvPr/>
          </p:nvCxnSpPr>
          <p:spPr>
            <a:xfrm rot="2389260" flipV="1">
              <a:off x="1862555" y="3451641"/>
              <a:ext cx="1263825" cy="556412"/>
            </a:xfrm>
            <a:prstGeom prst="straightConnector1">
              <a:avLst/>
            </a:prstGeom>
            <a:ln w="5715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8" name="TextBox 2"/>
            <p:cNvSpPr txBox="1"/>
            <p:nvPr/>
          </p:nvSpPr>
          <p:spPr>
            <a:xfrm rot="11736670">
              <a:off x="2354595" y="3573268"/>
              <a:ext cx="517449" cy="369332"/>
            </a:xfrm>
            <a:prstGeom prst="rect">
              <a:avLst/>
            </a:prstGeom>
            <a:solidFill>
              <a:schemeClr val="bg1"/>
            </a:solidFill>
          </p:spPr>
          <p:txBody>
            <a:bodyPr wrap="none" rtlCol="0">
              <a:spAutoFit/>
            </a:bodyPr>
            <a:lstStyle/>
            <a:p>
              <a:r>
                <a:rPr lang="en-US" b="1" dirty="0" smtClean="0">
                  <a:solidFill>
                    <a:srgbClr val="00B050"/>
                  </a:solidFill>
                </a:rPr>
                <a:t>Null</a:t>
              </a:r>
              <a:endParaRPr lang="en-US" b="1" dirty="0">
                <a:solidFill>
                  <a:srgbClr val="00B050"/>
                </a:solidFill>
              </a:endParaRPr>
            </a:p>
          </p:txBody>
        </p:sp>
      </p:grpSp>
      <p:grpSp>
        <p:nvGrpSpPr>
          <p:cNvPr id="129" name="Group 128"/>
          <p:cNvGrpSpPr/>
          <p:nvPr/>
        </p:nvGrpSpPr>
        <p:grpSpPr>
          <a:xfrm rot="10992617">
            <a:off x="5791200" y="4710220"/>
            <a:ext cx="1905000" cy="512371"/>
            <a:chOff x="1181114" y="3321197"/>
            <a:chExt cx="1905000" cy="512371"/>
          </a:xfrm>
        </p:grpSpPr>
        <p:cxnSp>
          <p:nvCxnSpPr>
            <p:cNvPr id="130" name="Straight Arrow Connector 129"/>
            <p:cNvCxnSpPr/>
            <p:nvPr/>
          </p:nvCxnSpPr>
          <p:spPr>
            <a:xfrm>
              <a:off x="1181114" y="3321197"/>
              <a:ext cx="1905000" cy="512371"/>
            </a:xfrm>
            <a:prstGeom prst="straightConnector1">
              <a:avLst/>
            </a:prstGeom>
            <a:ln w="5715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TextBox 2"/>
            <p:cNvSpPr txBox="1"/>
            <p:nvPr/>
          </p:nvSpPr>
          <p:spPr>
            <a:xfrm rot="11736670">
              <a:off x="1935292" y="3425266"/>
              <a:ext cx="517449" cy="369332"/>
            </a:xfrm>
            <a:prstGeom prst="rect">
              <a:avLst/>
            </a:prstGeom>
            <a:solidFill>
              <a:schemeClr val="bg1"/>
            </a:solidFill>
          </p:spPr>
          <p:txBody>
            <a:bodyPr wrap="none" rtlCol="0">
              <a:spAutoFit/>
            </a:bodyPr>
            <a:lstStyle/>
            <a:p>
              <a:r>
                <a:rPr lang="en-US" b="1" dirty="0" smtClean="0">
                  <a:solidFill>
                    <a:srgbClr val="00B050"/>
                  </a:solidFill>
                </a:rPr>
                <a:t>Null</a:t>
              </a:r>
              <a:endParaRPr lang="en-US" b="1" dirty="0">
                <a:solidFill>
                  <a:srgbClr val="00B050"/>
                </a:solidFill>
              </a:endParaRPr>
            </a:p>
          </p:txBody>
        </p:sp>
      </p:grpSp>
      <p:grpSp>
        <p:nvGrpSpPr>
          <p:cNvPr id="132" name="Group 131"/>
          <p:cNvGrpSpPr/>
          <p:nvPr/>
        </p:nvGrpSpPr>
        <p:grpSpPr>
          <a:xfrm rot="14373410">
            <a:off x="4242669" y="5163775"/>
            <a:ext cx="1053837" cy="369332"/>
            <a:chOff x="2058327" y="3573268"/>
            <a:chExt cx="1053837" cy="369332"/>
          </a:xfrm>
        </p:grpSpPr>
        <p:cxnSp>
          <p:nvCxnSpPr>
            <p:cNvPr id="133" name="Straight Arrow Connector 132"/>
            <p:cNvCxnSpPr/>
            <p:nvPr/>
          </p:nvCxnSpPr>
          <p:spPr>
            <a:xfrm rot="1664967" flipV="1">
              <a:off x="2058327" y="3646957"/>
              <a:ext cx="1053837" cy="218054"/>
            </a:xfrm>
            <a:prstGeom prst="straightConnector1">
              <a:avLst/>
            </a:prstGeom>
            <a:ln w="5715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TextBox 2"/>
            <p:cNvSpPr txBox="1"/>
            <p:nvPr/>
          </p:nvSpPr>
          <p:spPr>
            <a:xfrm rot="11736670">
              <a:off x="2354595" y="3573268"/>
              <a:ext cx="517449" cy="369332"/>
            </a:xfrm>
            <a:prstGeom prst="rect">
              <a:avLst/>
            </a:prstGeom>
            <a:solidFill>
              <a:schemeClr val="bg1"/>
            </a:solidFill>
          </p:spPr>
          <p:txBody>
            <a:bodyPr wrap="none" rtlCol="0">
              <a:spAutoFit/>
            </a:bodyPr>
            <a:lstStyle/>
            <a:p>
              <a:r>
                <a:rPr lang="en-US" b="1" dirty="0" smtClean="0">
                  <a:solidFill>
                    <a:srgbClr val="00B050"/>
                  </a:solidFill>
                </a:rPr>
                <a:t>Null</a:t>
              </a:r>
              <a:endParaRPr lang="en-US" b="1" dirty="0">
                <a:solidFill>
                  <a:srgbClr val="00B050"/>
                </a:solidFill>
              </a:endParaRPr>
            </a:p>
          </p:txBody>
        </p:sp>
      </p:grpSp>
      <p:grpSp>
        <p:nvGrpSpPr>
          <p:cNvPr id="141" name="Group 140"/>
          <p:cNvGrpSpPr/>
          <p:nvPr/>
        </p:nvGrpSpPr>
        <p:grpSpPr>
          <a:xfrm rot="18288004">
            <a:off x="2159091" y="4878323"/>
            <a:ext cx="993772" cy="1321830"/>
            <a:chOff x="1787048" y="2956898"/>
            <a:chExt cx="993772" cy="1321830"/>
          </a:xfrm>
        </p:grpSpPr>
        <p:cxnSp>
          <p:nvCxnSpPr>
            <p:cNvPr id="142" name="Straight Arrow Connector 141"/>
            <p:cNvCxnSpPr/>
            <p:nvPr/>
          </p:nvCxnSpPr>
          <p:spPr>
            <a:xfrm rot="3119430" flipV="1">
              <a:off x="1623019" y="3120927"/>
              <a:ext cx="1321830" cy="993772"/>
            </a:xfrm>
            <a:prstGeom prst="straightConnector1">
              <a:avLst/>
            </a:prstGeom>
            <a:ln w="5715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3" name="TextBox 2"/>
            <p:cNvSpPr txBox="1"/>
            <p:nvPr/>
          </p:nvSpPr>
          <p:spPr>
            <a:xfrm rot="936670">
              <a:off x="2092375" y="3434363"/>
              <a:ext cx="517449" cy="369332"/>
            </a:xfrm>
            <a:prstGeom prst="rect">
              <a:avLst/>
            </a:prstGeom>
            <a:solidFill>
              <a:schemeClr val="bg1"/>
            </a:solidFill>
          </p:spPr>
          <p:txBody>
            <a:bodyPr wrap="none" rtlCol="0">
              <a:spAutoFit/>
            </a:bodyPr>
            <a:lstStyle/>
            <a:p>
              <a:r>
                <a:rPr lang="en-US" b="1" dirty="0" smtClean="0">
                  <a:solidFill>
                    <a:srgbClr val="00B050"/>
                  </a:solidFill>
                </a:rPr>
                <a:t>Null</a:t>
              </a:r>
              <a:endParaRPr lang="en-US" b="1" dirty="0">
                <a:solidFill>
                  <a:srgbClr val="00B050"/>
                </a:solidFill>
              </a:endParaRPr>
            </a:p>
          </p:txBody>
        </p:sp>
      </p:grpSp>
      <p:grpSp>
        <p:nvGrpSpPr>
          <p:cNvPr id="146" name="Group 145"/>
          <p:cNvGrpSpPr/>
          <p:nvPr/>
        </p:nvGrpSpPr>
        <p:grpSpPr>
          <a:xfrm rot="12917467" flipH="1">
            <a:off x="1920497" y="3439969"/>
            <a:ext cx="1302028" cy="480010"/>
            <a:chOff x="1765066" y="3413349"/>
            <a:chExt cx="1302028" cy="480010"/>
          </a:xfrm>
        </p:grpSpPr>
        <p:cxnSp>
          <p:nvCxnSpPr>
            <p:cNvPr id="147" name="Straight Arrow Connector 146"/>
            <p:cNvCxnSpPr/>
            <p:nvPr/>
          </p:nvCxnSpPr>
          <p:spPr>
            <a:xfrm rot="12917467" flipH="1">
              <a:off x="1765066" y="3413349"/>
              <a:ext cx="1302028" cy="480010"/>
            </a:xfrm>
            <a:prstGeom prst="straightConnector1">
              <a:avLst/>
            </a:prstGeom>
            <a:ln w="57150">
              <a:solidFill>
                <a:srgbClr val="00B05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TextBox 2"/>
            <p:cNvSpPr txBox="1"/>
            <p:nvPr/>
          </p:nvSpPr>
          <p:spPr>
            <a:xfrm rot="11736670">
              <a:off x="2179713" y="3472220"/>
              <a:ext cx="517449" cy="369332"/>
            </a:xfrm>
            <a:prstGeom prst="rect">
              <a:avLst/>
            </a:prstGeom>
            <a:solidFill>
              <a:schemeClr val="bg1"/>
            </a:solidFill>
          </p:spPr>
          <p:txBody>
            <a:bodyPr wrap="none" rtlCol="0">
              <a:spAutoFit/>
            </a:bodyPr>
            <a:lstStyle/>
            <a:p>
              <a:r>
                <a:rPr lang="en-US" b="1" dirty="0" smtClean="0">
                  <a:solidFill>
                    <a:srgbClr val="00B050"/>
                  </a:solidFill>
                </a:rPr>
                <a:t>Null</a:t>
              </a:r>
              <a:endParaRPr lang="en-US" b="1" dirty="0">
                <a:solidFill>
                  <a:srgbClr val="00B050"/>
                </a:solidFill>
              </a:endParaRPr>
            </a:p>
          </p:txBody>
        </p:sp>
      </p:grpSp>
      <p:sp>
        <p:nvSpPr>
          <p:cNvPr id="150" name="Rectangle 149"/>
          <p:cNvSpPr/>
          <p:nvPr/>
        </p:nvSpPr>
        <p:spPr>
          <a:xfrm rot="488027">
            <a:off x="4367827" y="2951887"/>
            <a:ext cx="916687" cy="1702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rot="488027">
            <a:off x="4587242" y="4254437"/>
            <a:ext cx="916687" cy="280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21"/>
          <p:cNvGrpSpPr/>
          <p:nvPr/>
        </p:nvGrpSpPr>
        <p:grpSpPr>
          <a:xfrm>
            <a:off x="3657600" y="3429000"/>
            <a:ext cx="1543485" cy="1139132"/>
            <a:chOff x="366315" y="3653929"/>
            <a:chExt cx="2379685" cy="1756271"/>
          </a:xfrm>
        </p:grpSpPr>
        <p:sp>
          <p:nvSpPr>
            <p:cNvPr id="140" name="Parallelogram 139"/>
            <p:cNvSpPr/>
            <p:nvPr/>
          </p:nvSpPr>
          <p:spPr>
            <a:xfrm>
              <a:off x="446954" y="4146126"/>
              <a:ext cx="2208949" cy="1264073"/>
            </a:xfrm>
            <a:prstGeom prst="parallelogram">
              <a:avLst>
                <a:gd name="adj" fmla="val 56498"/>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8"/>
            <p:cNvGrpSpPr/>
            <p:nvPr/>
          </p:nvGrpSpPr>
          <p:grpSpPr>
            <a:xfrm>
              <a:off x="1852018" y="5083997"/>
              <a:ext cx="163909" cy="326203"/>
              <a:chOff x="1476543" y="4728479"/>
              <a:chExt cx="163909" cy="326203"/>
            </a:xfrm>
          </p:grpSpPr>
          <p:sp>
            <p:nvSpPr>
              <p:cNvPr id="241" name="Isosceles Triangle 24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2" name="Straight Connector 241"/>
              <p:cNvCxnSpPr>
                <a:stCxn id="24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99"/>
            <p:cNvGrpSpPr/>
            <p:nvPr/>
          </p:nvGrpSpPr>
          <p:grpSpPr>
            <a:xfrm>
              <a:off x="1589955" y="5083997"/>
              <a:ext cx="163909" cy="326203"/>
              <a:chOff x="1476543" y="4728479"/>
              <a:chExt cx="163909" cy="326203"/>
            </a:xfrm>
          </p:grpSpPr>
          <p:sp>
            <p:nvSpPr>
              <p:cNvPr id="239" name="Isosceles Triangle 23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0" name="Straight Connector 239"/>
              <p:cNvCxnSpPr>
                <a:stCxn id="23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102"/>
            <p:cNvGrpSpPr/>
            <p:nvPr/>
          </p:nvGrpSpPr>
          <p:grpSpPr>
            <a:xfrm>
              <a:off x="381000" y="5083996"/>
              <a:ext cx="163909" cy="326203"/>
              <a:chOff x="1476543" y="4728479"/>
              <a:chExt cx="163909" cy="326203"/>
            </a:xfrm>
          </p:grpSpPr>
          <p:sp>
            <p:nvSpPr>
              <p:cNvPr id="237" name="Isosceles Triangle 23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8" name="Straight Connector 237"/>
              <p:cNvCxnSpPr>
                <a:stCxn id="23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105"/>
            <p:cNvGrpSpPr/>
            <p:nvPr/>
          </p:nvGrpSpPr>
          <p:grpSpPr>
            <a:xfrm>
              <a:off x="685800" y="5083996"/>
              <a:ext cx="163909" cy="326203"/>
              <a:chOff x="1476543" y="4728479"/>
              <a:chExt cx="163909" cy="326203"/>
            </a:xfrm>
          </p:grpSpPr>
          <p:sp>
            <p:nvSpPr>
              <p:cNvPr id="235" name="Isosceles Triangle 23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6" name="Straight Connector 235"/>
              <p:cNvCxnSpPr>
                <a:stCxn id="23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117"/>
            <p:cNvGrpSpPr/>
            <p:nvPr/>
          </p:nvGrpSpPr>
          <p:grpSpPr>
            <a:xfrm>
              <a:off x="979091" y="5083996"/>
              <a:ext cx="163909" cy="326203"/>
              <a:chOff x="1476543" y="4728479"/>
              <a:chExt cx="163909" cy="326203"/>
            </a:xfrm>
          </p:grpSpPr>
          <p:sp>
            <p:nvSpPr>
              <p:cNvPr id="233" name="Isosceles Triangle 23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4" name="Straight Connector 233"/>
              <p:cNvCxnSpPr>
                <a:stCxn id="23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20"/>
            <p:cNvGrpSpPr/>
            <p:nvPr/>
          </p:nvGrpSpPr>
          <p:grpSpPr>
            <a:xfrm>
              <a:off x="1283891" y="5083996"/>
              <a:ext cx="163909" cy="326203"/>
              <a:chOff x="1476543" y="4728479"/>
              <a:chExt cx="163909" cy="326203"/>
            </a:xfrm>
          </p:grpSpPr>
          <p:sp>
            <p:nvSpPr>
              <p:cNvPr id="231" name="Isosceles Triangle 23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2" name="Straight Connector 231"/>
              <p:cNvCxnSpPr>
                <a:stCxn id="23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23"/>
            <p:cNvGrpSpPr/>
            <p:nvPr/>
          </p:nvGrpSpPr>
          <p:grpSpPr>
            <a:xfrm>
              <a:off x="2569046" y="3819924"/>
              <a:ext cx="163909" cy="326203"/>
              <a:chOff x="1476543" y="4728479"/>
              <a:chExt cx="163909" cy="326203"/>
            </a:xfrm>
          </p:grpSpPr>
          <p:sp>
            <p:nvSpPr>
              <p:cNvPr id="229" name="Isosceles Triangle 22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0" name="Straight Connector 229"/>
              <p:cNvCxnSpPr>
                <a:stCxn id="22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6"/>
            <p:cNvGrpSpPr/>
            <p:nvPr/>
          </p:nvGrpSpPr>
          <p:grpSpPr>
            <a:xfrm>
              <a:off x="2306983" y="3819924"/>
              <a:ext cx="163909" cy="326203"/>
              <a:chOff x="1476543" y="4728479"/>
              <a:chExt cx="163909" cy="326203"/>
            </a:xfrm>
          </p:grpSpPr>
          <p:sp>
            <p:nvSpPr>
              <p:cNvPr id="227" name="Isosceles Triangle 22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8" name="Straight Connector 227"/>
              <p:cNvCxnSpPr>
                <a:stCxn id="22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29"/>
            <p:cNvGrpSpPr/>
            <p:nvPr/>
          </p:nvGrpSpPr>
          <p:grpSpPr>
            <a:xfrm>
              <a:off x="1098028" y="3819923"/>
              <a:ext cx="163909" cy="326203"/>
              <a:chOff x="1476543" y="4728479"/>
              <a:chExt cx="163909" cy="326203"/>
            </a:xfrm>
          </p:grpSpPr>
          <p:sp>
            <p:nvSpPr>
              <p:cNvPr id="225" name="Isosceles Triangle 22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6" name="Straight Connector 225"/>
              <p:cNvCxnSpPr>
                <a:stCxn id="22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32"/>
            <p:cNvGrpSpPr/>
            <p:nvPr/>
          </p:nvGrpSpPr>
          <p:grpSpPr>
            <a:xfrm>
              <a:off x="1402828" y="3819923"/>
              <a:ext cx="163909" cy="326203"/>
              <a:chOff x="1476543" y="4728479"/>
              <a:chExt cx="163909" cy="326203"/>
            </a:xfrm>
          </p:grpSpPr>
          <p:sp>
            <p:nvSpPr>
              <p:cNvPr id="223" name="Isosceles Triangle 22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4" name="Straight Connector 223"/>
              <p:cNvCxnSpPr>
                <a:stCxn id="22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35"/>
            <p:cNvGrpSpPr/>
            <p:nvPr/>
          </p:nvGrpSpPr>
          <p:grpSpPr>
            <a:xfrm>
              <a:off x="1696119" y="3819923"/>
              <a:ext cx="163909" cy="326203"/>
              <a:chOff x="1476543" y="4728479"/>
              <a:chExt cx="163909" cy="326203"/>
            </a:xfrm>
          </p:grpSpPr>
          <p:sp>
            <p:nvSpPr>
              <p:cNvPr id="221" name="Isosceles Triangle 22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2" name="Straight Connector 221"/>
              <p:cNvCxnSpPr>
                <a:stCxn id="22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138"/>
            <p:cNvGrpSpPr/>
            <p:nvPr/>
          </p:nvGrpSpPr>
          <p:grpSpPr>
            <a:xfrm>
              <a:off x="2000919" y="3819923"/>
              <a:ext cx="163909" cy="326203"/>
              <a:chOff x="1476543" y="4728479"/>
              <a:chExt cx="163909" cy="326203"/>
            </a:xfrm>
          </p:grpSpPr>
          <p:sp>
            <p:nvSpPr>
              <p:cNvPr id="219" name="Isosceles Triangle 21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0" name="Straight Connector 219"/>
              <p:cNvCxnSpPr>
                <a:stCxn id="21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141"/>
            <p:cNvGrpSpPr/>
            <p:nvPr/>
          </p:nvGrpSpPr>
          <p:grpSpPr>
            <a:xfrm>
              <a:off x="2070373" y="4658124"/>
              <a:ext cx="163909" cy="326203"/>
              <a:chOff x="1476543" y="4728479"/>
              <a:chExt cx="163909" cy="326203"/>
            </a:xfrm>
          </p:grpSpPr>
          <p:sp>
            <p:nvSpPr>
              <p:cNvPr id="217" name="Isosceles Triangle 21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8" name="Straight Connector 217"/>
              <p:cNvCxnSpPr>
                <a:stCxn id="21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144"/>
            <p:cNvGrpSpPr/>
            <p:nvPr/>
          </p:nvGrpSpPr>
          <p:grpSpPr>
            <a:xfrm>
              <a:off x="1808310" y="4658124"/>
              <a:ext cx="163909" cy="326203"/>
              <a:chOff x="1476543" y="4728479"/>
              <a:chExt cx="163909" cy="326203"/>
            </a:xfrm>
          </p:grpSpPr>
          <p:sp>
            <p:nvSpPr>
              <p:cNvPr id="215" name="Isosceles Triangle 21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6" name="Straight Connector 215"/>
              <p:cNvCxnSpPr>
                <a:stCxn id="21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147"/>
            <p:cNvGrpSpPr/>
            <p:nvPr/>
          </p:nvGrpSpPr>
          <p:grpSpPr>
            <a:xfrm>
              <a:off x="599355" y="4658123"/>
              <a:ext cx="163909" cy="326203"/>
              <a:chOff x="1476543" y="4728479"/>
              <a:chExt cx="163909" cy="326203"/>
            </a:xfrm>
          </p:grpSpPr>
          <p:sp>
            <p:nvSpPr>
              <p:cNvPr id="213" name="Isosceles Triangle 21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4" name="Straight Connector 213"/>
              <p:cNvCxnSpPr>
                <a:stCxn id="21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150"/>
            <p:cNvGrpSpPr/>
            <p:nvPr/>
          </p:nvGrpSpPr>
          <p:grpSpPr>
            <a:xfrm>
              <a:off x="904155" y="4658123"/>
              <a:ext cx="163909" cy="326203"/>
              <a:chOff x="1476543" y="4728479"/>
              <a:chExt cx="163909" cy="326203"/>
            </a:xfrm>
          </p:grpSpPr>
          <p:sp>
            <p:nvSpPr>
              <p:cNvPr id="211" name="Isosceles Triangle 21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2" name="Straight Connector 211"/>
              <p:cNvCxnSpPr>
                <a:stCxn id="21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153"/>
            <p:cNvGrpSpPr/>
            <p:nvPr/>
          </p:nvGrpSpPr>
          <p:grpSpPr>
            <a:xfrm>
              <a:off x="1197446" y="4658123"/>
              <a:ext cx="163909" cy="326203"/>
              <a:chOff x="1476543" y="4728479"/>
              <a:chExt cx="163909" cy="326203"/>
            </a:xfrm>
          </p:grpSpPr>
          <p:sp>
            <p:nvSpPr>
              <p:cNvPr id="209" name="Isosceles Triangle 20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0" name="Straight Connector 209"/>
              <p:cNvCxnSpPr>
                <a:stCxn id="20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156"/>
            <p:cNvGrpSpPr/>
            <p:nvPr/>
          </p:nvGrpSpPr>
          <p:grpSpPr>
            <a:xfrm>
              <a:off x="1502246" y="4658123"/>
              <a:ext cx="163909" cy="326203"/>
              <a:chOff x="1476543" y="4728479"/>
              <a:chExt cx="163909" cy="326203"/>
            </a:xfrm>
          </p:grpSpPr>
          <p:sp>
            <p:nvSpPr>
              <p:cNvPr id="207" name="Isosceles Triangle 20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8" name="Straight Connector 207"/>
              <p:cNvCxnSpPr>
                <a:stCxn id="20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59"/>
            <p:cNvGrpSpPr/>
            <p:nvPr/>
          </p:nvGrpSpPr>
          <p:grpSpPr>
            <a:xfrm>
              <a:off x="2340446" y="4222328"/>
              <a:ext cx="163909" cy="326203"/>
              <a:chOff x="1476543" y="4728479"/>
              <a:chExt cx="163909" cy="326203"/>
            </a:xfrm>
          </p:grpSpPr>
          <p:sp>
            <p:nvSpPr>
              <p:cNvPr id="205" name="Isosceles Triangle 20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6" name="Straight Connector 205"/>
              <p:cNvCxnSpPr>
                <a:stCxn id="20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5" name="Group 162"/>
            <p:cNvGrpSpPr/>
            <p:nvPr/>
          </p:nvGrpSpPr>
          <p:grpSpPr>
            <a:xfrm>
              <a:off x="2078383" y="4222328"/>
              <a:ext cx="163909" cy="326203"/>
              <a:chOff x="1476543" y="4728479"/>
              <a:chExt cx="163909" cy="326203"/>
            </a:xfrm>
          </p:grpSpPr>
          <p:sp>
            <p:nvSpPr>
              <p:cNvPr id="203" name="Isosceles Triangle 20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4" name="Straight Connector 203"/>
              <p:cNvCxnSpPr>
                <a:stCxn id="20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6" name="Group 165"/>
            <p:cNvGrpSpPr/>
            <p:nvPr/>
          </p:nvGrpSpPr>
          <p:grpSpPr>
            <a:xfrm>
              <a:off x="869428" y="4222327"/>
              <a:ext cx="163909" cy="326203"/>
              <a:chOff x="1476543" y="4728479"/>
              <a:chExt cx="163909" cy="326203"/>
            </a:xfrm>
          </p:grpSpPr>
          <p:sp>
            <p:nvSpPr>
              <p:cNvPr id="201" name="Isosceles Triangle 20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2" name="Straight Connector 201"/>
              <p:cNvCxnSpPr>
                <a:stCxn id="20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7" name="Group 168"/>
            <p:cNvGrpSpPr/>
            <p:nvPr/>
          </p:nvGrpSpPr>
          <p:grpSpPr>
            <a:xfrm>
              <a:off x="1174228" y="4222327"/>
              <a:ext cx="163909" cy="326203"/>
              <a:chOff x="1476543" y="4728479"/>
              <a:chExt cx="163909" cy="326203"/>
            </a:xfrm>
          </p:grpSpPr>
          <p:sp>
            <p:nvSpPr>
              <p:cNvPr id="199" name="Isosceles Triangle 19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0" name="Straight Connector 199"/>
              <p:cNvCxnSpPr>
                <a:stCxn id="19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8" name="Group 171"/>
            <p:cNvGrpSpPr/>
            <p:nvPr/>
          </p:nvGrpSpPr>
          <p:grpSpPr>
            <a:xfrm>
              <a:off x="1467519" y="4222327"/>
              <a:ext cx="163909" cy="326203"/>
              <a:chOff x="1476543" y="4728479"/>
              <a:chExt cx="163909" cy="326203"/>
            </a:xfrm>
          </p:grpSpPr>
          <p:sp>
            <p:nvSpPr>
              <p:cNvPr id="197" name="Isosceles Triangle 19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98" name="Straight Connector 197"/>
              <p:cNvCxnSpPr>
                <a:stCxn id="19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9" name="Group 174"/>
            <p:cNvGrpSpPr/>
            <p:nvPr/>
          </p:nvGrpSpPr>
          <p:grpSpPr>
            <a:xfrm>
              <a:off x="1772319" y="4222327"/>
              <a:ext cx="163909" cy="326203"/>
              <a:chOff x="1476543" y="4728479"/>
              <a:chExt cx="163909" cy="326203"/>
            </a:xfrm>
          </p:grpSpPr>
          <p:sp>
            <p:nvSpPr>
              <p:cNvPr id="195" name="Isosceles Triangle 19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96" name="Straight Connector 195"/>
              <p:cNvCxnSpPr>
                <a:stCxn id="19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65" name="Straight Connector 164"/>
            <p:cNvCxnSpPr/>
            <p:nvPr/>
          </p:nvCxnSpPr>
          <p:spPr>
            <a:xfrm flipH="1">
              <a:off x="673677" y="4997511"/>
              <a:ext cx="147565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946748" y="4548530"/>
              <a:ext cx="147565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772240"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1056555"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1361355"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1656676"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8684" y="3657605"/>
              <a:ext cx="193510" cy="154961"/>
            </a:xfrm>
            <a:prstGeom prst="rect">
              <a:avLst/>
            </a:prstGeom>
            <a:noFill/>
          </p:spPr>
        </p:pic>
        <p:pic>
          <p:nvPicPr>
            <p:cNvPr id="17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81925" y="3657605"/>
              <a:ext cx="193510" cy="154961"/>
            </a:xfrm>
            <a:prstGeom prst="rect">
              <a:avLst/>
            </a:prstGeom>
            <a:noFill/>
          </p:spPr>
        </p:pic>
        <p:pic>
          <p:nvPicPr>
            <p:cNvPr id="17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8377" y="3657603"/>
              <a:ext cx="193510" cy="154961"/>
            </a:xfrm>
            <a:prstGeom prst="rect">
              <a:avLst/>
            </a:prstGeom>
            <a:noFill/>
          </p:spPr>
        </p:pic>
        <p:pic>
          <p:nvPicPr>
            <p:cNvPr id="17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82170" y="3653931"/>
              <a:ext cx="193510" cy="154961"/>
            </a:xfrm>
            <a:prstGeom prst="rect">
              <a:avLst/>
            </a:prstGeom>
            <a:noFill/>
          </p:spPr>
        </p:pic>
        <p:pic>
          <p:nvPicPr>
            <p:cNvPr id="175"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92756" y="3657601"/>
              <a:ext cx="193510" cy="154961"/>
            </a:xfrm>
            <a:prstGeom prst="rect">
              <a:avLst/>
            </a:prstGeom>
            <a:noFill/>
          </p:spPr>
        </p:pic>
        <p:pic>
          <p:nvPicPr>
            <p:cNvPr id="176"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52491" y="3653929"/>
              <a:ext cx="193509" cy="154961"/>
            </a:xfrm>
            <a:prstGeom prst="rect">
              <a:avLst/>
            </a:prstGeom>
            <a:noFill/>
          </p:spPr>
        </p:pic>
        <p:pic>
          <p:nvPicPr>
            <p:cNvPr id="177"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52380" y="4060646"/>
              <a:ext cx="193510" cy="154961"/>
            </a:xfrm>
            <a:prstGeom prst="rect">
              <a:avLst/>
            </a:prstGeom>
            <a:noFill/>
          </p:spPr>
        </p:pic>
        <p:pic>
          <p:nvPicPr>
            <p:cNvPr id="178"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59292" y="4060644"/>
              <a:ext cx="193510" cy="154961"/>
            </a:xfrm>
            <a:prstGeom prst="rect">
              <a:avLst/>
            </a:prstGeom>
            <a:noFill/>
          </p:spPr>
        </p:pic>
        <p:pic>
          <p:nvPicPr>
            <p:cNvPr id="179"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52071" y="4064315"/>
              <a:ext cx="193510" cy="154961"/>
            </a:xfrm>
            <a:prstGeom prst="rect">
              <a:avLst/>
            </a:prstGeom>
            <a:noFill/>
          </p:spPr>
        </p:pic>
        <p:pic>
          <p:nvPicPr>
            <p:cNvPr id="180"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9538" y="4060643"/>
              <a:ext cx="193510" cy="154961"/>
            </a:xfrm>
            <a:prstGeom prst="rect">
              <a:avLst/>
            </a:prstGeom>
            <a:noFill/>
          </p:spPr>
        </p:pic>
        <p:pic>
          <p:nvPicPr>
            <p:cNvPr id="18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66450" y="4060641"/>
              <a:ext cx="193510" cy="154961"/>
            </a:xfrm>
            <a:prstGeom prst="rect">
              <a:avLst/>
            </a:prstGeom>
            <a:noFill/>
          </p:spPr>
        </p:pic>
        <p:pic>
          <p:nvPicPr>
            <p:cNvPr id="18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22518" y="4060640"/>
              <a:ext cx="193509" cy="154961"/>
            </a:xfrm>
            <a:prstGeom prst="rect">
              <a:avLst/>
            </a:prstGeom>
            <a:noFill/>
          </p:spPr>
        </p:pic>
        <p:pic>
          <p:nvPicPr>
            <p:cNvPr id="18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3520" y="4492151"/>
              <a:ext cx="193510" cy="154961"/>
            </a:xfrm>
            <a:prstGeom prst="rect">
              <a:avLst/>
            </a:prstGeom>
            <a:noFill/>
          </p:spPr>
        </p:pic>
        <p:pic>
          <p:nvPicPr>
            <p:cNvPr id="18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86759" y="4495821"/>
              <a:ext cx="193510" cy="154961"/>
            </a:xfrm>
            <a:prstGeom prst="rect">
              <a:avLst/>
            </a:prstGeom>
            <a:noFill/>
          </p:spPr>
        </p:pic>
        <p:pic>
          <p:nvPicPr>
            <p:cNvPr id="185"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3211" y="4492151"/>
              <a:ext cx="193510" cy="154961"/>
            </a:xfrm>
            <a:prstGeom prst="rect">
              <a:avLst/>
            </a:prstGeom>
            <a:noFill/>
          </p:spPr>
        </p:pic>
        <p:pic>
          <p:nvPicPr>
            <p:cNvPr id="186"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83335" y="4492148"/>
              <a:ext cx="193510" cy="154961"/>
            </a:xfrm>
            <a:prstGeom prst="rect">
              <a:avLst/>
            </a:prstGeom>
            <a:noFill/>
          </p:spPr>
        </p:pic>
        <p:pic>
          <p:nvPicPr>
            <p:cNvPr id="187"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93921" y="4492147"/>
              <a:ext cx="193510" cy="154961"/>
            </a:xfrm>
            <a:prstGeom prst="rect">
              <a:avLst/>
            </a:prstGeom>
            <a:noFill/>
          </p:spPr>
        </p:pic>
        <p:pic>
          <p:nvPicPr>
            <p:cNvPr id="188"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7329" y="4495819"/>
              <a:ext cx="193510" cy="154961"/>
            </a:xfrm>
            <a:prstGeom prst="rect">
              <a:avLst/>
            </a:prstGeom>
            <a:noFill/>
          </p:spPr>
        </p:pic>
        <p:pic>
          <p:nvPicPr>
            <p:cNvPr id="189"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6315" y="4923199"/>
              <a:ext cx="193510" cy="154961"/>
            </a:xfrm>
            <a:prstGeom prst="rect">
              <a:avLst/>
            </a:prstGeom>
            <a:noFill/>
          </p:spPr>
        </p:pic>
        <p:pic>
          <p:nvPicPr>
            <p:cNvPr id="190"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5887" y="4923197"/>
              <a:ext cx="193510" cy="154961"/>
            </a:xfrm>
            <a:prstGeom prst="rect">
              <a:avLst/>
            </a:prstGeom>
            <a:noFill/>
          </p:spPr>
        </p:pic>
        <p:pic>
          <p:nvPicPr>
            <p:cNvPr id="19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62337" y="4923196"/>
              <a:ext cx="193510" cy="154961"/>
            </a:xfrm>
            <a:prstGeom prst="rect">
              <a:avLst/>
            </a:prstGeom>
            <a:noFill/>
          </p:spPr>
        </p:pic>
        <p:pic>
          <p:nvPicPr>
            <p:cNvPr id="19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69804" y="4926867"/>
              <a:ext cx="193510" cy="154961"/>
            </a:xfrm>
            <a:prstGeom prst="rect">
              <a:avLst/>
            </a:prstGeom>
            <a:noFill/>
          </p:spPr>
        </p:pic>
        <p:pic>
          <p:nvPicPr>
            <p:cNvPr id="19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69373" y="4919523"/>
              <a:ext cx="193510" cy="154961"/>
            </a:xfrm>
            <a:prstGeom prst="rect">
              <a:avLst/>
            </a:prstGeom>
            <a:noFill/>
          </p:spPr>
        </p:pic>
        <p:pic>
          <p:nvPicPr>
            <p:cNvPr id="19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2783" y="4923193"/>
              <a:ext cx="193510" cy="154961"/>
            </a:xfrm>
            <a:prstGeom prst="rect">
              <a:avLst/>
            </a:prstGeom>
            <a:noFill/>
          </p:spPr>
        </p:pic>
      </p:grpSp>
      <p:pic>
        <p:nvPicPr>
          <p:cNvPr id="144" name="Picture 143" descr="D:\Documents and Settings\Hang Yu\Desktop\pics\iphone1.jpg"/>
          <p:cNvPicPr>
            <a:picLocks noChangeAspect="1" noChangeArrowheads="1"/>
          </p:cNvPicPr>
          <p:nvPr/>
        </p:nvPicPr>
        <p:blipFill>
          <a:blip r:embed="rId3" cstate="print"/>
          <a:srcRect/>
          <a:stretch>
            <a:fillRect/>
          </a:stretch>
        </p:blipFill>
        <p:spPr bwMode="auto">
          <a:xfrm>
            <a:off x="4724400" y="6096000"/>
            <a:ext cx="456684" cy="314604"/>
          </a:xfrm>
          <a:prstGeom prst="rect">
            <a:avLst/>
          </a:prstGeom>
          <a:noFill/>
          <a:ln>
            <a:noFill/>
          </a:ln>
        </p:spPr>
      </p:pic>
    </p:spTree>
    <p:extLst>
      <p:ext uri="{BB962C8B-B14F-4D97-AF65-F5344CB8AC3E}">
        <p14:creationId xmlns:p14="http://schemas.microsoft.com/office/powerpoint/2010/main" val="2617759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Oval 141"/>
          <p:cNvSpPr/>
          <p:nvPr/>
        </p:nvSpPr>
        <p:spPr>
          <a:xfrm rot="1249746">
            <a:off x="4364733" y="4361617"/>
            <a:ext cx="4497579" cy="869629"/>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9529252">
            <a:off x="4228215" y="2671755"/>
            <a:ext cx="3448373" cy="1382249"/>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rot="488027">
            <a:off x="4359934" y="3655112"/>
            <a:ext cx="1564847" cy="614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4645469">
            <a:off x="3558605" y="4843088"/>
            <a:ext cx="2543639" cy="1055147"/>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9242807">
            <a:off x="896043" y="4776635"/>
            <a:ext cx="3962231" cy="1345468"/>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042419">
            <a:off x="422283" y="3102063"/>
            <a:ext cx="3962231" cy="1055147"/>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Background: Zero-forcing</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12</a:t>
            </a:fld>
            <a:endParaRPr lang="en-US"/>
          </a:p>
        </p:txBody>
      </p:sp>
      <p:pic>
        <p:nvPicPr>
          <p:cNvPr id="17" name="Picture 16" descr="D:\Documents and Settings\Hang Yu\Desktop\pics\iphone1.jpg"/>
          <p:cNvPicPr>
            <a:picLocks noChangeAspect="1" noChangeArrowheads="1"/>
          </p:cNvPicPr>
          <p:nvPr/>
        </p:nvPicPr>
        <p:blipFill>
          <a:blip r:embed="rId3" cstate="print"/>
          <a:srcRect/>
          <a:stretch>
            <a:fillRect/>
          </a:stretch>
        </p:blipFill>
        <p:spPr bwMode="auto">
          <a:xfrm>
            <a:off x="1523424" y="6220145"/>
            <a:ext cx="456684" cy="314604"/>
          </a:xfrm>
          <a:prstGeom prst="rect">
            <a:avLst/>
          </a:prstGeom>
          <a:noFill/>
          <a:ln>
            <a:noFill/>
          </a:ln>
        </p:spPr>
      </p:pic>
      <p:pic>
        <p:nvPicPr>
          <p:cNvPr id="18" name="Picture 17" descr="D:\Documents and Settings\Hang Yu\Desktop\pics\iphone1.jpg"/>
          <p:cNvPicPr>
            <a:picLocks noChangeAspect="1" noChangeArrowheads="1"/>
          </p:cNvPicPr>
          <p:nvPr/>
        </p:nvPicPr>
        <p:blipFill>
          <a:blip r:embed="rId3" cstate="print"/>
          <a:srcRect/>
          <a:stretch>
            <a:fillRect/>
          </a:stretch>
        </p:blipFill>
        <p:spPr bwMode="auto">
          <a:xfrm>
            <a:off x="1295400" y="3236595"/>
            <a:ext cx="456684" cy="314604"/>
          </a:xfrm>
          <a:prstGeom prst="rect">
            <a:avLst/>
          </a:prstGeom>
          <a:noFill/>
          <a:ln>
            <a:noFill/>
          </a:ln>
        </p:spPr>
      </p:pic>
      <p:pic>
        <p:nvPicPr>
          <p:cNvPr id="19" name="Picture 18" descr="D:\Documents and Settings\Hang Yu\Desktop\pics\iphone1.jpg"/>
          <p:cNvPicPr>
            <a:picLocks noChangeAspect="1" noChangeArrowheads="1"/>
          </p:cNvPicPr>
          <p:nvPr/>
        </p:nvPicPr>
        <p:blipFill>
          <a:blip r:embed="rId3" cstate="print"/>
          <a:srcRect/>
          <a:stretch>
            <a:fillRect/>
          </a:stretch>
        </p:blipFill>
        <p:spPr bwMode="auto">
          <a:xfrm>
            <a:off x="3931023" y="1447800"/>
            <a:ext cx="456684" cy="314604"/>
          </a:xfrm>
          <a:prstGeom prst="rect">
            <a:avLst/>
          </a:prstGeom>
          <a:noFill/>
          <a:ln>
            <a:noFill/>
          </a:ln>
        </p:spPr>
      </p:pic>
      <p:pic>
        <p:nvPicPr>
          <p:cNvPr id="20" name="Picture 19" descr="D:\Documents and Settings\Hang Yu\Desktop\pics\iphone1.jpg"/>
          <p:cNvPicPr>
            <a:picLocks noChangeAspect="1" noChangeArrowheads="1"/>
          </p:cNvPicPr>
          <p:nvPr/>
        </p:nvPicPr>
        <p:blipFill>
          <a:blip r:embed="rId3" cstate="print"/>
          <a:srcRect/>
          <a:stretch>
            <a:fillRect/>
          </a:stretch>
        </p:blipFill>
        <p:spPr bwMode="auto">
          <a:xfrm>
            <a:off x="7843205" y="5224061"/>
            <a:ext cx="456684" cy="314604"/>
          </a:xfrm>
          <a:prstGeom prst="rect">
            <a:avLst/>
          </a:prstGeom>
          <a:noFill/>
          <a:ln>
            <a:noFill/>
          </a:ln>
        </p:spPr>
      </p:pic>
      <p:pic>
        <p:nvPicPr>
          <p:cNvPr id="22" name="Picture 21" descr="D:\Documents and Settings\Hang Yu\Desktop\pics\iphone1.jpg"/>
          <p:cNvPicPr>
            <a:picLocks noChangeAspect="1" noChangeArrowheads="1"/>
          </p:cNvPicPr>
          <p:nvPr/>
        </p:nvPicPr>
        <p:blipFill>
          <a:blip r:embed="rId3" cstate="print"/>
          <a:srcRect/>
          <a:stretch>
            <a:fillRect/>
          </a:stretch>
        </p:blipFill>
        <p:spPr bwMode="auto">
          <a:xfrm>
            <a:off x="6939043" y="2708749"/>
            <a:ext cx="456684" cy="314604"/>
          </a:xfrm>
          <a:prstGeom prst="rect">
            <a:avLst/>
          </a:prstGeom>
          <a:noFill/>
          <a:ln>
            <a:noFill/>
          </a:ln>
        </p:spPr>
      </p:pic>
      <p:sp>
        <p:nvSpPr>
          <p:cNvPr id="134" name="Oval 133"/>
          <p:cNvSpPr/>
          <p:nvPr/>
        </p:nvSpPr>
        <p:spPr>
          <a:xfrm rot="5100000">
            <a:off x="2562090" y="2358750"/>
            <a:ext cx="3358855" cy="1055147"/>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1118233">
            <a:off x="3256133" y="3689295"/>
            <a:ext cx="913577" cy="1452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rot="488027">
            <a:off x="3809289" y="3188261"/>
            <a:ext cx="1379364" cy="1808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21"/>
          <p:cNvGrpSpPr/>
          <p:nvPr/>
        </p:nvGrpSpPr>
        <p:grpSpPr>
          <a:xfrm>
            <a:off x="3657600" y="3429000"/>
            <a:ext cx="1543485" cy="1139132"/>
            <a:chOff x="366315" y="3653929"/>
            <a:chExt cx="2379685" cy="1756271"/>
          </a:xfrm>
        </p:grpSpPr>
        <p:sp>
          <p:nvSpPr>
            <p:cNvPr id="140" name="Parallelogram 139"/>
            <p:cNvSpPr/>
            <p:nvPr/>
          </p:nvSpPr>
          <p:spPr>
            <a:xfrm>
              <a:off x="446954" y="4146126"/>
              <a:ext cx="2208949" cy="1264073"/>
            </a:xfrm>
            <a:prstGeom prst="parallelogram">
              <a:avLst>
                <a:gd name="adj" fmla="val 56498"/>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8"/>
            <p:cNvGrpSpPr/>
            <p:nvPr/>
          </p:nvGrpSpPr>
          <p:grpSpPr>
            <a:xfrm>
              <a:off x="1852018" y="5083997"/>
              <a:ext cx="163909" cy="326203"/>
              <a:chOff x="1476543" y="4728479"/>
              <a:chExt cx="163909" cy="326203"/>
            </a:xfrm>
          </p:grpSpPr>
          <p:sp>
            <p:nvSpPr>
              <p:cNvPr id="241" name="Isosceles Triangle 24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2" name="Straight Connector 241"/>
              <p:cNvCxnSpPr>
                <a:stCxn id="24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99"/>
            <p:cNvGrpSpPr/>
            <p:nvPr/>
          </p:nvGrpSpPr>
          <p:grpSpPr>
            <a:xfrm>
              <a:off x="1589955" y="5083997"/>
              <a:ext cx="163909" cy="326203"/>
              <a:chOff x="1476543" y="4728479"/>
              <a:chExt cx="163909" cy="326203"/>
            </a:xfrm>
          </p:grpSpPr>
          <p:sp>
            <p:nvSpPr>
              <p:cNvPr id="239" name="Isosceles Triangle 23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0" name="Straight Connector 239"/>
              <p:cNvCxnSpPr>
                <a:stCxn id="23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102"/>
            <p:cNvGrpSpPr/>
            <p:nvPr/>
          </p:nvGrpSpPr>
          <p:grpSpPr>
            <a:xfrm>
              <a:off x="381000" y="5083996"/>
              <a:ext cx="163909" cy="326203"/>
              <a:chOff x="1476543" y="4728479"/>
              <a:chExt cx="163909" cy="326203"/>
            </a:xfrm>
          </p:grpSpPr>
          <p:sp>
            <p:nvSpPr>
              <p:cNvPr id="237" name="Isosceles Triangle 23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8" name="Straight Connector 237"/>
              <p:cNvCxnSpPr>
                <a:stCxn id="23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105"/>
            <p:cNvGrpSpPr/>
            <p:nvPr/>
          </p:nvGrpSpPr>
          <p:grpSpPr>
            <a:xfrm>
              <a:off x="685800" y="5083996"/>
              <a:ext cx="163909" cy="326203"/>
              <a:chOff x="1476543" y="4728479"/>
              <a:chExt cx="163909" cy="326203"/>
            </a:xfrm>
          </p:grpSpPr>
          <p:sp>
            <p:nvSpPr>
              <p:cNvPr id="235" name="Isosceles Triangle 23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6" name="Straight Connector 235"/>
              <p:cNvCxnSpPr>
                <a:stCxn id="23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117"/>
            <p:cNvGrpSpPr/>
            <p:nvPr/>
          </p:nvGrpSpPr>
          <p:grpSpPr>
            <a:xfrm>
              <a:off x="979091" y="5083996"/>
              <a:ext cx="163909" cy="326203"/>
              <a:chOff x="1476543" y="4728479"/>
              <a:chExt cx="163909" cy="326203"/>
            </a:xfrm>
          </p:grpSpPr>
          <p:sp>
            <p:nvSpPr>
              <p:cNvPr id="233" name="Isosceles Triangle 23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4" name="Straight Connector 233"/>
              <p:cNvCxnSpPr>
                <a:stCxn id="23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20"/>
            <p:cNvGrpSpPr/>
            <p:nvPr/>
          </p:nvGrpSpPr>
          <p:grpSpPr>
            <a:xfrm>
              <a:off x="1283891" y="5083996"/>
              <a:ext cx="163909" cy="326203"/>
              <a:chOff x="1476543" y="4728479"/>
              <a:chExt cx="163909" cy="326203"/>
            </a:xfrm>
          </p:grpSpPr>
          <p:sp>
            <p:nvSpPr>
              <p:cNvPr id="231" name="Isosceles Triangle 23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2" name="Straight Connector 231"/>
              <p:cNvCxnSpPr>
                <a:stCxn id="23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23"/>
            <p:cNvGrpSpPr/>
            <p:nvPr/>
          </p:nvGrpSpPr>
          <p:grpSpPr>
            <a:xfrm>
              <a:off x="2569046" y="3819924"/>
              <a:ext cx="163909" cy="326203"/>
              <a:chOff x="1476543" y="4728479"/>
              <a:chExt cx="163909" cy="326203"/>
            </a:xfrm>
          </p:grpSpPr>
          <p:sp>
            <p:nvSpPr>
              <p:cNvPr id="229" name="Isosceles Triangle 22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0" name="Straight Connector 229"/>
              <p:cNvCxnSpPr>
                <a:stCxn id="22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6"/>
            <p:cNvGrpSpPr/>
            <p:nvPr/>
          </p:nvGrpSpPr>
          <p:grpSpPr>
            <a:xfrm>
              <a:off x="2306983" y="3819924"/>
              <a:ext cx="163909" cy="326203"/>
              <a:chOff x="1476543" y="4728479"/>
              <a:chExt cx="163909" cy="326203"/>
            </a:xfrm>
          </p:grpSpPr>
          <p:sp>
            <p:nvSpPr>
              <p:cNvPr id="227" name="Isosceles Triangle 22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8" name="Straight Connector 227"/>
              <p:cNvCxnSpPr>
                <a:stCxn id="22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29"/>
            <p:cNvGrpSpPr/>
            <p:nvPr/>
          </p:nvGrpSpPr>
          <p:grpSpPr>
            <a:xfrm>
              <a:off x="1098028" y="3819923"/>
              <a:ext cx="163909" cy="326203"/>
              <a:chOff x="1476543" y="4728479"/>
              <a:chExt cx="163909" cy="326203"/>
            </a:xfrm>
          </p:grpSpPr>
          <p:sp>
            <p:nvSpPr>
              <p:cNvPr id="225" name="Isosceles Triangle 22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6" name="Straight Connector 225"/>
              <p:cNvCxnSpPr>
                <a:stCxn id="22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32"/>
            <p:cNvGrpSpPr/>
            <p:nvPr/>
          </p:nvGrpSpPr>
          <p:grpSpPr>
            <a:xfrm>
              <a:off x="1402828" y="3819923"/>
              <a:ext cx="163909" cy="326203"/>
              <a:chOff x="1476543" y="4728479"/>
              <a:chExt cx="163909" cy="326203"/>
            </a:xfrm>
          </p:grpSpPr>
          <p:sp>
            <p:nvSpPr>
              <p:cNvPr id="223" name="Isosceles Triangle 22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4" name="Straight Connector 223"/>
              <p:cNvCxnSpPr>
                <a:stCxn id="22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35"/>
            <p:cNvGrpSpPr/>
            <p:nvPr/>
          </p:nvGrpSpPr>
          <p:grpSpPr>
            <a:xfrm>
              <a:off x="1696119" y="3819923"/>
              <a:ext cx="163909" cy="326203"/>
              <a:chOff x="1476543" y="4728479"/>
              <a:chExt cx="163909" cy="326203"/>
            </a:xfrm>
          </p:grpSpPr>
          <p:sp>
            <p:nvSpPr>
              <p:cNvPr id="221" name="Isosceles Triangle 22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2" name="Straight Connector 221"/>
              <p:cNvCxnSpPr>
                <a:stCxn id="22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138"/>
            <p:cNvGrpSpPr/>
            <p:nvPr/>
          </p:nvGrpSpPr>
          <p:grpSpPr>
            <a:xfrm>
              <a:off x="2000919" y="3819923"/>
              <a:ext cx="163909" cy="326203"/>
              <a:chOff x="1476543" y="4728479"/>
              <a:chExt cx="163909" cy="326203"/>
            </a:xfrm>
          </p:grpSpPr>
          <p:sp>
            <p:nvSpPr>
              <p:cNvPr id="219" name="Isosceles Triangle 21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0" name="Straight Connector 219"/>
              <p:cNvCxnSpPr>
                <a:stCxn id="21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141"/>
            <p:cNvGrpSpPr/>
            <p:nvPr/>
          </p:nvGrpSpPr>
          <p:grpSpPr>
            <a:xfrm>
              <a:off x="2070373" y="4658124"/>
              <a:ext cx="163909" cy="326203"/>
              <a:chOff x="1476543" y="4728479"/>
              <a:chExt cx="163909" cy="326203"/>
            </a:xfrm>
          </p:grpSpPr>
          <p:sp>
            <p:nvSpPr>
              <p:cNvPr id="217" name="Isosceles Triangle 21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8" name="Straight Connector 217"/>
              <p:cNvCxnSpPr>
                <a:stCxn id="21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144"/>
            <p:cNvGrpSpPr/>
            <p:nvPr/>
          </p:nvGrpSpPr>
          <p:grpSpPr>
            <a:xfrm>
              <a:off x="1808310" y="4658124"/>
              <a:ext cx="163909" cy="326203"/>
              <a:chOff x="1476543" y="4728479"/>
              <a:chExt cx="163909" cy="326203"/>
            </a:xfrm>
          </p:grpSpPr>
          <p:sp>
            <p:nvSpPr>
              <p:cNvPr id="215" name="Isosceles Triangle 21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6" name="Straight Connector 215"/>
              <p:cNvCxnSpPr>
                <a:stCxn id="21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147"/>
            <p:cNvGrpSpPr/>
            <p:nvPr/>
          </p:nvGrpSpPr>
          <p:grpSpPr>
            <a:xfrm>
              <a:off x="599355" y="4658123"/>
              <a:ext cx="163909" cy="326203"/>
              <a:chOff x="1476543" y="4728479"/>
              <a:chExt cx="163909" cy="326203"/>
            </a:xfrm>
          </p:grpSpPr>
          <p:sp>
            <p:nvSpPr>
              <p:cNvPr id="213" name="Isosceles Triangle 21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4" name="Straight Connector 213"/>
              <p:cNvCxnSpPr>
                <a:stCxn id="21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150"/>
            <p:cNvGrpSpPr/>
            <p:nvPr/>
          </p:nvGrpSpPr>
          <p:grpSpPr>
            <a:xfrm>
              <a:off x="904155" y="4658123"/>
              <a:ext cx="163909" cy="326203"/>
              <a:chOff x="1476543" y="4728479"/>
              <a:chExt cx="163909" cy="326203"/>
            </a:xfrm>
          </p:grpSpPr>
          <p:sp>
            <p:nvSpPr>
              <p:cNvPr id="211" name="Isosceles Triangle 21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2" name="Straight Connector 211"/>
              <p:cNvCxnSpPr>
                <a:stCxn id="21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153"/>
            <p:cNvGrpSpPr/>
            <p:nvPr/>
          </p:nvGrpSpPr>
          <p:grpSpPr>
            <a:xfrm>
              <a:off x="1197446" y="4658123"/>
              <a:ext cx="163909" cy="326203"/>
              <a:chOff x="1476543" y="4728479"/>
              <a:chExt cx="163909" cy="326203"/>
            </a:xfrm>
          </p:grpSpPr>
          <p:sp>
            <p:nvSpPr>
              <p:cNvPr id="209" name="Isosceles Triangle 20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0" name="Straight Connector 209"/>
              <p:cNvCxnSpPr>
                <a:stCxn id="20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156"/>
            <p:cNvGrpSpPr/>
            <p:nvPr/>
          </p:nvGrpSpPr>
          <p:grpSpPr>
            <a:xfrm>
              <a:off x="1502246" y="4658123"/>
              <a:ext cx="163909" cy="326203"/>
              <a:chOff x="1476543" y="4728479"/>
              <a:chExt cx="163909" cy="326203"/>
            </a:xfrm>
          </p:grpSpPr>
          <p:sp>
            <p:nvSpPr>
              <p:cNvPr id="207" name="Isosceles Triangle 20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8" name="Straight Connector 207"/>
              <p:cNvCxnSpPr>
                <a:stCxn id="20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59"/>
            <p:cNvGrpSpPr/>
            <p:nvPr/>
          </p:nvGrpSpPr>
          <p:grpSpPr>
            <a:xfrm>
              <a:off x="2340446" y="4222328"/>
              <a:ext cx="163909" cy="326203"/>
              <a:chOff x="1476543" y="4728479"/>
              <a:chExt cx="163909" cy="326203"/>
            </a:xfrm>
          </p:grpSpPr>
          <p:sp>
            <p:nvSpPr>
              <p:cNvPr id="205" name="Isosceles Triangle 20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6" name="Straight Connector 205"/>
              <p:cNvCxnSpPr>
                <a:stCxn id="20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5" name="Group 162"/>
            <p:cNvGrpSpPr/>
            <p:nvPr/>
          </p:nvGrpSpPr>
          <p:grpSpPr>
            <a:xfrm>
              <a:off x="2078383" y="4222328"/>
              <a:ext cx="163909" cy="326203"/>
              <a:chOff x="1476543" y="4728479"/>
              <a:chExt cx="163909" cy="326203"/>
            </a:xfrm>
          </p:grpSpPr>
          <p:sp>
            <p:nvSpPr>
              <p:cNvPr id="203" name="Isosceles Triangle 20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4" name="Straight Connector 203"/>
              <p:cNvCxnSpPr>
                <a:stCxn id="20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6" name="Group 165"/>
            <p:cNvGrpSpPr/>
            <p:nvPr/>
          </p:nvGrpSpPr>
          <p:grpSpPr>
            <a:xfrm>
              <a:off x="869428" y="4222327"/>
              <a:ext cx="163909" cy="326203"/>
              <a:chOff x="1476543" y="4728479"/>
              <a:chExt cx="163909" cy="326203"/>
            </a:xfrm>
          </p:grpSpPr>
          <p:sp>
            <p:nvSpPr>
              <p:cNvPr id="201" name="Isosceles Triangle 20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2" name="Straight Connector 201"/>
              <p:cNvCxnSpPr>
                <a:stCxn id="20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7" name="Group 168"/>
            <p:cNvGrpSpPr/>
            <p:nvPr/>
          </p:nvGrpSpPr>
          <p:grpSpPr>
            <a:xfrm>
              <a:off x="1174228" y="4222327"/>
              <a:ext cx="163909" cy="326203"/>
              <a:chOff x="1476543" y="4728479"/>
              <a:chExt cx="163909" cy="326203"/>
            </a:xfrm>
          </p:grpSpPr>
          <p:sp>
            <p:nvSpPr>
              <p:cNvPr id="199" name="Isosceles Triangle 19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0" name="Straight Connector 199"/>
              <p:cNvCxnSpPr>
                <a:stCxn id="19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8" name="Group 171"/>
            <p:cNvGrpSpPr/>
            <p:nvPr/>
          </p:nvGrpSpPr>
          <p:grpSpPr>
            <a:xfrm>
              <a:off x="1467519" y="4222327"/>
              <a:ext cx="163909" cy="326203"/>
              <a:chOff x="1476543" y="4728479"/>
              <a:chExt cx="163909" cy="326203"/>
            </a:xfrm>
          </p:grpSpPr>
          <p:sp>
            <p:nvSpPr>
              <p:cNvPr id="197" name="Isosceles Triangle 19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98" name="Straight Connector 197"/>
              <p:cNvCxnSpPr>
                <a:stCxn id="19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9" name="Group 174"/>
            <p:cNvGrpSpPr/>
            <p:nvPr/>
          </p:nvGrpSpPr>
          <p:grpSpPr>
            <a:xfrm>
              <a:off x="1772319" y="4222327"/>
              <a:ext cx="163909" cy="326203"/>
              <a:chOff x="1476543" y="4728479"/>
              <a:chExt cx="163909" cy="326203"/>
            </a:xfrm>
          </p:grpSpPr>
          <p:sp>
            <p:nvSpPr>
              <p:cNvPr id="195" name="Isosceles Triangle 19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96" name="Straight Connector 195"/>
              <p:cNvCxnSpPr>
                <a:stCxn id="19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65" name="Straight Connector 164"/>
            <p:cNvCxnSpPr/>
            <p:nvPr/>
          </p:nvCxnSpPr>
          <p:spPr>
            <a:xfrm flipH="1">
              <a:off x="673677" y="4997511"/>
              <a:ext cx="147565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946748" y="4548530"/>
              <a:ext cx="147565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772240"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1056555"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1361355"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1656676"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8684" y="3657605"/>
              <a:ext cx="193510" cy="154961"/>
            </a:xfrm>
            <a:prstGeom prst="rect">
              <a:avLst/>
            </a:prstGeom>
            <a:noFill/>
          </p:spPr>
        </p:pic>
        <p:pic>
          <p:nvPicPr>
            <p:cNvPr id="17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81925" y="3657605"/>
              <a:ext cx="193510" cy="154961"/>
            </a:xfrm>
            <a:prstGeom prst="rect">
              <a:avLst/>
            </a:prstGeom>
            <a:noFill/>
          </p:spPr>
        </p:pic>
        <p:pic>
          <p:nvPicPr>
            <p:cNvPr id="17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8377" y="3657603"/>
              <a:ext cx="193510" cy="154961"/>
            </a:xfrm>
            <a:prstGeom prst="rect">
              <a:avLst/>
            </a:prstGeom>
            <a:noFill/>
          </p:spPr>
        </p:pic>
        <p:pic>
          <p:nvPicPr>
            <p:cNvPr id="17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82170" y="3653931"/>
              <a:ext cx="193510" cy="154961"/>
            </a:xfrm>
            <a:prstGeom prst="rect">
              <a:avLst/>
            </a:prstGeom>
            <a:noFill/>
          </p:spPr>
        </p:pic>
        <p:pic>
          <p:nvPicPr>
            <p:cNvPr id="175"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92756" y="3657601"/>
              <a:ext cx="193510" cy="154961"/>
            </a:xfrm>
            <a:prstGeom prst="rect">
              <a:avLst/>
            </a:prstGeom>
            <a:noFill/>
          </p:spPr>
        </p:pic>
        <p:pic>
          <p:nvPicPr>
            <p:cNvPr id="176"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52491" y="3653929"/>
              <a:ext cx="193509" cy="154961"/>
            </a:xfrm>
            <a:prstGeom prst="rect">
              <a:avLst/>
            </a:prstGeom>
            <a:noFill/>
          </p:spPr>
        </p:pic>
        <p:pic>
          <p:nvPicPr>
            <p:cNvPr id="177"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52380" y="4060646"/>
              <a:ext cx="193510" cy="154961"/>
            </a:xfrm>
            <a:prstGeom prst="rect">
              <a:avLst/>
            </a:prstGeom>
            <a:noFill/>
          </p:spPr>
        </p:pic>
        <p:pic>
          <p:nvPicPr>
            <p:cNvPr id="178"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59292" y="4060644"/>
              <a:ext cx="193510" cy="154961"/>
            </a:xfrm>
            <a:prstGeom prst="rect">
              <a:avLst/>
            </a:prstGeom>
            <a:noFill/>
          </p:spPr>
        </p:pic>
        <p:pic>
          <p:nvPicPr>
            <p:cNvPr id="179"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52071" y="4064315"/>
              <a:ext cx="193510" cy="154961"/>
            </a:xfrm>
            <a:prstGeom prst="rect">
              <a:avLst/>
            </a:prstGeom>
            <a:noFill/>
          </p:spPr>
        </p:pic>
        <p:pic>
          <p:nvPicPr>
            <p:cNvPr id="180"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9538" y="4060643"/>
              <a:ext cx="193510" cy="154961"/>
            </a:xfrm>
            <a:prstGeom prst="rect">
              <a:avLst/>
            </a:prstGeom>
            <a:noFill/>
          </p:spPr>
        </p:pic>
        <p:pic>
          <p:nvPicPr>
            <p:cNvPr id="18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66450" y="4060641"/>
              <a:ext cx="193510" cy="154961"/>
            </a:xfrm>
            <a:prstGeom prst="rect">
              <a:avLst/>
            </a:prstGeom>
            <a:noFill/>
          </p:spPr>
        </p:pic>
        <p:pic>
          <p:nvPicPr>
            <p:cNvPr id="18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22518" y="4060640"/>
              <a:ext cx="193509" cy="154961"/>
            </a:xfrm>
            <a:prstGeom prst="rect">
              <a:avLst/>
            </a:prstGeom>
            <a:noFill/>
          </p:spPr>
        </p:pic>
        <p:pic>
          <p:nvPicPr>
            <p:cNvPr id="18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3520" y="4492151"/>
              <a:ext cx="193510" cy="154961"/>
            </a:xfrm>
            <a:prstGeom prst="rect">
              <a:avLst/>
            </a:prstGeom>
            <a:noFill/>
          </p:spPr>
        </p:pic>
        <p:pic>
          <p:nvPicPr>
            <p:cNvPr id="18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86759" y="4495821"/>
              <a:ext cx="193510" cy="154961"/>
            </a:xfrm>
            <a:prstGeom prst="rect">
              <a:avLst/>
            </a:prstGeom>
            <a:noFill/>
          </p:spPr>
        </p:pic>
        <p:pic>
          <p:nvPicPr>
            <p:cNvPr id="185"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3211" y="4492151"/>
              <a:ext cx="193510" cy="154961"/>
            </a:xfrm>
            <a:prstGeom prst="rect">
              <a:avLst/>
            </a:prstGeom>
            <a:noFill/>
          </p:spPr>
        </p:pic>
        <p:pic>
          <p:nvPicPr>
            <p:cNvPr id="186"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83335" y="4492148"/>
              <a:ext cx="193510" cy="154961"/>
            </a:xfrm>
            <a:prstGeom prst="rect">
              <a:avLst/>
            </a:prstGeom>
            <a:noFill/>
          </p:spPr>
        </p:pic>
        <p:pic>
          <p:nvPicPr>
            <p:cNvPr id="187"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93921" y="4492147"/>
              <a:ext cx="193510" cy="154961"/>
            </a:xfrm>
            <a:prstGeom prst="rect">
              <a:avLst/>
            </a:prstGeom>
            <a:noFill/>
          </p:spPr>
        </p:pic>
        <p:pic>
          <p:nvPicPr>
            <p:cNvPr id="188"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7329" y="4495819"/>
              <a:ext cx="193510" cy="154961"/>
            </a:xfrm>
            <a:prstGeom prst="rect">
              <a:avLst/>
            </a:prstGeom>
            <a:noFill/>
          </p:spPr>
        </p:pic>
        <p:pic>
          <p:nvPicPr>
            <p:cNvPr id="189"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6315" y="4923199"/>
              <a:ext cx="193510" cy="154961"/>
            </a:xfrm>
            <a:prstGeom prst="rect">
              <a:avLst/>
            </a:prstGeom>
            <a:noFill/>
          </p:spPr>
        </p:pic>
        <p:pic>
          <p:nvPicPr>
            <p:cNvPr id="190"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5887" y="4923197"/>
              <a:ext cx="193510" cy="154961"/>
            </a:xfrm>
            <a:prstGeom prst="rect">
              <a:avLst/>
            </a:prstGeom>
            <a:noFill/>
          </p:spPr>
        </p:pic>
        <p:pic>
          <p:nvPicPr>
            <p:cNvPr id="19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62337" y="4923196"/>
              <a:ext cx="193510" cy="154961"/>
            </a:xfrm>
            <a:prstGeom prst="rect">
              <a:avLst/>
            </a:prstGeom>
            <a:noFill/>
          </p:spPr>
        </p:pic>
        <p:pic>
          <p:nvPicPr>
            <p:cNvPr id="19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69804" y="4926867"/>
              <a:ext cx="193510" cy="154961"/>
            </a:xfrm>
            <a:prstGeom prst="rect">
              <a:avLst/>
            </a:prstGeom>
            <a:noFill/>
          </p:spPr>
        </p:pic>
        <p:pic>
          <p:nvPicPr>
            <p:cNvPr id="19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69373" y="4919523"/>
              <a:ext cx="193510" cy="154961"/>
            </a:xfrm>
            <a:prstGeom prst="rect">
              <a:avLst/>
            </a:prstGeom>
            <a:noFill/>
          </p:spPr>
        </p:pic>
        <p:pic>
          <p:nvPicPr>
            <p:cNvPr id="19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2783" y="4923193"/>
              <a:ext cx="193510" cy="154961"/>
            </a:xfrm>
            <a:prstGeom prst="rect">
              <a:avLst/>
            </a:prstGeom>
            <a:noFill/>
          </p:spPr>
        </p:pic>
      </p:grpSp>
      <p:cxnSp>
        <p:nvCxnSpPr>
          <p:cNvPr id="24" name="Straight Arrow Connector 23"/>
          <p:cNvCxnSpPr/>
          <p:nvPr/>
        </p:nvCxnSpPr>
        <p:spPr>
          <a:xfrm rot="16200000" flipH="1">
            <a:off x="3581400" y="2514600"/>
            <a:ext cx="1371600" cy="152400"/>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2"/>
          <p:cNvSpPr txBox="1"/>
          <p:nvPr/>
        </p:nvSpPr>
        <p:spPr>
          <a:xfrm rot="5040000">
            <a:off x="3911842" y="2491723"/>
            <a:ext cx="764953" cy="369332"/>
          </a:xfrm>
          <a:prstGeom prst="rect">
            <a:avLst/>
          </a:prstGeom>
          <a:solidFill>
            <a:schemeClr val="bg1"/>
          </a:solidFill>
        </p:spPr>
        <p:txBody>
          <a:bodyPr wrap="none" rtlCol="0">
            <a:spAutoFit/>
          </a:bodyPr>
          <a:lstStyle/>
          <a:p>
            <a:r>
              <a:rPr lang="en-US" b="1" dirty="0" smtClean="0">
                <a:solidFill>
                  <a:srgbClr val="0070C0"/>
                </a:solidFill>
              </a:rPr>
              <a:t>Data 2</a:t>
            </a:r>
            <a:endParaRPr lang="en-US" b="1" dirty="0">
              <a:solidFill>
                <a:srgbClr val="0070C0"/>
              </a:solidFill>
            </a:endParaRPr>
          </a:p>
        </p:txBody>
      </p:sp>
      <p:cxnSp>
        <p:nvCxnSpPr>
          <p:cNvPr id="126" name="Straight Arrow Connector 125"/>
          <p:cNvCxnSpPr/>
          <p:nvPr/>
        </p:nvCxnSpPr>
        <p:spPr>
          <a:xfrm>
            <a:off x="1828800" y="3429000"/>
            <a:ext cx="1828800" cy="533400"/>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7" name="TextBox 2"/>
          <p:cNvSpPr txBox="1"/>
          <p:nvPr/>
        </p:nvSpPr>
        <p:spPr>
          <a:xfrm rot="936670">
            <a:off x="2525483" y="3588158"/>
            <a:ext cx="803874" cy="369332"/>
          </a:xfrm>
          <a:prstGeom prst="rect">
            <a:avLst/>
          </a:prstGeom>
          <a:solidFill>
            <a:schemeClr val="bg1"/>
          </a:solidFill>
        </p:spPr>
        <p:txBody>
          <a:bodyPr wrap="none" rtlCol="0">
            <a:spAutoFit/>
          </a:bodyPr>
          <a:lstStyle/>
          <a:p>
            <a:r>
              <a:rPr lang="en-US" b="1" dirty="0" smtClean="0">
                <a:solidFill>
                  <a:srgbClr val="0070C0"/>
                </a:solidFill>
              </a:rPr>
              <a:t>Data 1</a:t>
            </a:r>
            <a:endParaRPr lang="en-US" b="1" dirty="0">
              <a:solidFill>
                <a:srgbClr val="0070C0"/>
              </a:solidFill>
            </a:endParaRPr>
          </a:p>
        </p:txBody>
      </p:sp>
      <p:grpSp>
        <p:nvGrpSpPr>
          <p:cNvPr id="133" name="Group 132"/>
          <p:cNvGrpSpPr/>
          <p:nvPr/>
        </p:nvGrpSpPr>
        <p:grpSpPr>
          <a:xfrm rot="21280043">
            <a:off x="2057400" y="4729682"/>
            <a:ext cx="1600200" cy="1366319"/>
            <a:chOff x="2037666" y="4694275"/>
            <a:chExt cx="1600200" cy="1366319"/>
          </a:xfrm>
        </p:grpSpPr>
        <p:cxnSp>
          <p:nvCxnSpPr>
            <p:cNvPr id="129" name="Straight Arrow Connector 128"/>
            <p:cNvCxnSpPr/>
            <p:nvPr/>
          </p:nvCxnSpPr>
          <p:spPr>
            <a:xfrm rot="319957" flipV="1">
              <a:off x="2037666" y="4694275"/>
              <a:ext cx="1600200" cy="1366319"/>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0" name="TextBox 2"/>
            <p:cNvSpPr txBox="1"/>
            <p:nvPr/>
          </p:nvSpPr>
          <p:spPr>
            <a:xfrm rot="19399957">
              <a:off x="2596895" y="5075632"/>
              <a:ext cx="769763" cy="369332"/>
            </a:xfrm>
            <a:prstGeom prst="rect">
              <a:avLst/>
            </a:prstGeom>
            <a:solidFill>
              <a:schemeClr val="bg1"/>
            </a:solidFill>
          </p:spPr>
          <p:txBody>
            <a:bodyPr wrap="none" rtlCol="0">
              <a:spAutoFit/>
            </a:bodyPr>
            <a:lstStyle/>
            <a:p>
              <a:r>
                <a:rPr lang="en-US" b="1" dirty="0" smtClean="0">
                  <a:solidFill>
                    <a:srgbClr val="0070C0"/>
                  </a:solidFill>
                </a:rPr>
                <a:t>Data 6</a:t>
              </a:r>
              <a:endParaRPr lang="en-US" b="1" dirty="0">
                <a:solidFill>
                  <a:srgbClr val="0070C0"/>
                </a:solidFill>
              </a:endParaRPr>
            </a:p>
          </p:txBody>
        </p:sp>
      </p:grpSp>
      <p:cxnSp>
        <p:nvCxnSpPr>
          <p:cNvPr id="144" name="Straight Arrow Connector 143"/>
          <p:cNvCxnSpPr/>
          <p:nvPr/>
        </p:nvCxnSpPr>
        <p:spPr>
          <a:xfrm rot="10800000" flipV="1">
            <a:off x="5299981" y="2950048"/>
            <a:ext cx="1610239" cy="755678"/>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rot="20151979">
            <a:off x="5602972" y="3196197"/>
            <a:ext cx="803874" cy="369332"/>
          </a:xfrm>
          <a:prstGeom prst="rect">
            <a:avLst/>
          </a:prstGeom>
          <a:solidFill>
            <a:schemeClr val="bg1"/>
          </a:solidFill>
        </p:spPr>
        <p:txBody>
          <a:bodyPr wrap="none" rtlCol="0">
            <a:spAutoFit/>
          </a:bodyPr>
          <a:lstStyle/>
          <a:p>
            <a:r>
              <a:rPr lang="en-US" b="1" dirty="0" smtClean="0">
                <a:solidFill>
                  <a:srgbClr val="0070C0"/>
                </a:solidFill>
              </a:rPr>
              <a:t>Data 3</a:t>
            </a:r>
            <a:endParaRPr lang="en-US" b="1" dirty="0">
              <a:solidFill>
                <a:srgbClr val="0070C0"/>
              </a:solidFill>
            </a:endParaRPr>
          </a:p>
        </p:txBody>
      </p:sp>
      <p:grpSp>
        <p:nvGrpSpPr>
          <p:cNvPr id="250" name="Group 249"/>
          <p:cNvGrpSpPr/>
          <p:nvPr/>
        </p:nvGrpSpPr>
        <p:grpSpPr>
          <a:xfrm rot="161468">
            <a:off x="5074721" y="4227096"/>
            <a:ext cx="2705783" cy="956863"/>
            <a:chOff x="5042637" y="4267201"/>
            <a:chExt cx="2705783" cy="956863"/>
          </a:xfrm>
        </p:grpSpPr>
        <p:cxnSp>
          <p:nvCxnSpPr>
            <p:cNvPr id="145" name="Straight Arrow Connector 144"/>
            <p:cNvCxnSpPr/>
            <p:nvPr/>
          </p:nvCxnSpPr>
          <p:spPr>
            <a:xfrm rot="10800000">
              <a:off x="5042637" y="4267201"/>
              <a:ext cx="2705783" cy="956863"/>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rot="1116306">
              <a:off x="5839829" y="4507543"/>
              <a:ext cx="803874" cy="369332"/>
            </a:xfrm>
            <a:prstGeom prst="rect">
              <a:avLst/>
            </a:prstGeom>
            <a:solidFill>
              <a:schemeClr val="bg1"/>
            </a:solidFill>
          </p:spPr>
          <p:txBody>
            <a:bodyPr wrap="none" rtlCol="0">
              <a:spAutoFit/>
            </a:bodyPr>
            <a:lstStyle/>
            <a:p>
              <a:r>
                <a:rPr lang="en-US" b="1" dirty="0" smtClean="0">
                  <a:solidFill>
                    <a:srgbClr val="0070C0"/>
                  </a:solidFill>
                </a:rPr>
                <a:t>Data 4</a:t>
              </a:r>
              <a:endParaRPr lang="en-US" b="1" dirty="0">
                <a:solidFill>
                  <a:srgbClr val="0070C0"/>
                </a:solidFill>
              </a:endParaRPr>
            </a:p>
          </p:txBody>
        </p:sp>
      </p:grpSp>
      <p:grpSp>
        <p:nvGrpSpPr>
          <p:cNvPr id="153" name="Group 152"/>
          <p:cNvGrpSpPr/>
          <p:nvPr/>
        </p:nvGrpSpPr>
        <p:grpSpPr>
          <a:xfrm rot="480000">
            <a:off x="4571659" y="4642028"/>
            <a:ext cx="369332" cy="1291744"/>
            <a:chOff x="4405577" y="4590199"/>
            <a:chExt cx="369332" cy="1291744"/>
          </a:xfrm>
        </p:grpSpPr>
        <p:cxnSp>
          <p:nvCxnSpPr>
            <p:cNvPr id="146" name="Straight Arrow Connector 145"/>
            <p:cNvCxnSpPr/>
            <p:nvPr/>
          </p:nvCxnSpPr>
          <p:spPr>
            <a:xfrm rot="15720000" flipV="1">
              <a:off x="3962318" y="5103848"/>
              <a:ext cx="1291744" cy="264446"/>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rot="4075573">
              <a:off x="4188306" y="5015444"/>
              <a:ext cx="803874" cy="369332"/>
            </a:xfrm>
            <a:prstGeom prst="rect">
              <a:avLst/>
            </a:prstGeom>
            <a:solidFill>
              <a:schemeClr val="bg1"/>
            </a:solidFill>
          </p:spPr>
          <p:txBody>
            <a:bodyPr wrap="none" rtlCol="0">
              <a:spAutoFit/>
            </a:bodyPr>
            <a:lstStyle/>
            <a:p>
              <a:r>
                <a:rPr lang="en-US" b="1" dirty="0" smtClean="0">
                  <a:solidFill>
                    <a:srgbClr val="0070C0"/>
                  </a:solidFill>
                </a:rPr>
                <a:t>Data 5</a:t>
              </a:r>
              <a:endParaRPr lang="en-US" b="1" dirty="0">
                <a:solidFill>
                  <a:srgbClr val="0070C0"/>
                </a:solidFill>
              </a:endParaRPr>
            </a:p>
          </p:txBody>
        </p:sp>
      </p:grpSp>
      <p:pic>
        <p:nvPicPr>
          <p:cNvPr id="138" name="Picture 137" descr="D:\Documents and Settings\Hang Yu\Desktop\pics\iphone1.jpg"/>
          <p:cNvPicPr>
            <a:picLocks noChangeAspect="1" noChangeArrowheads="1"/>
          </p:cNvPicPr>
          <p:nvPr/>
        </p:nvPicPr>
        <p:blipFill>
          <a:blip r:embed="rId3" cstate="print"/>
          <a:srcRect/>
          <a:stretch>
            <a:fillRect/>
          </a:stretch>
        </p:blipFill>
        <p:spPr bwMode="auto">
          <a:xfrm>
            <a:off x="4724400" y="6096000"/>
            <a:ext cx="456684" cy="314604"/>
          </a:xfrm>
          <a:prstGeom prst="rect">
            <a:avLst/>
          </a:prstGeom>
          <a:noFill/>
          <a:ln>
            <a:noFill/>
          </a:ln>
        </p:spPr>
      </p:pic>
    </p:spTree>
    <p:extLst>
      <p:ext uri="{BB962C8B-B14F-4D97-AF65-F5344CB8AC3E}">
        <p14:creationId xmlns:p14="http://schemas.microsoft.com/office/powerpoint/2010/main" val="525475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Oval 136"/>
          <p:cNvSpPr/>
          <p:nvPr/>
        </p:nvSpPr>
        <p:spPr>
          <a:xfrm rot="20358229">
            <a:off x="4273182" y="2750947"/>
            <a:ext cx="3390185" cy="1084121"/>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5944032">
            <a:off x="2687333" y="2193920"/>
            <a:ext cx="3068477" cy="1122998"/>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Background: Scaling Up Conjugate</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13</a:t>
            </a:fld>
            <a:endParaRPr lang="en-US"/>
          </a:p>
        </p:txBody>
      </p:sp>
      <p:pic>
        <p:nvPicPr>
          <p:cNvPr id="17" name="Picture 16" descr="D:\Documents and Settings\Hang Yu\Desktop\pics\iphone1.jpg"/>
          <p:cNvPicPr>
            <a:picLocks noChangeAspect="1" noChangeArrowheads="1"/>
          </p:cNvPicPr>
          <p:nvPr/>
        </p:nvPicPr>
        <p:blipFill>
          <a:blip r:embed="rId3" cstate="print"/>
          <a:srcRect/>
          <a:stretch>
            <a:fillRect/>
          </a:stretch>
        </p:blipFill>
        <p:spPr bwMode="auto">
          <a:xfrm>
            <a:off x="1523424" y="6220145"/>
            <a:ext cx="456684" cy="314604"/>
          </a:xfrm>
          <a:prstGeom prst="rect">
            <a:avLst/>
          </a:prstGeom>
          <a:noFill/>
          <a:ln>
            <a:noFill/>
          </a:ln>
        </p:spPr>
      </p:pic>
      <p:pic>
        <p:nvPicPr>
          <p:cNvPr id="18" name="Picture 17" descr="D:\Documents and Settings\Hang Yu\Desktop\pics\iphone1.jpg"/>
          <p:cNvPicPr>
            <a:picLocks noChangeAspect="1" noChangeArrowheads="1"/>
          </p:cNvPicPr>
          <p:nvPr/>
        </p:nvPicPr>
        <p:blipFill>
          <a:blip r:embed="rId3" cstate="print"/>
          <a:srcRect/>
          <a:stretch>
            <a:fillRect/>
          </a:stretch>
        </p:blipFill>
        <p:spPr bwMode="auto">
          <a:xfrm>
            <a:off x="1295400" y="3236595"/>
            <a:ext cx="456684" cy="314604"/>
          </a:xfrm>
          <a:prstGeom prst="rect">
            <a:avLst/>
          </a:prstGeom>
          <a:noFill/>
          <a:ln>
            <a:noFill/>
          </a:ln>
        </p:spPr>
      </p:pic>
      <p:pic>
        <p:nvPicPr>
          <p:cNvPr id="19" name="Picture 18" descr="D:\Documents and Settings\Hang Yu\Desktop\pics\iphone1.jpg"/>
          <p:cNvPicPr>
            <a:picLocks noChangeAspect="1" noChangeArrowheads="1"/>
          </p:cNvPicPr>
          <p:nvPr/>
        </p:nvPicPr>
        <p:blipFill>
          <a:blip r:embed="rId3" cstate="print"/>
          <a:srcRect/>
          <a:stretch>
            <a:fillRect/>
          </a:stretch>
        </p:blipFill>
        <p:spPr bwMode="auto">
          <a:xfrm>
            <a:off x="3931023" y="1447800"/>
            <a:ext cx="456684" cy="314604"/>
          </a:xfrm>
          <a:prstGeom prst="rect">
            <a:avLst/>
          </a:prstGeom>
          <a:noFill/>
          <a:ln>
            <a:noFill/>
          </a:ln>
        </p:spPr>
      </p:pic>
      <p:pic>
        <p:nvPicPr>
          <p:cNvPr id="20" name="Picture 19" descr="D:\Documents and Settings\Hang Yu\Desktop\pics\iphone1.jpg"/>
          <p:cNvPicPr>
            <a:picLocks noChangeAspect="1" noChangeArrowheads="1"/>
          </p:cNvPicPr>
          <p:nvPr/>
        </p:nvPicPr>
        <p:blipFill>
          <a:blip r:embed="rId3" cstate="print"/>
          <a:srcRect/>
          <a:stretch>
            <a:fillRect/>
          </a:stretch>
        </p:blipFill>
        <p:spPr bwMode="auto">
          <a:xfrm>
            <a:off x="7843205" y="5224061"/>
            <a:ext cx="456684" cy="314604"/>
          </a:xfrm>
          <a:prstGeom prst="rect">
            <a:avLst/>
          </a:prstGeom>
          <a:noFill/>
          <a:ln>
            <a:noFill/>
          </a:ln>
        </p:spPr>
      </p:pic>
      <p:pic>
        <p:nvPicPr>
          <p:cNvPr id="22" name="Picture 21" descr="D:\Documents and Settings\Hang Yu\Desktop\pics\iphone1.jpg"/>
          <p:cNvPicPr>
            <a:picLocks noChangeAspect="1" noChangeArrowheads="1"/>
          </p:cNvPicPr>
          <p:nvPr/>
        </p:nvPicPr>
        <p:blipFill>
          <a:blip r:embed="rId3" cstate="print"/>
          <a:srcRect/>
          <a:stretch>
            <a:fillRect/>
          </a:stretch>
        </p:blipFill>
        <p:spPr bwMode="auto">
          <a:xfrm>
            <a:off x="6939043" y="2708749"/>
            <a:ext cx="456684" cy="314604"/>
          </a:xfrm>
          <a:prstGeom prst="rect">
            <a:avLst/>
          </a:prstGeom>
          <a:noFill/>
          <a:ln>
            <a:noFill/>
          </a:ln>
        </p:spPr>
      </p:pic>
      <p:sp>
        <p:nvSpPr>
          <p:cNvPr id="134" name="Oval 133"/>
          <p:cNvSpPr/>
          <p:nvPr/>
        </p:nvSpPr>
        <p:spPr>
          <a:xfrm rot="1042419">
            <a:off x="422283" y="3102063"/>
            <a:ext cx="3962231" cy="1055147"/>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570204">
            <a:off x="3671722" y="4310339"/>
            <a:ext cx="3875367" cy="964797"/>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7269226">
            <a:off x="2155447" y="4577070"/>
            <a:ext cx="3027815" cy="984621"/>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18368454">
            <a:off x="3536571" y="3760388"/>
            <a:ext cx="574859" cy="1002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rot="488027">
            <a:off x="3794676" y="3282012"/>
            <a:ext cx="1380679" cy="136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21"/>
          <p:cNvGrpSpPr/>
          <p:nvPr/>
        </p:nvGrpSpPr>
        <p:grpSpPr>
          <a:xfrm>
            <a:off x="3657600" y="3429000"/>
            <a:ext cx="1543485" cy="1139132"/>
            <a:chOff x="366315" y="3653929"/>
            <a:chExt cx="2379685" cy="1756271"/>
          </a:xfrm>
        </p:grpSpPr>
        <p:sp>
          <p:nvSpPr>
            <p:cNvPr id="140" name="Parallelogram 139"/>
            <p:cNvSpPr/>
            <p:nvPr/>
          </p:nvSpPr>
          <p:spPr>
            <a:xfrm>
              <a:off x="446954" y="4146126"/>
              <a:ext cx="2208949" cy="1264073"/>
            </a:xfrm>
            <a:prstGeom prst="parallelogram">
              <a:avLst>
                <a:gd name="adj" fmla="val 56498"/>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8"/>
            <p:cNvGrpSpPr/>
            <p:nvPr/>
          </p:nvGrpSpPr>
          <p:grpSpPr>
            <a:xfrm>
              <a:off x="1852018" y="5083997"/>
              <a:ext cx="163909" cy="326203"/>
              <a:chOff x="1476543" y="4728479"/>
              <a:chExt cx="163909" cy="326203"/>
            </a:xfrm>
          </p:grpSpPr>
          <p:sp>
            <p:nvSpPr>
              <p:cNvPr id="241" name="Isosceles Triangle 24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2" name="Straight Connector 241"/>
              <p:cNvCxnSpPr>
                <a:stCxn id="24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99"/>
            <p:cNvGrpSpPr/>
            <p:nvPr/>
          </p:nvGrpSpPr>
          <p:grpSpPr>
            <a:xfrm>
              <a:off x="1589955" y="5083997"/>
              <a:ext cx="163909" cy="326203"/>
              <a:chOff x="1476543" y="4728479"/>
              <a:chExt cx="163909" cy="326203"/>
            </a:xfrm>
          </p:grpSpPr>
          <p:sp>
            <p:nvSpPr>
              <p:cNvPr id="239" name="Isosceles Triangle 23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0" name="Straight Connector 239"/>
              <p:cNvCxnSpPr>
                <a:stCxn id="23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102"/>
            <p:cNvGrpSpPr/>
            <p:nvPr/>
          </p:nvGrpSpPr>
          <p:grpSpPr>
            <a:xfrm>
              <a:off x="381000" y="5083996"/>
              <a:ext cx="163909" cy="326203"/>
              <a:chOff x="1476543" y="4728479"/>
              <a:chExt cx="163909" cy="326203"/>
            </a:xfrm>
          </p:grpSpPr>
          <p:sp>
            <p:nvSpPr>
              <p:cNvPr id="237" name="Isosceles Triangle 23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8" name="Straight Connector 237"/>
              <p:cNvCxnSpPr>
                <a:stCxn id="23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105"/>
            <p:cNvGrpSpPr/>
            <p:nvPr/>
          </p:nvGrpSpPr>
          <p:grpSpPr>
            <a:xfrm>
              <a:off x="685800" y="5083996"/>
              <a:ext cx="163909" cy="326203"/>
              <a:chOff x="1476543" y="4728479"/>
              <a:chExt cx="163909" cy="326203"/>
            </a:xfrm>
          </p:grpSpPr>
          <p:sp>
            <p:nvSpPr>
              <p:cNvPr id="235" name="Isosceles Triangle 23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6" name="Straight Connector 235"/>
              <p:cNvCxnSpPr>
                <a:stCxn id="23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117"/>
            <p:cNvGrpSpPr/>
            <p:nvPr/>
          </p:nvGrpSpPr>
          <p:grpSpPr>
            <a:xfrm>
              <a:off x="979091" y="5083996"/>
              <a:ext cx="163909" cy="326203"/>
              <a:chOff x="1476543" y="4728479"/>
              <a:chExt cx="163909" cy="326203"/>
            </a:xfrm>
          </p:grpSpPr>
          <p:sp>
            <p:nvSpPr>
              <p:cNvPr id="233" name="Isosceles Triangle 23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4" name="Straight Connector 233"/>
              <p:cNvCxnSpPr>
                <a:stCxn id="23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20"/>
            <p:cNvGrpSpPr/>
            <p:nvPr/>
          </p:nvGrpSpPr>
          <p:grpSpPr>
            <a:xfrm>
              <a:off x="1283891" y="5083996"/>
              <a:ext cx="163909" cy="326203"/>
              <a:chOff x="1476543" y="4728479"/>
              <a:chExt cx="163909" cy="326203"/>
            </a:xfrm>
          </p:grpSpPr>
          <p:sp>
            <p:nvSpPr>
              <p:cNvPr id="231" name="Isosceles Triangle 23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2" name="Straight Connector 231"/>
              <p:cNvCxnSpPr>
                <a:stCxn id="23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23"/>
            <p:cNvGrpSpPr/>
            <p:nvPr/>
          </p:nvGrpSpPr>
          <p:grpSpPr>
            <a:xfrm>
              <a:off x="2569046" y="3819924"/>
              <a:ext cx="163909" cy="326203"/>
              <a:chOff x="1476543" y="4728479"/>
              <a:chExt cx="163909" cy="326203"/>
            </a:xfrm>
          </p:grpSpPr>
          <p:sp>
            <p:nvSpPr>
              <p:cNvPr id="229" name="Isosceles Triangle 22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0" name="Straight Connector 229"/>
              <p:cNvCxnSpPr>
                <a:stCxn id="22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6"/>
            <p:cNvGrpSpPr/>
            <p:nvPr/>
          </p:nvGrpSpPr>
          <p:grpSpPr>
            <a:xfrm>
              <a:off x="2306983" y="3819924"/>
              <a:ext cx="163909" cy="326203"/>
              <a:chOff x="1476543" y="4728479"/>
              <a:chExt cx="163909" cy="326203"/>
            </a:xfrm>
          </p:grpSpPr>
          <p:sp>
            <p:nvSpPr>
              <p:cNvPr id="227" name="Isosceles Triangle 22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8" name="Straight Connector 227"/>
              <p:cNvCxnSpPr>
                <a:stCxn id="22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29"/>
            <p:cNvGrpSpPr/>
            <p:nvPr/>
          </p:nvGrpSpPr>
          <p:grpSpPr>
            <a:xfrm>
              <a:off x="1098028" y="3819923"/>
              <a:ext cx="163909" cy="326203"/>
              <a:chOff x="1476543" y="4728479"/>
              <a:chExt cx="163909" cy="326203"/>
            </a:xfrm>
          </p:grpSpPr>
          <p:sp>
            <p:nvSpPr>
              <p:cNvPr id="225" name="Isosceles Triangle 22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6" name="Straight Connector 225"/>
              <p:cNvCxnSpPr>
                <a:stCxn id="22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32"/>
            <p:cNvGrpSpPr/>
            <p:nvPr/>
          </p:nvGrpSpPr>
          <p:grpSpPr>
            <a:xfrm>
              <a:off x="1402828" y="3819923"/>
              <a:ext cx="163909" cy="326203"/>
              <a:chOff x="1476543" y="4728479"/>
              <a:chExt cx="163909" cy="326203"/>
            </a:xfrm>
          </p:grpSpPr>
          <p:sp>
            <p:nvSpPr>
              <p:cNvPr id="223" name="Isosceles Triangle 22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4" name="Straight Connector 223"/>
              <p:cNvCxnSpPr>
                <a:stCxn id="22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35"/>
            <p:cNvGrpSpPr/>
            <p:nvPr/>
          </p:nvGrpSpPr>
          <p:grpSpPr>
            <a:xfrm>
              <a:off x="1696119" y="3819923"/>
              <a:ext cx="163909" cy="326203"/>
              <a:chOff x="1476543" y="4728479"/>
              <a:chExt cx="163909" cy="326203"/>
            </a:xfrm>
          </p:grpSpPr>
          <p:sp>
            <p:nvSpPr>
              <p:cNvPr id="221" name="Isosceles Triangle 22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2" name="Straight Connector 221"/>
              <p:cNvCxnSpPr>
                <a:stCxn id="22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138"/>
            <p:cNvGrpSpPr/>
            <p:nvPr/>
          </p:nvGrpSpPr>
          <p:grpSpPr>
            <a:xfrm>
              <a:off x="2000919" y="3819923"/>
              <a:ext cx="163909" cy="326203"/>
              <a:chOff x="1476543" y="4728479"/>
              <a:chExt cx="163909" cy="326203"/>
            </a:xfrm>
          </p:grpSpPr>
          <p:sp>
            <p:nvSpPr>
              <p:cNvPr id="219" name="Isosceles Triangle 21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0" name="Straight Connector 219"/>
              <p:cNvCxnSpPr>
                <a:stCxn id="21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141"/>
            <p:cNvGrpSpPr/>
            <p:nvPr/>
          </p:nvGrpSpPr>
          <p:grpSpPr>
            <a:xfrm>
              <a:off x="2070373" y="4658124"/>
              <a:ext cx="163909" cy="326203"/>
              <a:chOff x="1476543" y="4728479"/>
              <a:chExt cx="163909" cy="326203"/>
            </a:xfrm>
          </p:grpSpPr>
          <p:sp>
            <p:nvSpPr>
              <p:cNvPr id="217" name="Isosceles Triangle 21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8" name="Straight Connector 217"/>
              <p:cNvCxnSpPr>
                <a:stCxn id="21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144"/>
            <p:cNvGrpSpPr/>
            <p:nvPr/>
          </p:nvGrpSpPr>
          <p:grpSpPr>
            <a:xfrm>
              <a:off x="1808310" y="4658124"/>
              <a:ext cx="163909" cy="326203"/>
              <a:chOff x="1476543" y="4728479"/>
              <a:chExt cx="163909" cy="326203"/>
            </a:xfrm>
          </p:grpSpPr>
          <p:sp>
            <p:nvSpPr>
              <p:cNvPr id="215" name="Isosceles Triangle 21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6" name="Straight Connector 215"/>
              <p:cNvCxnSpPr>
                <a:stCxn id="21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147"/>
            <p:cNvGrpSpPr/>
            <p:nvPr/>
          </p:nvGrpSpPr>
          <p:grpSpPr>
            <a:xfrm>
              <a:off x="599355" y="4658123"/>
              <a:ext cx="163909" cy="326203"/>
              <a:chOff x="1476543" y="4728479"/>
              <a:chExt cx="163909" cy="326203"/>
            </a:xfrm>
          </p:grpSpPr>
          <p:sp>
            <p:nvSpPr>
              <p:cNvPr id="213" name="Isosceles Triangle 21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4" name="Straight Connector 213"/>
              <p:cNvCxnSpPr>
                <a:stCxn id="21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150"/>
            <p:cNvGrpSpPr/>
            <p:nvPr/>
          </p:nvGrpSpPr>
          <p:grpSpPr>
            <a:xfrm>
              <a:off x="904155" y="4658123"/>
              <a:ext cx="163909" cy="326203"/>
              <a:chOff x="1476543" y="4728479"/>
              <a:chExt cx="163909" cy="326203"/>
            </a:xfrm>
          </p:grpSpPr>
          <p:sp>
            <p:nvSpPr>
              <p:cNvPr id="211" name="Isosceles Triangle 21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2" name="Straight Connector 211"/>
              <p:cNvCxnSpPr>
                <a:stCxn id="21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153"/>
            <p:cNvGrpSpPr/>
            <p:nvPr/>
          </p:nvGrpSpPr>
          <p:grpSpPr>
            <a:xfrm>
              <a:off x="1197446" y="4658123"/>
              <a:ext cx="163909" cy="326203"/>
              <a:chOff x="1476543" y="4728479"/>
              <a:chExt cx="163909" cy="326203"/>
            </a:xfrm>
          </p:grpSpPr>
          <p:sp>
            <p:nvSpPr>
              <p:cNvPr id="209" name="Isosceles Triangle 20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0" name="Straight Connector 209"/>
              <p:cNvCxnSpPr>
                <a:stCxn id="20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156"/>
            <p:cNvGrpSpPr/>
            <p:nvPr/>
          </p:nvGrpSpPr>
          <p:grpSpPr>
            <a:xfrm>
              <a:off x="1502246" y="4658123"/>
              <a:ext cx="163909" cy="326203"/>
              <a:chOff x="1476543" y="4728479"/>
              <a:chExt cx="163909" cy="326203"/>
            </a:xfrm>
          </p:grpSpPr>
          <p:sp>
            <p:nvSpPr>
              <p:cNvPr id="207" name="Isosceles Triangle 20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8" name="Straight Connector 207"/>
              <p:cNvCxnSpPr>
                <a:stCxn id="20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59"/>
            <p:cNvGrpSpPr/>
            <p:nvPr/>
          </p:nvGrpSpPr>
          <p:grpSpPr>
            <a:xfrm>
              <a:off x="2340446" y="4222328"/>
              <a:ext cx="163909" cy="326203"/>
              <a:chOff x="1476543" y="4728479"/>
              <a:chExt cx="163909" cy="326203"/>
            </a:xfrm>
          </p:grpSpPr>
          <p:sp>
            <p:nvSpPr>
              <p:cNvPr id="205" name="Isosceles Triangle 20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6" name="Straight Connector 205"/>
              <p:cNvCxnSpPr>
                <a:stCxn id="20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5" name="Group 162"/>
            <p:cNvGrpSpPr/>
            <p:nvPr/>
          </p:nvGrpSpPr>
          <p:grpSpPr>
            <a:xfrm>
              <a:off x="2078383" y="4222328"/>
              <a:ext cx="163909" cy="326203"/>
              <a:chOff x="1476543" y="4728479"/>
              <a:chExt cx="163909" cy="326203"/>
            </a:xfrm>
          </p:grpSpPr>
          <p:sp>
            <p:nvSpPr>
              <p:cNvPr id="203" name="Isosceles Triangle 20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4" name="Straight Connector 203"/>
              <p:cNvCxnSpPr>
                <a:stCxn id="20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6" name="Group 165"/>
            <p:cNvGrpSpPr/>
            <p:nvPr/>
          </p:nvGrpSpPr>
          <p:grpSpPr>
            <a:xfrm>
              <a:off x="869428" y="4222327"/>
              <a:ext cx="163909" cy="326203"/>
              <a:chOff x="1476543" y="4728479"/>
              <a:chExt cx="163909" cy="326203"/>
            </a:xfrm>
          </p:grpSpPr>
          <p:sp>
            <p:nvSpPr>
              <p:cNvPr id="201" name="Isosceles Triangle 20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2" name="Straight Connector 201"/>
              <p:cNvCxnSpPr>
                <a:stCxn id="20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7" name="Group 168"/>
            <p:cNvGrpSpPr/>
            <p:nvPr/>
          </p:nvGrpSpPr>
          <p:grpSpPr>
            <a:xfrm>
              <a:off x="1174228" y="4222327"/>
              <a:ext cx="163909" cy="326203"/>
              <a:chOff x="1476543" y="4728479"/>
              <a:chExt cx="163909" cy="326203"/>
            </a:xfrm>
          </p:grpSpPr>
          <p:sp>
            <p:nvSpPr>
              <p:cNvPr id="199" name="Isosceles Triangle 19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0" name="Straight Connector 199"/>
              <p:cNvCxnSpPr>
                <a:stCxn id="19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8" name="Group 171"/>
            <p:cNvGrpSpPr/>
            <p:nvPr/>
          </p:nvGrpSpPr>
          <p:grpSpPr>
            <a:xfrm>
              <a:off x="1467519" y="4222327"/>
              <a:ext cx="163909" cy="326203"/>
              <a:chOff x="1476543" y="4728479"/>
              <a:chExt cx="163909" cy="326203"/>
            </a:xfrm>
          </p:grpSpPr>
          <p:sp>
            <p:nvSpPr>
              <p:cNvPr id="197" name="Isosceles Triangle 19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98" name="Straight Connector 197"/>
              <p:cNvCxnSpPr>
                <a:stCxn id="19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9" name="Group 174"/>
            <p:cNvGrpSpPr/>
            <p:nvPr/>
          </p:nvGrpSpPr>
          <p:grpSpPr>
            <a:xfrm>
              <a:off x="1772319" y="4222327"/>
              <a:ext cx="163909" cy="326203"/>
              <a:chOff x="1476543" y="4728479"/>
              <a:chExt cx="163909" cy="326203"/>
            </a:xfrm>
          </p:grpSpPr>
          <p:sp>
            <p:nvSpPr>
              <p:cNvPr id="195" name="Isosceles Triangle 19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96" name="Straight Connector 195"/>
              <p:cNvCxnSpPr>
                <a:stCxn id="19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65" name="Straight Connector 164"/>
            <p:cNvCxnSpPr/>
            <p:nvPr/>
          </p:nvCxnSpPr>
          <p:spPr>
            <a:xfrm flipH="1">
              <a:off x="673677" y="4997511"/>
              <a:ext cx="147565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946748" y="4548530"/>
              <a:ext cx="147565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772240"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1056555"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1361355"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1656676"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8684" y="3657605"/>
              <a:ext cx="193510" cy="154961"/>
            </a:xfrm>
            <a:prstGeom prst="rect">
              <a:avLst/>
            </a:prstGeom>
            <a:noFill/>
          </p:spPr>
        </p:pic>
        <p:pic>
          <p:nvPicPr>
            <p:cNvPr id="17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81925" y="3657605"/>
              <a:ext cx="193510" cy="154961"/>
            </a:xfrm>
            <a:prstGeom prst="rect">
              <a:avLst/>
            </a:prstGeom>
            <a:noFill/>
          </p:spPr>
        </p:pic>
        <p:pic>
          <p:nvPicPr>
            <p:cNvPr id="17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8377" y="3657603"/>
              <a:ext cx="193510" cy="154961"/>
            </a:xfrm>
            <a:prstGeom prst="rect">
              <a:avLst/>
            </a:prstGeom>
            <a:noFill/>
          </p:spPr>
        </p:pic>
        <p:pic>
          <p:nvPicPr>
            <p:cNvPr id="17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82170" y="3653931"/>
              <a:ext cx="193510" cy="154961"/>
            </a:xfrm>
            <a:prstGeom prst="rect">
              <a:avLst/>
            </a:prstGeom>
            <a:noFill/>
          </p:spPr>
        </p:pic>
        <p:pic>
          <p:nvPicPr>
            <p:cNvPr id="175"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92756" y="3657601"/>
              <a:ext cx="193510" cy="154961"/>
            </a:xfrm>
            <a:prstGeom prst="rect">
              <a:avLst/>
            </a:prstGeom>
            <a:noFill/>
          </p:spPr>
        </p:pic>
        <p:pic>
          <p:nvPicPr>
            <p:cNvPr id="176"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52491" y="3653929"/>
              <a:ext cx="193509" cy="154961"/>
            </a:xfrm>
            <a:prstGeom prst="rect">
              <a:avLst/>
            </a:prstGeom>
            <a:noFill/>
          </p:spPr>
        </p:pic>
        <p:pic>
          <p:nvPicPr>
            <p:cNvPr id="177"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52380" y="4060646"/>
              <a:ext cx="193510" cy="154961"/>
            </a:xfrm>
            <a:prstGeom prst="rect">
              <a:avLst/>
            </a:prstGeom>
            <a:noFill/>
          </p:spPr>
        </p:pic>
        <p:pic>
          <p:nvPicPr>
            <p:cNvPr id="178"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59292" y="4060644"/>
              <a:ext cx="193510" cy="154961"/>
            </a:xfrm>
            <a:prstGeom prst="rect">
              <a:avLst/>
            </a:prstGeom>
            <a:noFill/>
          </p:spPr>
        </p:pic>
        <p:pic>
          <p:nvPicPr>
            <p:cNvPr id="179"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52071" y="4064315"/>
              <a:ext cx="193510" cy="154961"/>
            </a:xfrm>
            <a:prstGeom prst="rect">
              <a:avLst/>
            </a:prstGeom>
            <a:noFill/>
          </p:spPr>
        </p:pic>
        <p:pic>
          <p:nvPicPr>
            <p:cNvPr id="180"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9538" y="4060643"/>
              <a:ext cx="193510" cy="154961"/>
            </a:xfrm>
            <a:prstGeom prst="rect">
              <a:avLst/>
            </a:prstGeom>
            <a:noFill/>
          </p:spPr>
        </p:pic>
        <p:pic>
          <p:nvPicPr>
            <p:cNvPr id="18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66450" y="4060641"/>
              <a:ext cx="193510" cy="154961"/>
            </a:xfrm>
            <a:prstGeom prst="rect">
              <a:avLst/>
            </a:prstGeom>
            <a:noFill/>
          </p:spPr>
        </p:pic>
        <p:pic>
          <p:nvPicPr>
            <p:cNvPr id="18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22518" y="4060640"/>
              <a:ext cx="193509" cy="154961"/>
            </a:xfrm>
            <a:prstGeom prst="rect">
              <a:avLst/>
            </a:prstGeom>
            <a:noFill/>
          </p:spPr>
        </p:pic>
        <p:pic>
          <p:nvPicPr>
            <p:cNvPr id="18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3520" y="4492151"/>
              <a:ext cx="193510" cy="154961"/>
            </a:xfrm>
            <a:prstGeom prst="rect">
              <a:avLst/>
            </a:prstGeom>
            <a:noFill/>
          </p:spPr>
        </p:pic>
        <p:pic>
          <p:nvPicPr>
            <p:cNvPr id="18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86759" y="4495821"/>
              <a:ext cx="193510" cy="154961"/>
            </a:xfrm>
            <a:prstGeom prst="rect">
              <a:avLst/>
            </a:prstGeom>
            <a:noFill/>
          </p:spPr>
        </p:pic>
        <p:pic>
          <p:nvPicPr>
            <p:cNvPr id="185"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3211" y="4492151"/>
              <a:ext cx="193510" cy="154961"/>
            </a:xfrm>
            <a:prstGeom prst="rect">
              <a:avLst/>
            </a:prstGeom>
            <a:noFill/>
          </p:spPr>
        </p:pic>
        <p:pic>
          <p:nvPicPr>
            <p:cNvPr id="186"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83335" y="4492148"/>
              <a:ext cx="193510" cy="154961"/>
            </a:xfrm>
            <a:prstGeom prst="rect">
              <a:avLst/>
            </a:prstGeom>
            <a:noFill/>
          </p:spPr>
        </p:pic>
        <p:pic>
          <p:nvPicPr>
            <p:cNvPr id="187"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93921" y="4492147"/>
              <a:ext cx="193510" cy="154961"/>
            </a:xfrm>
            <a:prstGeom prst="rect">
              <a:avLst/>
            </a:prstGeom>
            <a:noFill/>
          </p:spPr>
        </p:pic>
        <p:pic>
          <p:nvPicPr>
            <p:cNvPr id="188"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7329" y="4495819"/>
              <a:ext cx="193510" cy="154961"/>
            </a:xfrm>
            <a:prstGeom prst="rect">
              <a:avLst/>
            </a:prstGeom>
            <a:noFill/>
          </p:spPr>
        </p:pic>
        <p:pic>
          <p:nvPicPr>
            <p:cNvPr id="189"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6315" y="4923199"/>
              <a:ext cx="193510" cy="154961"/>
            </a:xfrm>
            <a:prstGeom prst="rect">
              <a:avLst/>
            </a:prstGeom>
            <a:noFill/>
          </p:spPr>
        </p:pic>
        <p:pic>
          <p:nvPicPr>
            <p:cNvPr id="190"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5887" y="4923197"/>
              <a:ext cx="193510" cy="154961"/>
            </a:xfrm>
            <a:prstGeom prst="rect">
              <a:avLst/>
            </a:prstGeom>
            <a:noFill/>
          </p:spPr>
        </p:pic>
        <p:pic>
          <p:nvPicPr>
            <p:cNvPr id="19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62337" y="4923196"/>
              <a:ext cx="193510" cy="154961"/>
            </a:xfrm>
            <a:prstGeom prst="rect">
              <a:avLst/>
            </a:prstGeom>
            <a:noFill/>
          </p:spPr>
        </p:pic>
        <p:pic>
          <p:nvPicPr>
            <p:cNvPr id="19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69804" y="4926867"/>
              <a:ext cx="193510" cy="154961"/>
            </a:xfrm>
            <a:prstGeom prst="rect">
              <a:avLst/>
            </a:prstGeom>
            <a:noFill/>
          </p:spPr>
        </p:pic>
        <p:pic>
          <p:nvPicPr>
            <p:cNvPr id="19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69373" y="4919523"/>
              <a:ext cx="193510" cy="154961"/>
            </a:xfrm>
            <a:prstGeom prst="rect">
              <a:avLst/>
            </a:prstGeom>
            <a:noFill/>
          </p:spPr>
        </p:pic>
        <p:pic>
          <p:nvPicPr>
            <p:cNvPr id="19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2783" y="4923193"/>
              <a:ext cx="193510" cy="154961"/>
            </a:xfrm>
            <a:prstGeom prst="rect">
              <a:avLst/>
            </a:prstGeom>
            <a:noFill/>
          </p:spPr>
        </p:pic>
      </p:grpSp>
      <p:cxnSp>
        <p:nvCxnSpPr>
          <p:cNvPr id="24" name="Straight Arrow Connector 23"/>
          <p:cNvCxnSpPr/>
          <p:nvPr/>
        </p:nvCxnSpPr>
        <p:spPr>
          <a:xfrm>
            <a:off x="1828800" y="3429000"/>
            <a:ext cx="1828800" cy="533400"/>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2"/>
          <p:cNvSpPr txBox="1"/>
          <p:nvPr/>
        </p:nvSpPr>
        <p:spPr>
          <a:xfrm rot="936670">
            <a:off x="2525483" y="3588158"/>
            <a:ext cx="803874" cy="369332"/>
          </a:xfrm>
          <a:prstGeom prst="rect">
            <a:avLst/>
          </a:prstGeom>
          <a:solidFill>
            <a:schemeClr val="bg1"/>
          </a:solidFill>
        </p:spPr>
        <p:txBody>
          <a:bodyPr wrap="none" rtlCol="0">
            <a:spAutoFit/>
          </a:bodyPr>
          <a:lstStyle/>
          <a:p>
            <a:r>
              <a:rPr lang="en-US" b="1" dirty="0" smtClean="0">
                <a:solidFill>
                  <a:srgbClr val="0070C0"/>
                </a:solidFill>
              </a:rPr>
              <a:t>Data 1</a:t>
            </a:r>
            <a:endParaRPr lang="en-US" b="1" dirty="0">
              <a:solidFill>
                <a:srgbClr val="0070C0"/>
              </a:solidFill>
            </a:endParaRPr>
          </a:p>
        </p:txBody>
      </p:sp>
      <p:pic>
        <p:nvPicPr>
          <p:cNvPr id="123" name="Picture 122" descr="D:\Documents and Settings\Hang Yu\Desktop\pics\iphone1.jpg"/>
          <p:cNvPicPr>
            <a:picLocks noChangeAspect="1" noChangeArrowheads="1"/>
          </p:cNvPicPr>
          <p:nvPr/>
        </p:nvPicPr>
        <p:blipFill>
          <a:blip r:embed="rId3" cstate="print"/>
          <a:srcRect/>
          <a:stretch>
            <a:fillRect/>
          </a:stretch>
        </p:blipFill>
        <p:spPr bwMode="auto">
          <a:xfrm>
            <a:off x="4724400" y="6096000"/>
            <a:ext cx="456684" cy="314604"/>
          </a:xfrm>
          <a:prstGeom prst="rect">
            <a:avLst/>
          </a:prstGeom>
          <a:noFill/>
          <a:ln>
            <a:noFill/>
          </a:ln>
        </p:spPr>
      </p:pic>
    </p:spTree>
    <p:extLst>
      <p:ext uri="{BB962C8B-B14F-4D97-AF65-F5344CB8AC3E}">
        <p14:creationId xmlns:p14="http://schemas.microsoft.com/office/powerpoint/2010/main" val="2675049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Oval 138"/>
          <p:cNvSpPr/>
          <p:nvPr/>
        </p:nvSpPr>
        <p:spPr>
          <a:xfrm rot="7269226">
            <a:off x="2763877" y="4296286"/>
            <a:ext cx="2048182" cy="669255"/>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ectangle 533"/>
          <p:cNvSpPr/>
          <p:nvPr/>
        </p:nvSpPr>
        <p:spPr>
          <a:xfrm rot="488027">
            <a:off x="3682803" y="3956711"/>
            <a:ext cx="1027248" cy="42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Oval 532"/>
          <p:cNvSpPr/>
          <p:nvPr/>
        </p:nvSpPr>
        <p:spPr>
          <a:xfrm rot="4954813">
            <a:off x="3488341" y="4377357"/>
            <a:ext cx="2068353" cy="552964"/>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20358229">
            <a:off x="4293712" y="3020826"/>
            <a:ext cx="1891657" cy="926673"/>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5193542">
            <a:off x="3260282" y="3313894"/>
            <a:ext cx="1809303" cy="673561"/>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Background: Scaling Up Conjugate</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14</a:t>
            </a:fld>
            <a:endParaRPr lang="en-US"/>
          </a:p>
        </p:txBody>
      </p:sp>
      <p:pic>
        <p:nvPicPr>
          <p:cNvPr id="17" name="Picture 16" descr="D:\Documents and Settings\Hang Yu\Desktop\pics\iphone1.jpg"/>
          <p:cNvPicPr>
            <a:picLocks noChangeAspect="1" noChangeArrowheads="1"/>
          </p:cNvPicPr>
          <p:nvPr/>
        </p:nvPicPr>
        <p:blipFill>
          <a:blip r:embed="rId3" cstate="print"/>
          <a:srcRect/>
          <a:stretch>
            <a:fillRect/>
          </a:stretch>
        </p:blipFill>
        <p:spPr bwMode="auto">
          <a:xfrm>
            <a:off x="1523424" y="6220145"/>
            <a:ext cx="456684" cy="314604"/>
          </a:xfrm>
          <a:prstGeom prst="rect">
            <a:avLst/>
          </a:prstGeom>
          <a:noFill/>
          <a:ln>
            <a:noFill/>
          </a:ln>
        </p:spPr>
      </p:pic>
      <p:pic>
        <p:nvPicPr>
          <p:cNvPr id="18" name="Picture 17" descr="D:\Documents and Settings\Hang Yu\Desktop\pics\iphone1.jpg"/>
          <p:cNvPicPr>
            <a:picLocks noChangeAspect="1" noChangeArrowheads="1"/>
          </p:cNvPicPr>
          <p:nvPr/>
        </p:nvPicPr>
        <p:blipFill>
          <a:blip r:embed="rId3" cstate="print"/>
          <a:srcRect/>
          <a:stretch>
            <a:fillRect/>
          </a:stretch>
        </p:blipFill>
        <p:spPr bwMode="auto">
          <a:xfrm>
            <a:off x="1295400" y="3236595"/>
            <a:ext cx="456684" cy="314604"/>
          </a:xfrm>
          <a:prstGeom prst="rect">
            <a:avLst/>
          </a:prstGeom>
          <a:noFill/>
          <a:ln>
            <a:noFill/>
          </a:ln>
        </p:spPr>
      </p:pic>
      <p:pic>
        <p:nvPicPr>
          <p:cNvPr id="19" name="Picture 18" descr="D:\Documents and Settings\Hang Yu\Desktop\pics\iphone1.jpg"/>
          <p:cNvPicPr>
            <a:picLocks noChangeAspect="1" noChangeArrowheads="1"/>
          </p:cNvPicPr>
          <p:nvPr/>
        </p:nvPicPr>
        <p:blipFill>
          <a:blip r:embed="rId3" cstate="print"/>
          <a:srcRect/>
          <a:stretch>
            <a:fillRect/>
          </a:stretch>
        </p:blipFill>
        <p:spPr bwMode="auto">
          <a:xfrm>
            <a:off x="3931023" y="1447800"/>
            <a:ext cx="456684" cy="314604"/>
          </a:xfrm>
          <a:prstGeom prst="rect">
            <a:avLst/>
          </a:prstGeom>
          <a:noFill/>
          <a:ln>
            <a:noFill/>
          </a:ln>
        </p:spPr>
      </p:pic>
      <p:pic>
        <p:nvPicPr>
          <p:cNvPr id="20" name="Picture 19" descr="D:\Documents and Settings\Hang Yu\Desktop\pics\iphone1.jpg"/>
          <p:cNvPicPr>
            <a:picLocks noChangeAspect="1" noChangeArrowheads="1"/>
          </p:cNvPicPr>
          <p:nvPr/>
        </p:nvPicPr>
        <p:blipFill>
          <a:blip r:embed="rId3" cstate="print"/>
          <a:srcRect/>
          <a:stretch>
            <a:fillRect/>
          </a:stretch>
        </p:blipFill>
        <p:spPr bwMode="auto">
          <a:xfrm>
            <a:off x="7843205" y="5224061"/>
            <a:ext cx="456684" cy="314604"/>
          </a:xfrm>
          <a:prstGeom prst="rect">
            <a:avLst/>
          </a:prstGeom>
          <a:noFill/>
          <a:ln>
            <a:noFill/>
          </a:ln>
        </p:spPr>
      </p:pic>
      <p:pic>
        <p:nvPicPr>
          <p:cNvPr id="22" name="Picture 21" descr="D:\Documents and Settings\Hang Yu\Desktop\pics\iphone1.jpg"/>
          <p:cNvPicPr>
            <a:picLocks noChangeAspect="1" noChangeArrowheads="1"/>
          </p:cNvPicPr>
          <p:nvPr/>
        </p:nvPicPr>
        <p:blipFill>
          <a:blip r:embed="rId3" cstate="print"/>
          <a:srcRect/>
          <a:stretch>
            <a:fillRect/>
          </a:stretch>
        </p:blipFill>
        <p:spPr bwMode="auto">
          <a:xfrm>
            <a:off x="6939043" y="2708749"/>
            <a:ext cx="456684" cy="314604"/>
          </a:xfrm>
          <a:prstGeom prst="rect">
            <a:avLst/>
          </a:prstGeom>
          <a:noFill/>
          <a:ln>
            <a:noFill/>
          </a:ln>
        </p:spPr>
      </p:pic>
      <p:sp>
        <p:nvSpPr>
          <p:cNvPr id="134" name="Oval 133"/>
          <p:cNvSpPr/>
          <p:nvPr/>
        </p:nvSpPr>
        <p:spPr>
          <a:xfrm rot="881020">
            <a:off x="-82244" y="3247454"/>
            <a:ext cx="4510590" cy="657577"/>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570204">
            <a:off x="3990523" y="3964431"/>
            <a:ext cx="1905485" cy="639828"/>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18368454">
            <a:off x="4147157" y="3582354"/>
            <a:ext cx="574859" cy="1127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rot="488027">
            <a:off x="3921068" y="3401295"/>
            <a:ext cx="810370" cy="1119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828800" y="3429000"/>
            <a:ext cx="1828800" cy="533400"/>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2"/>
          <p:cNvSpPr txBox="1"/>
          <p:nvPr/>
        </p:nvSpPr>
        <p:spPr>
          <a:xfrm rot="936670">
            <a:off x="2525483" y="3588158"/>
            <a:ext cx="803874" cy="369332"/>
          </a:xfrm>
          <a:prstGeom prst="rect">
            <a:avLst/>
          </a:prstGeom>
          <a:solidFill>
            <a:schemeClr val="bg1"/>
          </a:solidFill>
        </p:spPr>
        <p:txBody>
          <a:bodyPr wrap="none" rtlCol="0">
            <a:spAutoFit/>
          </a:bodyPr>
          <a:lstStyle/>
          <a:p>
            <a:r>
              <a:rPr lang="en-US" b="1" dirty="0" smtClean="0">
                <a:solidFill>
                  <a:srgbClr val="0070C0"/>
                </a:solidFill>
              </a:rPr>
              <a:t>Data 1</a:t>
            </a:r>
            <a:endParaRPr lang="en-US" b="1" dirty="0">
              <a:solidFill>
                <a:srgbClr val="0070C0"/>
              </a:solidFill>
            </a:endParaRPr>
          </a:p>
        </p:txBody>
      </p:sp>
      <p:sp>
        <p:nvSpPr>
          <p:cNvPr id="535" name="Rectangle 534"/>
          <p:cNvSpPr/>
          <p:nvPr/>
        </p:nvSpPr>
        <p:spPr>
          <a:xfrm rot="18441256">
            <a:off x="3909795" y="3590566"/>
            <a:ext cx="515774" cy="689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03" name="Picture 3"/>
          <p:cNvPicPr>
            <a:picLocks noChangeAspect="1" noChangeArrowheads="1"/>
          </p:cNvPicPr>
          <p:nvPr/>
        </p:nvPicPr>
        <p:blipFill>
          <a:blip r:embed="rId4" cstate="print"/>
          <a:srcRect/>
          <a:stretch>
            <a:fillRect/>
          </a:stretch>
        </p:blipFill>
        <p:spPr bwMode="auto">
          <a:xfrm>
            <a:off x="3581400" y="3429000"/>
            <a:ext cx="1728447" cy="1146175"/>
          </a:xfrm>
          <a:prstGeom prst="rect">
            <a:avLst/>
          </a:prstGeom>
          <a:noFill/>
          <a:ln w="9525">
            <a:noFill/>
            <a:miter lim="800000"/>
            <a:headEnd/>
            <a:tailEnd/>
          </a:ln>
          <a:effectLst/>
        </p:spPr>
      </p:pic>
      <p:pic>
        <p:nvPicPr>
          <p:cNvPr id="23" name="Picture 22" descr="D:\Documents and Settings\Hang Yu\Desktop\pics\iphone1.jpg"/>
          <p:cNvPicPr>
            <a:picLocks noChangeAspect="1" noChangeArrowheads="1"/>
          </p:cNvPicPr>
          <p:nvPr/>
        </p:nvPicPr>
        <p:blipFill>
          <a:blip r:embed="rId3" cstate="print"/>
          <a:srcRect/>
          <a:stretch>
            <a:fillRect/>
          </a:stretch>
        </p:blipFill>
        <p:spPr bwMode="auto">
          <a:xfrm>
            <a:off x="4724400" y="6096000"/>
            <a:ext cx="456684" cy="314604"/>
          </a:xfrm>
          <a:prstGeom prst="rect">
            <a:avLst/>
          </a:prstGeom>
          <a:noFill/>
          <a:ln>
            <a:noFill/>
          </a:ln>
        </p:spPr>
      </p:pic>
    </p:spTree>
    <p:extLst>
      <p:ext uri="{BB962C8B-B14F-4D97-AF65-F5344CB8AC3E}">
        <p14:creationId xmlns:p14="http://schemas.microsoft.com/office/powerpoint/2010/main" val="1364035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9"/>
          <p:cNvSpPr/>
          <p:nvPr/>
        </p:nvSpPr>
        <p:spPr>
          <a:xfrm rot="19587628">
            <a:off x="4921994" y="3266622"/>
            <a:ext cx="621258" cy="350806"/>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8595299">
            <a:off x="3055920" y="4213455"/>
            <a:ext cx="1006872" cy="504576"/>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5778182">
            <a:off x="3620054" y="4407802"/>
            <a:ext cx="621258" cy="362287"/>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5400000">
            <a:off x="3844383" y="4613817"/>
            <a:ext cx="814974" cy="274140"/>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6436965">
            <a:off x="4567846" y="3166821"/>
            <a:ext cx="621258" cy="289032"/>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55280">
            <a:off x="4728008" y="3966083"/>
            <a:ext cx="1029866" cy="449831"/>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77725">
            <a:off x="4961501" y="3735346"/>
            <a:ext cx="621258" cy="235796"/>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Background: Scaling Up Conjugate</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15</a:t>
            </a:fld>
            <a:endParaRPr lang="en-US"/>
          </a:p>
        </p:txBody>
      </p:sp>
      <p:pic>
        <p:nvPicPr>
          <p:cNvPr id="17" name="Picture 16" descr="D:\Documents and Settings\Hang Yu\Desktop\pics\iphone1.jpg"/>
          <p:cNvPicPr>
            <a:picLocks noChangeAspect="1" noChangeArrowheads="1"/>
          </p:cNvPicPr>
          <p:nvPr/>
        </p:nvPicPr>
        <p:blipFill>
          <a:blip r:embed="rId3" cstate="print"/>
          <a:srcRect/>
          <a:stretch>
            <a:fillRect/>
          </a:stretch>
        </p:blipFill>
        <p:spPr bwMode="auto">
          <a:xfrm>
            <a:off x="1523424" y="6220145"/>
            <a:ext cx="456684" cy="314604"/>
          </a:xfrm>
          <a:prstGeom prst="rect">
            <a:avLst/>
          </a:prstGeom>
          <a:noFill/>
          <a:ln>
            <a:noFill/>
          </a:ln>
        </p:spPr>
      </p:pic>
      <p:pic>
        <p:nvPicPr>
          <p:cNvPr id="18" name="Picture 17" descr="D:\Documents and Settings\Hang Yu\Desktop\pics\iphone1.jpg"/>
          <p:cNvPicPr>
            <a:picLocks noChangeAspect="1" noChangeArrowheads="1"/>
          </p:cNvPicPr>
          <p:nvPr/>
        </p:nvPicPr>
        <p:blipFill>
          <a:blip r:embed="rId3" cstate="print"/>
          <a:srcRect/>
          <a:stretch>
            <a:fillRect/>
          </a:stretch>
        </p:blipFill>
        <p:spPr bwMode="auto">
          <a:xfrm>
            <a:off x="1295400" y="3236595"/>
            <a:ext cx="456684" cy="314604"/>
          </a:xfrm>
          <a:prstGeom prst="rect">
            <a:avLst/>
          </a:prstGeom>
          <a:noFill/>
          <a:ln>
            <a:noFill/>
          </a:ln>
        </p:spPr>
      </p:pic>
      <p:pic>
        <p:nvPicPr>
          <p:cNvPr id="19" name="Picture 18" descr="D:\Documents and Settings\Hang Yu\Desktop\pics\iphone1.jpg"/>
          <p:cNvPicPr>
            <a:picLocks noChangeAspect="1" noChangeArrowheads="1"/>
          </p:cNvPicPr>
          <p:nvPr/>
        </p:nvPicPr>
        <p:blipFill>
          <a:blip r:embed="rId3" cstate="print"/>
          <a:srcRect/>
          <a:stretch>
            <a:fillRect/>
          </a:stretch>
        </p:blipFill>
        <p:spPr bwMode="auto">
          <a:xfrm>
            <a:off x="3931023" y="1447800"/>
            <a:ext cx="456684" cy="314604"/>
          </a:xfrm>
          <a:prstGeom prst="rect">
            <a:avLst/>
          </a:prstGeom>
          <a:noFill/>
          <a:ln>
            <a:noFill/>
          </a:ln>
        </p:spPr>
      </p:pic>
      <p:pic>
        <p:nvPicPr>
          <p:cNvPr id="20" name="Picture 19" descr="D:\Documents and Settings\Hang Yu\Desktop\pics\iphone1.jpg"/>
          <p:cNvPicPr>
            <a:picLocks noChangeAspect="1" noChangeArrowheads="1"/>
          </p:cNvPicPr>
          <p:nvPr/>
        </p:nvPicPr>
        <p:blipFill>
          <a:blip r:embed="rId3" cstate="print"/>
          <a:srcRect/>
          <a:stretch>
            <a:fillRect/>
          </a:stretch>
        </p:blipFill>
        <p:spPr bwMode="auto">
          <a:xfrm>
            <a:off x="7843205" y="5224061"/>
            <a:ext cx="456684" cy="314604"/>
          </a:xfrm>
          <a:prstGeom prst="rect">
            <a:avLst/>
          </a:prstGeom>
          <a:noFill/>
          <a:ln>
            <a:noFill/>
          </a:ln>
        </p:spPr>
      </p:pic>
      <p:pic>
        <p:nvPicPr>
          <p:cNvPr id="22" name="Picture 21" descr="D:\Documents and Settings\Hang Yu\Desktop\pics\iphone1.jpg"/>
          <p:cNvPicPr>
            <a:picLocks noChangeAspect="1" noChangeArrowheads="1"/>
          </p:cNvPicPr>
          <p:nvPr/>
        </p:nvPicPr>
        <p:blipFill>
          <a:blip r:embed="rId3" cstate="print"/>
          <a:srcRect/>
          <a:stretch>
            <a:fillRect/>
          </a:stretch>
        </p:blipFill>
        <p:spPr bwMode="auto">
          <a:xfrm>
            <a:off x="6939043" y="2708749"/>
            <a:ext cx="456684" cy="314604"/>
          </a:xfrm>
          <a:prstGeom prst="rect">
            <a:avLst/>
          </a:prstGeom>
          <a:noFill/>
          <a:ln>
            <a:noFill/>
          </a:ln>
        </p:spPr>
      </p:pic>
      <p:sp>
        <p:nvSpPr>
          <p:cNvPr id="244" name="Rectangle 243"/>
          <p:cNvSpPr/>
          <p:nvPr/>
        </p:nvSpPr>
        <p:spPr>
          <a:xfrm rot="488027" flipH="1" flipV="1">
            <a:off x="4702874" y="3373188"/>
            <a:ext cx="344891" cy="79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828800" y="3429000"/>
            <a:ext cx="1828800" cy="533400"/>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2"/>
          <p:cNvSpPr txBox="1"/>
          <p:nvPr/>
        </p:nvSpPr>
        <p:spPr>
          <a:xfrm rot="936670">
            <a:off x="2525483" y="3588158"/>
            <a:ext cx="803874" cy="369332"/>
          </a:xfrm>
          <a:prstGeom prst="rect">
            <a:avLst/>
          </a:prstGeom>
          <a:solidFill>
            <a:schemeClr val="bg1"/>
          </a:solidFill>
        </p:spPr>
        <p:txBody>
          <a:bodyPr wrap="none" rtlCol="0">
            <a:spAutoFit/>
          </a:bodyPr>
          <a:lstStyle/>
          <a:p>
            <a:r>
              <a:rPr lang="en-US" b="1" dirty="0" smtClean="0">
                <a:solidFill>
                  <a:srgbClr val="0070C0"/>
                </a:solidFill>
              </a:rPr>
              <a:t>Data 1</a:t>
            </a:r>
            <a:endParaRPr lang="en-US" b="1" dirty="0">
              <a:solidFill>
                <a:srgbClr val="0070C0"/>
              </a:solidFill>
            </a:endParaRPr>
          </a:p>
        </p:txBody>
      </p:sp>
      <p:sp>
        <p:nvSpPr>
          <p:cNvPr id="32" name="Oval 31"/>
          <p:cNvSpPr/>
          <p:nvPr/>
        </p:nvSpPr>
        <p:spPr>
          <a:xfrm rot="2406187">
            <a:off x="3415208" y="3313109"/>
            <a:ext cx="1000377" cy="505823"/>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960000">
            <a:off x="-1741769" y="3065761"/>
            <a:ext cx="6130550" cy="481495"/>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6618783">
            <a:off x="3708621" y="4022811"/>
            <a:ext cx="587114" cy="689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6650071">
            <a:off x="4898165" y="3831146"/>
            <a:ext cx="348367" cy="348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16430180">
            <a:off x="4078688" y="3408400"/>
            <a:ext cx="269930" cy="332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4326152">
            <a:off x="3963747" y="3144972"/>
            <a:ext cx="871206" cy="476841"/>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570204">
            <a:off x="4428521" y="4310554"/>
            <a:ext cx="667958" cy="541259"/>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226" name="Picture 2"/>
          <p:cNvPicPr>
            <a:picLocks noChangeAspect="1" noChangeArrowheads="1"/>
          </p:cNvPicPr>
          <p:nvPr/>
        </p:nvPicPr>
        <p:blipFill>
          <a:blip r:embed="rId4" cstate="print"/>
          <a:srcRect/>
          <a:stretch>
            <a:fillRect/>
          </a:stretch>
        </p:blipFill>
        <p:spPr bwMode="auto">
          <a:xfrm>
            <a:off x="3505200" y="3429000"/>
            <a:ext cx="1797811" cy="1143000"/>
          </a:xfrm>
          <a:prstGeom prst="rect">
            <a:avLst/>
          </a:prstGeom>
          <a:noFill/>
          <a:ln w="9525">
            <a:noFill/>
            <a:miter lim="800000"/>
            <a:headEnd/>
            <a:tailEnd/>
          </a:ln>
          <a:effectLst/>
        </p:spPr>
      </p:pic>
      <p:pic>
        <p:nvPicPr>
          <p:cNvPr id="36" name="Picture 35" descr="D:\Documents and Settings\Hang Yu\Desktop\pics\iphone1.jpg"/>
          <p:cNvPicPr>
            <a:picLocks noChangeAspect="1" noChangeArrowheads="1"/>
          </p:cNvPicPr>
          <p:nvPr/>
        </p:nvPicPr>
        <p:blipFill>
          <a:blip r:embed="rId3" cstate="print"/>
          <a:srcRect/>
          <a:stretch>
            <a:fillRect/>
          </a:stretch>
        </p:blipFill>
        <p:spPr bwMode="auto">
          <a:xfrm>
            <a:off x="4724400" y="6096000"/>
            <a:ext cx="456684" cy="314604"/>
          </a:xfrm>
          <a:prstGeom prst="rect">
            <a:avLst/>
          </a:prstGeom>
          <a:noFill/>
          <a:ln>
            <a:noFill/>
          </a:ln>
        </p:spPr>
      </p:pic>
    </p:spTree>
    <p:extLst>
      <p:ext uri="{BB962C8B-B14F-4D97-AF65-F5344CB8AC3E}">
        <p14:creationId xmlns:p14="http://schemas.microsoft.com/office/powerpoint/2010/main" val="2742849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Arrow Connector 40"/>
          <p:cNvCxnSpPr/>
          <p:nvPr/>
        </p:nvCxnSpPr>
        <p:spPr>
          <a:xfrm rot="10800000" flipV="1">
            <a:off x="5299981" y="2950048"/>
            <a:ext cx="1610239" cy="755678"/>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20151979">
            <a:off x="5679173" y="3119998"/>
            <a:ext cx="803874" cy="369332"/>
          </a:xfrm>
          <a:prstGeom prst="rect">
            <a:avLst/>
          </a:prstGeom>
          <a:solidFill>
            <a:schemeClr val="bg1"/>
          </a:solidFill>
        </p:spPr>
        <p:txBody>
          <a:bodyPr wrap="none" rtlCol="0">
            <a:spAutoFit/>
          </a:bodyPr>
          <a:lstStyle/>
          <a:p>
            <a:r>
              <a:rPr lang="en-US" b="1" dirty="0" smtClean="0">
                <a:solidFill>
                  <a:srgbClr val="0070C0"/>
                </a:solidFill>
              </a:rPr>
              <a:t>Data 3</a:t>
            </a:r>
            <a:endParaRPr lang="en-US" b="1" dirty="0">
              <a:solidFill>
                <a:srgbClr val="0070C0"/>
              </a:solidFill>
            </a:endParaRPr>
          </a:p>
        </p:txBody>
      </p:sp>
      <p:grpSp>
        <p:nvGrpSpPr>
          <p:cNvPr id="6" name="Group 45"/>
          <p:cNvGrpSpPr/>
          <p:nvPr/>
        </p:nvGrpSpPr>
        <p:grpSpPr>
          <a:xfrm rot="480000">
            <a:off x="4590359" y="4870601"/>
            <a:ext cx="369332" cy="1145794"/>
            <a:chOff x="4435877" y="4733360"/>
            <a:chExt cx="369332" cy="1145794"/>
          </a:xfrm>
        </p:grpSpPr>
        <p:cxnSp>
          <p:nvCxnSpPr>
            <p:cNvPr id="47" name="Straight Arrow Connector 46"/>
            <p:cNvCxnSpPr/>
            <p:nvPr/>
          </p:nvCxnSpPr>
          <p:spPr>
            <a:xfrm rot="15720000" flipV="1">
              <a:off x="4060243" y="5188973"/>
              <a:ext cx="1145794" cy="234567"/>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4162375">
              <a:off x="4218606" y="5049056"/>
              <a:ext cx="803874" cy="369332"/>
            </a:xfrm>
            <a:prstGeom prst="rect">
              <a:avLst/>
            </a:prstGeom>
            <a:solidFill>
              <a:schemeClr val="bg1"/>
            </a:solidFill>
          </p:spPr>
          <p:txBody>
            <a:bodyPr wrap="none" rtlCol="0">
              <a:spAutoFit/>
            </a:bodyPr>
            <a:lstStyle/>
            <a:p>
              <a:r>
                <a:rPr lang="en-US" b="1" dirty="0" smtClean="0">
                  <a:solidFill>
                    <a:srgbClr val="0070C0"/>
                  </a:solidFill>
                </a:rPr>
                <a:t>Data 5</a:t>
              </a:r>
              <a:endParaRPr lang="en-US" b="1" dirty="0">
                <a:solidFill>
                  <a:srgbClr val="0070C0"/>
                </a:solidFill>
              </a:endParaRPr>
            </a:p>
          </p:txBody>
        </p:sp>
      </p:grpSp>
      <p:grpSp>
        <p:nvGrpSpPr>
          <p:cNvPr id="53" name="Group 52"/>
          <p:cNvGrpSpPr/>
          <p:nvPr/>
        </p:nvGrpSpPr>
        <p:grpSpPr>
          <a:xfrm>
            <a:off x="3220770" y="2867847"/>
            <a:ext cx="2604215" cy="2290527"/>
            <a:chOff x="3220770" y="2867847"/>
            <a:chExt cx="2604215" cy="2290527"/>
          </a:xfrm>
        </p:grpSpPr>
        <p:sp>
          <p:nvSpPr>
            <p:cNvPr id="54" name="Oval 53"/>
            <p:cNvSpPr/>
            <p:nvPr/>
          </p:nvSpPr>
          <p:spPr>
            <a:xfrm rot="19587628">
              <a:off x="4921994" y="3266622"/>
              <a:ext cx="621258" cy="350806"/>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8595299">
              <a:off x="3220770" y="4204855"/>
              <a:ext cx="839165" cy="458423"/>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778182">
              <a:off x="3512116" y="4462519"/>
              <a:ext cx="778203" cy="404242"/>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5400000">
              <a:off x="3844383" y="4613817"/>
              <a:ext cx="814974" cy="274140"/>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6436965">
              <a:off x="4370434" y="3016246"/>
              <a:ext cx="734581" cy="437783"/>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809031">
              <a:off x="4728008" y="3966083"/>
              <a:ext cx="1029866" cy="449831"/>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277725">
              <a:off x="5190101" y="3834683"/>
              <a:ext cx="621258" cy="235796"/>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406187">
              <a:off x="3448044" y="3298757"/>
              <a:ext cx="972780" cy="532160"/>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16430180">
              <a:off x="4078688" y="3408400"/>
              <a:ext cx="269930" cy="332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4326152">
              <a:off x="3898450" y="3234677"/>
              <a:ext cx="871206" cy="33960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2225413">
              <a:off x="4493194" y="4255008"/>
              <a:ext cx="879742" cy="49147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4042266">
              <a:off x="4196256" y="4517651"/>
              <a:ext cx="767509" cy="33729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9585885">
              <a:off x="5003352" y="3451271"/>
              <a:ext cx="821633" cy="4377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7471378">
              <a:off x="4606383" y="3166017"/>
              <a:ext cx="814974" cy="274140"/>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523236">
              <a:off x="3373743" y="3703926"/>
              <a:ext cx="635853" cy="324753"/>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77725">
              <a:off x="3361301" y="3987084"/>
              <a:ext cx="621258" cy="235796"/>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rot="16618783">
              <a:off x="3686557" y="3627675"/>
              <a:ext cx="954890" cy="114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rot="488027" flipH="1" flipV="1">
              <a:off x="4666357" y="3272259"/>
              <a:ext cx="567252" cy="13741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9793905" flipH="1" flipV="1">
              <a:off x="4347555" y="3176869"/>
              <a:ext cx="912745" cy="1173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rot="15508223" flipH="1" flipV="1">
            <a:off x="4933063" y="3410635"/>
            <a:ext cx="588878" cy="612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Background: Scaling Up Conjugate</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16</a:t>
            </a:fld>
            <a:endParaRPr lang="en-US"/>
          </a:p>
        </p:txBody>
      </p:sp>
      <p:pic>
        <p:nvPicPr>
          <p:cNvPr id="17" name="Picture 16" descr="D:\Documents and Settings\Hang Yu\Desktop\pics\iphone1.jpg"/>
          <p:cNvPicPr>
            <a:picLocks noChangeAspect="1" noChangeArrowheads="1"/>
          </p:cNvPicPr>
          <p:nvPr/>
        </p:nvPicPr>
        <p:blipFill>
          <a:blip r:embed="rId3" cstate="print"/>
          <a:srcRect/>
          <a:stretch>
            <a:fillRect/>
          </a:stretch>
        </p:blipFill>
        <p:spPr bwMode="auto">
          <a:xfrm>
            <a:off x="1523424" y="6220145"/>
            <a:ext cx="456684" cy="314604"/>
          </a:xfrm>
          <a:prstGeom prst="rect">
            <a:avLst/>
          </a:prstGeom>
          <a:noFill/>
          <a:ln>
            <a:noFill/>
          </a:ln>
        </p:spPr>
      </p:pic>
      <p:pic>
        <p:nvPicPr>
          <p:cNvPr id="18" name="Picture 17" descr="D:\Documents and Settings\Hang Yu\Desktop\pics\iphone1.jpg"/>
          <p:cNvPicPr>
            <a:picLocks noChangeAspect="1" noChangeArrowheads="1"/>
          </p:cNvPicPr>
          <p:nvPr/>
        </p:nvPicPr>
        <p:blipFill>
          <a:blip r:embed="rId3" cstate="print"/>
          <a:srcRect/>
          <a:stretch>
            <a:fillRect/>
          </a:stretch>
        </p:blipFill>
        <p:spPr bwMode="auto">
          <a:xfrm>
            <a:off x="1295400" y="3236595"/>
            <a:ext cx="456684" cy="314604"/>
          </a:xfrm>
          <a:prstGeom prst="rect">
            <a:avLst/>
          </a:prstGeom>
          <a:noFill/>
          <a:ln>
            <a:noFill/>
          </a:ln>
        </p:spPr>
      </p:pic>
      <p:pic>
        <p:nvPicPr>
          <p:cNvPr id="19" name="Picture 18" descr="D:\Documents and Settings\Hang Yu\Desktop\pics\iphone1.jpg"/>
          <p:cNvPicPr>
            <a:picLocks noChangeAspect="1" noChangeArrowheads="1"/>
          </p:cNvPicPr>
          <p:nvPr/>
        </p:nvPicPr>
        <p:blipFill>
          <a:blip r:embed="rId3" cstate="print"/>
          <a:srcRect/>
          <a:stretch>
            <a:fillRect/>
          </a:stretch>
        </p:blipFill>
        <p:spPr bwMode="auto">
          <a:xfrm>
            <a:off x="3931023" y="1447800"/>
            <a:ext cx="456684" cy="314604"/>
          </a:xfrm>
          <a:prstGeom prst="rect">
            <a:avLst/>
          </a:prstGeom>
          <a:noFill/>
          <a:ln>
            <a:noFill/>
          </a:ln>
        </p:spPr>
      </p:pic>
      <p:pic>
        <p:nvPicPr>
          <p:cNvPr id="20" name="Picture 19" descr="D:\Documents and Settings\Hang Yu\Desktop\pics\iphone1.jpg"/>
          <p:cNvPicPr>
            <a:picLocks noChangeAspect="1" noChangeArrowheads="1"/>
          </p:cNvPicPr>
          <p:nvPr/>
        </p:nvPicPr>
        <p:blipFill>
          <a:blip r:embed="rId3" cstate="print"/>
          <a:srcRect/>
          <a:stretch>
            <a:fillRect/>
          </a:stretch>
        </p:blipFill>
        <p:spPr bwMode="auto">
          <a:xfrm>
            <a:off x="7843205" y="5224061"/>
            <a:ext cx="456684" cy="314604"/>
          </a:xfrm>
          <a:prstGeom prst="rect">
            <a:avLst/>
          </a:prstGeom>
          <a:noFill/>
          <a:ln>
            <a:noFill/>
          </a:ln>
        </p:spPr>
      </p:pic>
      <p:pic>
        <p:nvPicPr>
          <p:cNvPr id="21" name="Picture 20" descr="D:\Documents and Settings\Hang Yu\Desktop\pics\iphone1.jpg"/>
          <p:cNvPicPr>
            <a:picLocks noChangeAspect="1" noChangeArrowheads="1"/>
          </p:cNvPicPr>
          <p:nvPr/>
        </p:nvPicPr>
        <p:blipFill>
          <a:blip r:embed="rId3" cstate="print"/>
          <a:srcRect/>
          <a:stretch>
            <a:fillRect/>
          </a:stretch>
        </p:blipFill>
        <p:spPr bwMode="auto">
          <a:xfrm>
            <a:off x="4724400" y="6096000"/>
            <a:ext cx="456684" cy="314604"/>
          </a:xfrm>
          <a:prstGeom prst="rect">
            <a:avLst/>
          </a:prstGeom>
          <a:noFill/>
          <a:ln>
            <a:noFill/>
          </a:ln>
        </p:spPr>
      </p:pic>
      <p:pic>
        <p:nvPicPr>
          <p:cNvPr id="22" name="Picture 21" descr="D:\Documents and Settings\Hang Yu\Desktop\pics\iphone1.jpg"/>
          <p:cNvPicPr>
            <a:picLocks noChangeAspect="1" noChangeArrowheads="1"/>
          </p:cNvPicPr>
          <p:nvPr/>
        </p:nvPicPr>
        <p:blipFill>
          <a:blip r:embed="rId3" cstate="print"/>
          <a:srcRect/>
          <a:stretch>
            <a:fillRect/>
          </a:stretch>
        </p:blipFill>
        <p:spPr bwMode="auto">
          <a:xfrm>
            <a:off x="6939043" y="2708749"/>
            <a:ext cx="456684" cy="314604"/>
          </a:xfrm>
          <a:prstGeom prst="rect">
            <a:avLst/>
          </a:prstGeom>
          <a:noFill/>
          <a:ln>
            <a:noFill/>
          </a:ln>
        </p:spPr>
      </p:pic>
      <p:sp>
        <p:nvSpPr>
          <p:cNvPr id="244" name="Rectangle 243"/>
          <p:cNvSpPr/>
          <p:nvPr/>
        </p:nvSpPr>
        <p:spPr>
          <a:xfrm rot="488027" flipH="1" flipV="1">
            <a:off x="4702874" y="3373188"/>
            <a:ext cx="344891" cy="797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828800" y="3429000"/>
            <a:ext cx="1828800" cy="533400"/>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2"/>
          <p:cNvSpPr txBox="1"/>
          <p:nvPr/>
        </p:nvSpPr>
        <p:spPr>
          <a:xfrm rot="936670">
            <a:off x="2525483" y="3588158"/>
            <a:ext cx="803874" cy="369332"/>
          </a:xfrm>
          <a:prstGeom prst="rect">
            <a:avLst/>
          </a:prstGeom>
          <a:solidFill>
            <a:schemeClr val="bg1"/>
          </a:solidFill>
        </p:spPr>
        <p:txBody>
          <a:bodyPr wrap="none" rtlCol="0">
            <a:spAutoFit/>
          </a:bodyPr>
          <a:lstStyle/>
          <a:p>
            <a:r>
              <a:rPr lang="en-US" b="1" dirty="0" smtClean="0">
                <a:solidFill>
                  <a:srgbClr val="0070C0"/>
                </a:solidFill>
              </a:rPr>
              <a:t>Data 1</a:t>
            </a:r>
            <a:endParaRPr lang="en-US" b="1" dirty="0">
              <a:solidFill>
                <a:srgbClr val="0070C0"/>
              </a:solidFill>
            </a:endParaRPr>
          </a:p>
        </p:txBody>
      </p:sp>
      <p:sp>
        <p:nvSpPr>
          <p:cNvPr id="134" name="Oval 133"/>
          <p:cNvSpPr/>
          <p:nvPr/>
        </p:nvSpPr>
        <p:spPr>
          <a:xfrm rot="960000">
            <a:off x="-1741769" y="3065761"/>
            <a:ext cx="6130550" cy="481495"/>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6618783">
            <a:off x="3708621" y="4022811"/>
            <a:ext cx="587114" cy="6899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6650071">
            <a:off x="4898165" y="3831146"/>
            <a:ext cx="348367" cy="348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16430180">
            <a:off x="4078688" y="3408400"/>
            <a:ext cx="269930" cy="332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2"/>
          <p:cNvGrpSpPr/>
          <p:nvPr/>
        </p:nvGrpSpPr>
        <p:grpSpPr>
          <a:xfrm rot="21280043">
            <a:off x="2032652" y="4876800"/>
            <a:ext cx="1443279" cy="1232335"/>
            <a:chOff x="2031780" y="4820678"/>
            <a:chExt cx="1443279" cy="1232335"/>
          </a:xfrm>
        </p:grpSpPr>
        <p:cxnSp>
          <p:nvCxnSpPr>
            <p:cNvPr id="36" name="Straight Arrow Connector 35"/>
            <p:cNvCxnSpPr/>
            <p:nvPr/>
          </p:nvCxnSpPr>
          <p:spPr>
            <a:xfrm rot="319957" flipV="1">
              <a:off x="2031780" y="4820678"/>
              <a:ext cx="1443279" cy="1232335"/>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2"/>
            <p:cNvSpPr txBox="1"/>
            <p:nvPr/>
          </p:nvSpPr>
          <p:spPr>
            <a:xfrm rot="19399957">
              <a:off x="2359427" y="5271754"/>
              <a:ext cx="769763" cy="369332"/>
            </a:xfrm>
            <a:prstGeom prst="rect">
              <a:avLst/>
            </a:prstGeom>
            <a:solidFill>
              <a:schemeClr val="bg1"/>
            </a:solidFill>
          </p:spPr>
          <p:txBody>
            <a:bodyPr wrap="none" rtlCol="0">
              <a:spAutoFit/>
            </a:bodyPr>
            <a:lstStyle/>
            <a:p>
              <a:r>
                <a:rPr lang="en-US" b="1" dirty="0" smtClean="0">
                  <a:solidFill>
                    <a:srgbClr val="0070C0"/>
                  </a:solidFill>
                </a:rPr>
                <a:t>Data 6</a:t>
              </a:r>
              <a:endParaRPr lang="en-US" b="1" dirty="0">
                <a:solidFill>
                  <a:srgbClr val="0070C0"/>
                </a:solidFill>
              </a:endParaRPr>
            </a:p>
          </p:txBody>
        </p:sp>
      </p:grpSp>
      <p:sp>
        <p:nvSpPr>
          <p:cNvPr id="38" name="Oval 37"/>
          <p:cNvSpPr/>
          <p:nvPr/>
        </p:nvSpPr>
        <p:spPr>
          <a:xfrm rot="19209614">
            <a:off x="-1240177" y="6032721"/>
            <a:ext cx="6130550" cy="481495"/>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rot="16200000" flipH="1">
            <a:off x="3581400" y="2514600"/>
            <a:ext cx="1371600" cy="152400"/>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2"/>
          <p:cNvSpPr txBox="1"/>
          <p:nvPr/>
        </p:nvSpPr>
        <p:spPr>
          <a:xfrm rot="5040000">
            <a:off x="3911624" y="2359699"/>
            <a:ext cx="764953" cy="369332"/>
          </a:xfrm>
          <a:prstGeom prst="rect">
            <a:avLst/>
          </a:prstGeom>
          <a:solidFill>
            <a:schemeClr val="bg1"/>
          </a:solidFill>
        </p:spPr>
        <p:txBody>
          <a:bodyPr wrap="none" rtlCol="0">
            <a:spAutoFit/>
          </a:bodyPr>
          <a:lstStyle/>
          <a:p>
            <a:r>
              <a:rPr lang="en-US" b="1" dirty="0" smtClean="0">
                <a:solidFill>
                  <a:srgbClr val="0070C0"/>
                </a:solidFill>
              </a:rPr>
              <a:t>Data 2</a:t>
            </a:r>
            <a:endParaRPr lang="en-US" b="1" dirty="0">
              <a:solidFill>
                <a:srgbClr val="0070C0"/>
              </a:solidFill>
            </a:endParaRPr>
          </a:p>
        </p:txBody>
      </p:sp>
      <p:grpSp>
        <p:nvGrpSpPr>
          <p:cNvPr id="5" name="Group 42"/>
          <p:cNvGrpSpPr/>
          <p:nvPr/>
        </p:nvGrpSpPr>
        <p:grpSpPr>
          <a:xfrm rot="161468">
            <a:off x="5074721" y="4227096"/>
            <a:ext cx="2705783" cy="956863"/>
            <a:chOff x="5042637" y="4267201"/>
            <a:chExt cx="2705783" cy="956863"/>
          </a:xfrm>
        </p:grpSpPr>
        <p:cxnSp>
          <p:nvCxnSpPr>
            <p:cNvPr id="44" name="Straight Arrow Connector 43"/>
            <p:cNvCxnSpPr/>
            <p:nvPr/>
          </p:nvCxnSpPr>
          <p:spPr>
            <a:xfrm rot="10800000">
              <a:off x="5042637" y="4267201"/>
              <a:ext cx="2705783" cy="956863"/>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rot="1116306">
              <a:off x="5839829" y="4507543"/>
              <a:ext cx="803874" cy="369332"/>
            </a:xfrm>
            <a:prstGeom prst="rect">
              <a:avLst/>
            </a:prstGeom>
            <a:solidFill>
              <a:schemeClr val="bg1"/>
            </a:solidFill>
          </p:spPr>
          <p:txBody>
            <a:bodyPr wrap="none" rtlCol="0">
              <a:spAutoFit/>
            </a:bodyPr>
            <a:lstStyle/>
            <a:p>
              <a:r>
                <a:rPr lang="en-US" b="1" dirty="0" smtClean="0">
                  <a:solidFill>
                    <a:srgbClr val="0070C0"/>
                  </a:solidFill>
                </a:rPr>
                <a:t>Data 4</a:t>
              </a:r>
              <a:endParaRPr lang="en-US" b="1" dirty="0">
                <a:solidFill>
                  <a:srgbClr val="0070C0"/>
                </a:solidFill>
              </a:endParaRPr>
            </a:p>
          </p:txBody>
        </p:sp>
      </p:grpSp>
      <p:sp>
        <p:nvSpPr>
          <p:cNvPr id="49" name="Oval 48"/>
          <p:cNvSpPr/>
          <p:nvPr/>
        </p:nvSpPr>
        <p:spPr>
          <a:xfrm rot="15752303">
            <a:off x="1047601" y="953930"/>
            <a:ext cx="6130550" cy="481495"/>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5545323">
            <a:off x="2018541" y="6617253"/>
            <a:ext cx="6130550" cy="481495"/>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261972">
            <a:off x="3920779" y="4665498"/>
            <a:ext cx="6130550" cy="481495"/>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20209866">
            <a:off x="4038503" y="2634394"/>
            <a:ext cx="6130550" cy="481495"/>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8226" name="Picture 2"/>
          <p:cNvPicPr>
            <a:picLocks noChangeAspect="1" noChangeArrowheads="1"/>
          </p:cNvPicPr>
          <p:nvPr/>
        </p:nvPicPr>
        <p:blipFill>
          <a:blip r:embed="rId4" cstate="print"/>
          <a:srcRect/>
          <a:stretch>
            <a:fillRect/>
          </a:stretch>
        </p:blipFill>
        <p:spPr bwMode="auto">
          <a:xfrm>
            <a:off x="3505200" y="3429000"/>
            <a:ext cx="1797811" cy="1143000"/>
          </a:xfrm>
          <a:prstGeom prst="rect">
            <a:avLst/>
          </a:prstGeom>
          <a:noFill/>
          <a:ln w="9525">
            <a:noFill/>
            <a:miter lim="800000"/>
            <a:headEnd/>
            <a:tailEnd/>
          </a:ln>
          <a:effectLst/>
        </p:spPr>
      </p:pic>
      <p:cxnSp>
        <p:nvCxnSpPr>
          <p:cNvPr id="76" name="Straight Arrow Connector 75"/>
          <p:cNvCxnSpPr/>
          <p:nvPr/>
        </p:nvCxnSpPr>
        <p:spPr>
          <a:xfrm rot="10800000" flipV="1">
            <a:off x="5390258" y="3505200"/>
            <a:ext cx="324740" cy="152400"/>
          </a:xfrm>
          <a:prstGeom prst="straightConnector1">
            <a:avLst/>
          </a:prstGeom>
          <a:ln w="57150">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6200000" flipV="1">
            <a:off x="4535518" y="4824675"/>
            <a:ext cx="252176" cy="51625"/>
          </a:xfrm>
          <a:prstGeom prst="straightConnector1">
            <a:avLst/>
          </a:prstGeom>
          <a:ln w="57150">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340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Conjugate vs. Zero-forcing</a:t>
            </a:r>
            <a:endParaRPr lang="en-US" dirty="0"/>
          </a:p>
        </p:txBody>
      </p:sp>
      <p:sp>
        <p:nvSpPr>
          <p:cNvPr id="3" name="Content Placeholder 2"/>
          <p:cNvSpPr>
            <a:spLocks noGrp="1"/>
          </p:cNvSpPr>
          <p:nvPr>
            <p:ph idx="1"/>
          </p:nvPr>
        </p:nvSpPr>
        <p:spPr>
          <a:xfrm>
            <a:off x="304800" y="1752600"/>
            <a:ext cx="4267200" cy="4525963"/>
          </a:xfrm>
        </p:spPr>
        <p:txBody>
          <a:bodyPr>
            <a:normAutofit/>
          </a:bodyPr>
          <a:lstStyle/>
          <a:p>
            <a:r>
              <a:rPr lang="en-US" sz="3000" dirty="0" smtClean="0">
                <a:solidFill>
                  <a:srgbClr val="00B050"/>
                </a:solidFill>
              </a:rPr>
              <a:t>Negligible Processing</a:t>
            </a:r>
          </a:p>
          <a:p>
            <a:endParaRPr lang="en-US" dirty="0" smtClean="0">
              <a:solidFill>
                <a:srgbClr val="00B050"/>
              </a:solidFill>
            </a:endParaRPr>
          </a:p>
          <a:p>
            <a:r>
              <a:rPr lang="en-US" sz="3000" dirty="0" smtClean="0">
                <a:solidFill>
                  <a:srgbClr val="00B050"/>
                </a:solidFill>
              </a:rPr>
              <a:t>Completely Distributed</a:t>
            </a:r>
          </a:p>
          <a:p>
            <a:endParaRPr lang="en-US" sz="3600" dirty="0" smtClean="0">
              <a:solidFill>
                <a:srgbClr val="00B050"/>
              </a:solidFill>
            </a:endParaRPr>
          </a:p>
          <a:p>
            <a:r>
              <a:rPr lang="en-US" sz="3000" dirty="0" smtClean="0">
                <a:solidFill>
                  <a:srgbClr val="00B050"/>
                </a:solidFill>
              </a:rPr>
              <a:t>No Latency Overhead</a:t>
            </a:r>
          </a:p>
          <a:p>
            <a:endParaRPr lang="en-US" dirty="0"/>
          </a:p>
          <a:p>
            <a:r>
              <a:rPr lang="en-US" sz="3000" dirty="0" smtClean="0">
                <a:solidFill>
                  <a:srgbClr val="FF0000"/>
                </a:solidFill>
              </a:rPr>
              <a:t>Poor Spectral Efficiency</a:t>
            </a:r>
            <a:endParaRPr lang="en-US" sz="3000" dirty="0">
              <a:solidFill>
                <a:srgbClr val="FF0000"/>
              </a:solidFill>
            </a:endParaRPr>
          </a:p>
        </p:txBody>
      </p:sp>
      <p:sp>
        <p:nvSpPr>
          <p:cNvPr id="4"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17</a:t>
            </a:fld>
            <a:endParaRPr lang="en-US" dirty="0"/>
          </a:p>
        </p:txBody>
      </p:sp>
      <p:sp>
        <p:nvSpPr>
          <p:cNvPr id="5" name="Content Placeholder 2"/>
          <p:cNvSpPr txBox="1">
            <a:spLocks/>
          </p:cNvSpPr>
          <p:nvPr/>
        </p:nvSpPr>
        <p:spPr>
          <a:xfrm>
            <a:off x="4800600" y="1828799"/>
            <a:ext cx="4267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b="1" dirty="0">
                <a:solidFill>
                  <a:srgbClr val="FF0000"/>
                </a:solidFill>
              </a:rPr>
              <a:t>O</a:t>
            </a:r>
            <a:r>
              <a:rPr lang="en-US" sz="3000" dirty="0">
                <a:solidFill>
                  <a:srgbClr val="FF0000"/>
                </a:solidFill>
              </a:rPr>
              <a:t>(M•K</a:t>
            </a:r>
            <a:r>
              <a:rPr lang="en-US" sz="3000" baseline="30000" dirty="0">
                <a:solidFill>
                  <a:srgbClr val="FF0000"/>
                </a:solidFill>
              </a:rPr>
              <a:t>2</a:t>
            </a:r>
            <a:r>
              <a:rPr lang="en-US" sz="3000" dirty="0">
                <a:solidFill>
                  <a:srgbClr val="FF0000"/>
                </a:solidFill>
              </a:rPr>
              <a:t>)</a:t>
            </a:r>
            <a:endParaRPr lang="en-US" sz="3000" dirty="0" smtClean="0"/>
          </a:p>
          <a:p>
            <a:endParaRPr lang="en-US" dirty="0" smtClean="0"/>
          </a:p>
          <a:p>
            <a:r>
              <a:rPr lang="en-US" sz="3000" dirty="0" smtClean="0">
                <a:solidFill>
                  <a:srgbClr val="FF0000"/>
                </a:solidFill>
              </a:rPr>
              <a:t>Centralized</a:t>
            </a:r>
          </a:p>
          <a:p>
            <a:endParaRPr lang="en-US" dirty="0" smtClean="0">
              <a:solidFill>
                <a:srgbClr val="FF0000"/>
              </a:solidFill>
            </a:endParaRPr>
          </a:p>
          <a:p>
            <a:r>
              <a:rPr lang="en-US" sz="3000" dirty="0" smtClean="0">
                <a:solidFill>
                  <a:srgbClr val="FF0000"/>
                </a:solidFill>
              </a:rPr>
              <a:t>Substantial Overhead</a:t>
            </a:r>
          </a:p>
          <a:p>
            <a:endParaRPr lang="en-US" dirty="0" smtClean="0"/>
          </a:p>
          <a:p>
            <a:r>
              <a:rPr lang="en-US" sz="3000" dirty="0" smtClean="0">
                <a:solidFill>
                  <a:srgbClr val="00B050"/>
                </a:solidFill>
              </a:rPr>
              <a:t>Good Spectral Efficiency</a:t>
            </a:r>
            <a:endParaRPr lang="en-US" sz="3000" dirty="0">
              <a:solidFill>
                <a:srgbClr val="00B050"/>
              </a:solidFill>
            </a:endParaRPr>
          </a:p>
        </p:txBody>
      </p:sp>
    </p:spTree>
    <p:extLst>
      <p:ext uri="{BB962C8B-B14F-4D97-AF65-F5344CB8AC3E}">
        <p14:creationId xmlns:p14="http://schemas.microsoft.com/office/powerpoint/2010/main" val="81917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857500"/>
            <a:ext cx="8915400" cy="1143000"/>
          </a:xfrm>
        </p:spPr>
        <p:txBody>
          <a:bodyPr>
            <a:normAutofit fontScale="90000"/>
          </a:bodyPr>
          <a:lstStyle/>
          <a:p>
            <a:r>
              <a:rPr lang="en-US" i="1" dirty="0" smtClean="0"/>
              <a:t>Under what scenarios, if any, does conjugate </a:t>
            </a:r>
            <a:r>
              <a:rPr lang="en-US" i="1" dirty="0" err="1" smtClean="0"/>
              <a:t>precoding</a:t>
            </a:r>
            <a:r>
              <a:rPr lang="en-US" i="1" dirty="0" smtClean="0"/>
              <a:t> outperform zero-forcing?</a:t>
            </a:r>
            <a:endParaRPr lang="en-US" i="1" dirty="0"/>
          </a:p>
        </p:txBody>
      </p:sp>
    </p:spTree>
    <p:extLst>
      <p:ext uri="{BB962C8B-B14F-4D97-AF65-F5344CB8AC3E}">
        <p14:creationId xmlns:p14="http://schemas.microsoft.com/office/powerpoint/2010/main" val="313831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Factors</a:t>
            </a:r>
            <a:endParaRPr lang="en-US" dirty="0"/>
          </a:p>
        </p:txBody>
      </p:sp>
      <p:sp>
        <p:nvSpPr>
          <p:cNvPr id="3" name="Content Placeholder 2"/>
          <p:cNvSpPr>
            <a:spLocks noGrp="1"/>
          </p:cNvSpPr>
          <p:nvPr>
            <p:ph idx="1"/>
          </p:nvPr>
        </p:nvSpPr>
        <p:spPr/>
        <p:txBody>
          <a:bodyPr/>
          <a:lstStyle/>
          <a:p>
            <a:endParaRPr lang="en-US" dirty="0" smtClean="0"/>
          </a:p>
          <a:p>
            <a:r>
              <a:rPr lang="en-US" dirty="0" smtClean="0"/>
              <a:t>Environmental</a:t>
            </a:r>
          </a:p>
          <a:p>
            <a:pPr lvl="1"/>
            <a:r>
              <a:rPr lang="en-US" dirty="0" smtClean="0"/>
              <a:t>Complex, and constantly changing</a:t>
            </a:r>
          </a:p>
          <a:p>
            <a:pPr marL="0" indent="0">
              <a:buNone/>
            </a:pPr>
            <a:endParaRPr lang="en-US" dirty="0" smtClean="0"/>
          </a:p>
          <a:p>
            <a:endParaRPr lang="en-US" dirty="0"/>
          </a:p>
          <a:p>
            <a:r>
              <a:rPr lang="en-US" dirty="0" smtClean="0"/>
              <a:t>Design</a:t>
            </a:r>
          </a:p>
          <a:p>
            <a:pPr lvl="1"/>
            <a:r>
              <a:rPr lang="en-US" dirty="0" smtClean="0"/>
              <a:t>Straightforward and Static</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19</a:t>
            </a:fld>
            <a:endParaRPr lang="en-US" dirty="0"/>
          </a:p>
        </p:txBody>
      </p:sp>
    </p:spTree>
    <p:extLst>
      <p:ext uri="{BB962C8B-B14F-4D97-AF65-F5344CB8AC3E}">
        <p14:creationId xmlns:p14="http://schemas.microsoft.com/office/powerpoint/2010/main" val="127749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Many-Antennas</a:t>
            </a:r>
            <a:endParaRPr lang="en-US" dirty="0"/>
          </a:p>
        </p:txBody>
      </p:sp>
      <p:sp>
        <p:nvSpPr>
          <p:cNvPr id="3" name="Content Placeholder 2"/>
          <p:cNvSpPr>
            <a:spLocks noGrp="1"/>
          </p:cNvSpPr>
          <p:nvPr>
            <p:ph idx="1"/>
          </p:nvPr>
        </p:nvSpPr>
        <p:spPr/>
        <p:txBody>
          <a:bodyPr/>
          <a:lstStyle/>
          <a:p>
            <a:endParaRPr lang="en-US" dirty="0"/>
          </a:p>
          <a:p>
            <a:r>
              <a:rPr lang="en-US" dirty="0" smtClean="0"/>
              <a:t>More antennas = more </a:t>
            </a:r>
            <a:r>
              <a:rPr lang="en-US" dirty="0"/>
              <a:t>c</a:t>
            </a:r>
            <a:r>
              <a:rPr lang="en-US" dirty="0" smtClean="0"/>
              <a:t>apacity</a:t>
            </a:r>
          </a:p>
          <a:p>
            <a:endParaRPr lang="en-US" dirty="0" smtClean="0"/>
          </a:p>
          <a:p>
            <a:endParaRPr lang="en-US" dirty="0"/>
          </a:p>
          <a:p>
            <a:endParaRPr lang="en-US" dirty="0"/>
          </a:p>
          <a:p>
            <a:r>
              <a:rPr lang="en-US" dirty="0" smtClean="0"/>
              <a:t>Traditional approaches don’t scale</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2</a:t>
            </a:fld>
            <a:endParaRPr lang="en-US" dirty="0"/>
          </a:p>
        </p:txBody>
      </p:sp>
    </p:spTree>
    <p:extLst>
      <p:ext uri="{BB962C8B-B14F-4D97-AF65-F5344CB8AC3E}">
        <p14:creationId xmlns:p14="http://schemas.microsoft.com/office/powerpoint/2010/main" val="1256345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Factors</a:t>
            </a:r>
            <a:endParaRPr lang="en-US" dirty="0"/>
          </a:p>
        </p:txBody>
      </p:sp>
      <p:sp>
        <p:nvSpPr>
          <p:cNvPr id="3" name="Content Placeholder 2"/>
          <p:cNvSpPr>
            <a:spLocks noGrp="1"/>
          </p:cNvSpPr>
          <p:nvPr>
            <p:ph idx="1"/>
          </p:nvPr>
        </p:nvSpPr>
        <p:spPr/>
        <p:txBody>
          <a:bodyPr/>
          <a:lstStyle/>
          <a:p>
            <a:endParaRPr lang="en-US" dirty="0" smtClean="0"/>
          </a:p>
          <a:p>
            <a:r>
              <a:rPr lang="en-US" dirty="0" smtClean="0"/>
              <a:t>Environmental</a:t>
            </a:r>
          </a:p>
          <a:p>
            <a:pPr lvl="1"/>
            <a:r>
              <a:rPr lang="en-US" dirty="0" smtClean="0"/>
              <a:t>Channel Coherence</a:t>
            </a:r>
          </a:p>
          <a:p>
            <a:pPr lvl="1"/>
            <a:r>
              <a:rPr lang="en-US" dirty="0" err="1" smtClean="0"/>
              <a:t>Precoder</a:t>
            </a:r>
            <a:r>
              <a:rPr lang="en-US" dirty="0" smtClean="0"/>
              <a:t> Spectral Efficiency</a:t>
            </a:r>
          </a:p>
          <a:p>
            <a:endParaRPr lang="en-US" sz="3600" dirty="0"/>
          </a:p>
          <a:p>
            <a:r>
              <a:rPr lang="en-US" dirty="0" smtClean="0"/>
              <a:t>Design</a:t>
            </a:r>
          </a:p>
          <a:p>
            <a:pPr lvl="1"/>
            <a:r>
              <a:rPr lang="en-US" dirty="0" smtClean="0"/>
              <a:t>Number of Antennas</a:t>
            </a:r>
          </a:p>
          <a:p>
            <a:pPr lvl="1"/>
            <a:r>
              <a:rPr lang="en-US" dirty="0" smtClean="0"/>
              <a:t>Hardware Capability</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20</a:t>
            </a:fld>
            <a:endParaRPr lang="en-US" dirty="0"/>
          </a:p>
        </p:txBody>
      </p:sp>
    </p:spTree>
    <p:extLst>
      <p:ext uri="{BB962C8B-B14F-4D97-AF65-F5344CB8AC3E}">
        <p14:creationId xmlns:p14="http://schemas.microsoft.com/office/powerpoint/2010/main" val="314237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Environmental Factor: Channel Coherence</a:t>
            </a:r>
            <a:endParaRPr lang="en-US" dirty="0"/>
          </a:p>
        </p:txBody>
      </p:sp>
      <p:sp>
        <p:nvSpPr>
          <p:cNvPr id="3" name="Content Placeholder 2"/>
          <p:cNvSpPr>
            <a:spLocks noGrp="1"/>
          </p:cNvSpPr>
          <p:nvPr>
            <p:ph idx="1"/>
          </p:nvPr>
        </p:nvSpPr>
        <p:spPr/>
        <p:txBody>
          <a:bodyPr/>
          <a:lstStyle/>
          <a:p>
            <a:endParaRPr lang="en-US" dirty="0" smtClean="0"/>
          </a:p>
          <a:p>
            <a:r>
              <a:rPr lang="en-US" dirty="0" smtClean="0"/>
              <a:t>Coherence Time</a:t>
            </a:r>
          </a:p>
          <a:p>
            <a:pPr lvl="1"/>
            <a:r>
              <a:rPr lang="en-US" dirty="0" smtClean="0"/>
              <a:t>Increases frequency of channel estimation</a:t>
            </a:r>
          </a:p>
          <a:p>
            <a:pPr lvl="1"/>
            <a:endParaRPr lang="en-US" dirty="0" smtClean="0"/>
          </a:p>
          <a:p>
            <a:pPr lvl="1"/>
            <a:endParaRPr lang="en-US" dirty="0"/>
          </a:p>
          <a:p>
            <a:pPr lvl="1"/>
            <a:endParaRPr lang="en-US" dirty="0"/>
          </a:p>
          <a:p>
            <a:r>
              <a:rPr lang="en-US" dirty="0" smtClean="0"/>
              <a:t>Coherence Bandwidth</a:t>
            </a:r>
          </a:p>
          <a:p>
            <a:pPr lvl="1"/>
            <a:r>
              <a:rPr lang="en-US" dirty="0" smtClean="0"/>
              <a:t>Increases coherence bandwidth</a:t>
            </a:r>
          </a:p>
          <a:p>
            <a:pPr lvl="1"/>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21</a:t>
            </a:fld>
            <a:endParaRPr lang="en-US" dirty="0"/>
          </a:p>
        </p:txBody>
      </p:sp>
    </p:spTree>
    <p:extLst>
      <p:ext uri="{BB962C8B-B14F-4D97-AF65-F5344CB8AC3E}">
        <p14:creationId xmlns:p14="http://schemas.microsoft.com/office/powerpoint/2010/main" val="323550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Env</a:t>
            </a:r>
            <a:r>
              <a:rPr lang="en-US" dirty="0" smtClean="0"/>
              <a:t>. Factor: </a:t>
            </a:r>
            <a:r>
              <a:rPr lang="en-US" dirty="0" err="1" smtClean="0"/>
              <a:t>Precoder</a:t>
            </a:r>
            <a:r>
              <a:rPr lang="en-US" dirty="0" smtClean="0"/>
              <a:t> Spectral Efficiency</a:t>
            </a:r>
            <a:endParaRPr lang="en-US" dirty="0"/>
          </a:p>
        </p:txBody>
      </p:sp>
      <p:sp>
        <p:nvSpPr>
          <p:cNvPr id="3" name="Content Placeholder 2"/>
          <p:cNvSpPr>
            <a:spLocks noGrp="1"/>
          </p:cNvSpPr>
          <p:nvPr>
            <p:ph idx="1"/>
          </p:nvPr>
        </p:nvSpPr>
        <p:spPr>
          <a:xfrm>
            <a:off x="457200" y="1600200"/>
            <a:ext cx="8458200" cy="4525963"/>
          </a:xfrm>
        </p:spPr>
        <p:txBody>
          <a:bodyPr>
            <a:normAutofit fontScale="92500" lnSpcReduction="10000"/>
          </a:bodyPr>
          <a:lstStyle/>
          <a:p>
            <a:r>
              <a:rPr lang="en-US" dirty="0" smtClean="0"/>
              <a:t>Real-world performance, neglecting overhead</a:t>
            </a:r>
          </a:p>
          <a:p>
            <a:endParaRPr lang="en-US" dirty="0" smtClean="0"/>
          </a:p>
          <a:p>
            <a:r>
              <a:rPr lang="en-US" dirty="0" smtClean="0"/>
              <a:t>Performance Depends on:</a:t>
            </a:r>
            <a:endParaRPr lang="en-US" dirty="0"/>
          </a:p>
          <a:p>
            <a:pPr lvl="1"/>
            <a:r>
              <a:rPr lang="en-US" dirty="0"/>
              <a:t>User </a:t>
            </a:r>
            <a:r>
              <a:rPr lang="en-US" dirty="0" err="1" smtClean="0"/>
              <a:t>Orthogonality</a:t>
            </a:r>
            <a:endParaRPr lang="en-US" dirty="0"/>
          </a:p>
          <a:p>
            <a:pPr lvl="1"/>
            <a:r>
              <a:rPr lang="en-US" dirty="0"/>
              <a:t>Propagation Effects</a:t>
            </a:r>
          </a:p>
          <a:p>
            <a:pPr lvl="1"/>
            <a:r>
              <a:rPr lang="en-US" dirty="0" smtClean="0"/>
              <a:t>Noise</a:t>
            </a:r>
          </a:p>
          <a:p>
            <a:pPr lvl="1"/>
            <a:r>
              <a:rPr lang="en-US" dirty="0" smtClean="0"/>
              <a:t>Interference</a:t>
            </a:r>
          </a:p>
          <a:p>
            <a:pPr lvl="1"/>
            <a:endParaRPr lang="en-US" dirty="0"/>
          </a:p>
          <a:p>
            <a:r>
              <a:rPr lang="en-US" dirty="0" smtClean="0"/>
              <a:t>Can be modeled, but impossible to capture everything</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22</a:t>
            </a:fld>
            <a:endParaRPr lang="en-US" dirty="0"/>
          </a:p>
        </p:txBody>
      </p:sp>
    </p:spTree>
    <p:extLst>
      <p:ext uri="{BB962C8B-B14F-4D97-AF65-F5344CB8AC3E}">
        <p14:creationId xmlns:p14="http://schemas.microsoft.com/office/powerpoint/2010/main" val="14548822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79CA73A-78A3-4C10-894C-EE13A30E405C}" type="slidenum">
              <a:rPr lang="en-US" smtClean="0"/>
              <a:pPr/>
              <a:t>23</a:t>
            </a:fld>
            <a:endParaRPr lang="en-US"/>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 contrast="5000"/>
                    </a14:imgEffect>
                  </a14:imgLayer>
                </a14:imgProps>
              </a:ext>
              <a:ext uri="{28A0092B-C50C-407E-A947-70E740481C1C}">
                <a14:useLocalDpi xmlns:a14="http://schemas.microsoft.com/office/drawing/2010/main" val="0"/>
              </a:ext>
            </a:extLst>
          </a:blip>
          <a:srcRect/>
          <a:stretch>
            <a:fillRect/>
          </a:stretch>
        </p:blipFill>
        <p:spPr bwMode="auto">
          <a:xfrm>
            <a:off x="182880" y="137160"/>
            <a:ext cx="8778240" cy="658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057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Factor: Number of Antennas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Number of Base Station Antennas (M)</a:t>
            </a:r>
          </a:p>
          <a:p>
            <a:pPr lvl="1"/>
            <a:r>
              <a:rPr lang="en-US" dirty="0" smtClean="0"/>
              <a:t>Increases amount of computation</a:t>
            </a:r>
          </a:p>
          <a:p>
            <a:endParaRPr lang="en-US" dirty="0" smtClean="0"/>
          </a:p>
          <a:p>
            <a:endParaRPr lang="en-US" dirty="0"/>
          </a:p>
          <a:p>
            <a:endParaRPr lang="en-US" dirty="0" smtClean="0"/>
          </a:p>
          <a:p>
            <a:r>
              <a:rPr lang="en-US" dirty="0" smtClean="0"/>
              <a:t>Number of User Antennas (K)</a:t>
            </a:r>
          </a:p>
          <a:p>
            <a:pPr lvl="1"/>
            <a:r>
              <a:rPr lang="en-US" dirty="0" smtClean="0"/>
              <a:t>Increases channel estimation and computation</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24</a:t>
            </a:fld>
            <a:endParaRPr lang="en-US" dirty="0"/>
          </a:p>
        </p:txBody>
      </p:sp>
    </p:spTree>
    <p:extLst>
      <p:ext uri="{BB962C8B-B14F-4D97-AF65-F5344CB8AC3E}">
        <p14:creationId xmlns:p14="http://schemas.microsoft.com/office/powerpoint/2010/main" val="3111605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Factor: Hardware Capability</a:t>
            </a:r>
            <a:endParaRPr lang="en-US" dirty="0"/>
          </a:p>
        </p:txBody>
      </p:sp>
      <p:sp>
        <p:nvSpPr>
          <p:cNvPr id="3" name="Content Placeholder 2"/>
          <p:cNvSpPr>
            <a:spLocks noGrp="1"/>
          </p:cNvSpPr>
          <p:nvPr>
            <p:ph idx="1"/>
          </p:nvPr>
        </p:nvSpPr>
        <p:spPr/>
        <p:txBody>
          <a:bodyPr/>
          <a:lstStyle/>
          <a:p>
            <a:endParaRPr lang="en-US" dirty="0" smtClean="0"/>
          </a:p>
          <a:p>
            <a:r>
              <a:rPr lang="en-US" dirty="0" smtClean="0"/>
              <a:t>Conjugate has negligible computational cost</a:t>
            </a:r>
          </a:p>
          <a:p>
            <a:endParaRPr lang="en-US" dirty="0" smtClean="0"/>
          </a:p>
          <a:p>
            <a:endParaRPr lang="en-US" dirty="0"/>
          </a:p>
          <a:p>
            <a:r>
              <a:rPr lang="en-US" dirty="0" smtClean="0"/>
              <a:t>Zero-forcing requires:</a:t>
            </a:r>
          </a:p>
          <a:p>
            <a:pPr lvl="1"/>
            <a:r>
              <a:rPr lang="en-US" dirty="0" smtClean="0"/>
              <a:t>Bi-Directional Data Transport</a:t>
            </a:r>
          </a:p>
          <a:p>
            <a:pPr lvl="1"/>
            <a:r>
              <a:rPr lang="en-US" dirty="0" smtClean="0"/>
              <a:t>Large Matrix Inversions</a:t>
            </a:r>
          </a:p>
          <a:p>
            <a:pPr lvl="1"/>
            <a:endParaRPr lang="en-US" dirty="0" smtClean="0"/>
          </a:p>
          <a:p>
            <a:pPr lvl="1"/>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25</a:t>
            </a:fld>
            <a:endParaRPr lang="en-US" dirty="0"/>
          </a:p>
        </p:txBody>
      </p:sp>
    </p:spTree>
    <p:extLst>
      <p:ext uri="{BB962C8B-B14F-4D97-AF65-F5344CB8AC3E}">
        <p14:creationId xmlns:p14="http://schemas.microsoft.com/office/powerpoint/2010/main" val="3113235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Zero-forcing Hardware Factors</a:t>
            </a:r>
            <a:endParaRPr lang="en-US" dirty="0"/>
          </a:p>
        </p:txBody>
      </p:sp>
      <p:sp>
        <p:nvSpPr>
          <p:cNvPr id="3" name="Content Placeholder 2"/>
          <p:cNvSpPr>
            <a:spLocks noGrp="1"/>
          </p:cNvSpPr>
          <p:nvPr>
            <p:ph sz="half" idx="1"/>
          </p:nvPr>
        </p:nvSpPr>
        <p:spPr>
          <a:xfrm>
            <a:off x="457200" y="1905000"/>
            <a:ext cx="4038600" cy="4525963"/>
          </a:xfrm>
        </p:spPr>
        <p:txBody>
          <a:bodyPr>
            <a:normAutofit/>
          </a:bodyPr>
          <a:lstStyle/>
          <a:p>
            <a:endParaRPr lang="en-US" dirty="0" smtClean="0"/>
          </a:p>
          <a:p>
            <a:r>
              <a:rPr lang="en-US" dirty="0" smtClean="0"/>
              <a:t>Channel Bandwidth</a:t>
            </a:r>
          </a:p>
          <a:p>
            <a:endParaRPr lang="en-US" dirty="0" smtClean="0"/>
          </a:p>
          <a:p>
            <a:endParaRPr lang="en-US" dirty="0" smtClean="0"/>
          </a:p>
          <a:p>
            <a:r>
              <a:rPr lang="en-US" dirty="0" smtClean="0"/>
              <a:t>Quantization</a:t>
            </a:r>
          </a:p>
          <a:p>
            <a:endParaRPr lang="en-US" dirty="0" smtClean="0"/>
          </a:p>
        </p:txBody>
      </p:sp>
      <p:sp>
        <p:nvSpPr>
          <p:cNvPr id="4" name="Content Placeholder 3"/>
          <p:cNvSpPr>
            <a:spLocks noGrp="1"/>
          </p:cNvSpPr>
          <p:nvPr>
            <p:ph sz="half" idx="2"/>
          </p:nvPr>
        </p:nvSpPr>
        <p:spPr>
          <a:xfrm>
            <a:off x="4648200" y="1905000"/>
            <a:ext cx="4038600" cy="4525963"/>
          </a:xfrm>
        </p:spPr>
        <p:txBody>
          <a:bodyPr>
            <a:normAutofit/>
          </a:bodyPr>
          <a:lstStyle/>
          <a:p>
            <a:pPr lvl="1"/>
            <a:endParaRPr lang="en-US" dirty="0"/>
          </a:p>
          <a:p>
            <a:r>
              <a:rPr lang="en-US" dirty="0"/>
              <a:t>Inversion </a:t>
            </a:r>
            <a:r>
              <a:rPr lang="en-US" dirty="0" smtClean="0"/>
              <a:t>Latency</a:t>
            </a:r>
          </a:p>
          <a:p>
            <a:endParaRPr lang="en-US" dirty="0"/>
          </a:p>
          <a:p>
            <a:endParaRPr lang="en-US" dirty="0" smtClean="0"/>
          </a:p>
          <a:p>
            <a:r>
              <a:rPr lang="en-US" dirty="0" smtClean="0"/>
              <a:t>Data Transport</a:t>
            </a:r>
            <a:endParaRPr lang="en-US" dirty="0"/>
          </a:p>
          <a:p>
            <a:pPr lvl="1"/>
            <a:r>
              <a:rPr lang="en-US" dirty="0"/>
              <a:t>Switching Latency</a:t>
            </a:r>
          </a:p>
          <a:p>
            <a:pPr lvl="1"/>
            <a:r>
              <a:rPr lang="en-US" dirty="0"/>
              <a:t>Throughput</a:t>
            </a:r>
          </a:p>
          <a:p>
            <a:endParaRPr lang="en-US" dirty="0"/>
          </a:p>
          <a:p>
            <a:endParaRPr lang="en-US" dirty="0"/>
          </a:p>
        </p:txBody>
      </p:sp>
      <p:sp>
        <p:nvSpPr>
          <p:cNvPr id="5"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26</a:t>
            </a:fld>
            <a:endParaRPr lang="en-US" dirty="0"/>
          </a:p>
        </p:txBody>
      </p:sp>
    </p:spTree>
    <p:extLst>
      <p:ext uri="{BB962C8B-B14F-4D97-AF65-F5344CB8AC3E}">
        <p14:creationId xmlns:p14="http://schemas.microsoft.com/office/powerpoint/2010/main" val="3518625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Model</a:t>
            </a:r>
            <a:endParaRPr lang="en-US" dirty="0"/>
          </a:p>
        </p:txBody>
      </p:sp>
      <p:pic>
        <p:nvPicPr>
          <p:cNvPr id="2051" name="Picture 3" descr="C:\MUBF\CellNet13\presentation\CellNetTab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3918351"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MUBF\CellNet13\presentation\CellNetConj.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199" y="2133600"/>
            <a:ext cx="414025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MUBF\CellNet13\presentation\CellNetZ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08" y="4876800"/>
            <a:ext cx="8360498"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27</a:t>
            </a:fld>
            <a:endParaRPr lang="en-US" dirty="0"/>
          </a:p>
        </p:txBody>
      </p:sp>
    </p:spTree>
    <p:extLst>
      <p:ext uri="{BB962C8B-B14F-4D97-AF65-F5344CB8AC3E}">
        <p14:creationId xmlns:p14="http://schemas.microsoft.com/office/powerpoint/2010/main" val="3122718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Conjugate vs. Zero-forcing</a:t>
            </a:r>
            <a:endParaRPr lang="en-US" dirty="0"/>
          </a:p>
        </p:txBody>
      </p:sp>
    </p:spTree>
    <p:extLst>
      <p:ext uri="{BB962C8B-B14F-4D97-AF65-F5344CB8AC3E}">
        <p14:creationId xmlns:p14="http://schemas.microsoft.com/office/powerpoint/2010/main" val="869282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n-US" dirty="0" smtClean="0"/>
              <a:t>Without Considering </a:t>
            </a:r>
            <a:r>
              <a:rPr lang="en-US" dirty="0"/>
              <a:t>C</a:t>
            </a:r>
            <a:r>
              <a:rPr lang="en-US" dirty="0" smtClean="0"/>
              <a:t>omputation</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29</a:t>
            </a:fld>
            <a:endParaRPr lang="en-US"/>
          </a:p>
        </p:txBody>
      </p:sp>
      <p:cxnSp>
        <p:nvCxnSpPr>
          <p:cNvPr id="5" name="Straight Arrow Connector 4"/>
          <p:cNvCxnSpPr/>
          <p:nvPr/>
        </p:nvCxnSpPr>
        <p:spPr>
          <a:xfrm>
            <a:off x="762000" y="5715000"/>
            <a:ext cx="7543800"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066800" y="5334000"/>
            <a:ext cx="8382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CE</a:t>
            </a:r>
            <a:endParaRPr lang="en-US" dirty="0"/>
          </a:p>
        </p:txBody>
      </p:sp>
      <p:sp>
        <p:nvSpPr>
          <p:cNvPr id="7" name="Rectangle 6"/>
          <p:cNvSpPr/>
          <p:nvPr/>
        </p:nvSpPr>
        <p:spPr>
          <a:xfrm>
            <a:off x="3124200" y="5334000"/>
            <a:ext cx="2362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Transmit</a:t>
            </a:r>
            <a:endParaRPr lang="en-US" dirty="0"/>
          </a:p>
        </p:txBody>
      </p:sp>
      <p:sp>
        <p:nvSpPr>
          <p:cNvPr id="8" name="Rectangle 7"/>
          <p:cNvSpPr/>
          <p:nvPr/>
        </p:nvSpPr>
        <p:spPr>
          <a:xfrm>
            <a:off x="1905000" y="5334000"/>
            <a:ext cx="1219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Comp</a:t>
            </a:r>
            <a:endParaRPr lang="en-US" dirty="0"/>
          </a:p>
        </p:txBody>
      </p:sp>
      <p:pic>
        <p:nvPicPr>
          <p:cNvPr id="9" name="Picture 2" descr="http://sanbasso.files.wordpress.com/2010/06/600px-red_x-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375" y="4806139"/>
            <a:ext cx="2133600" cy="143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1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447800" y="228600"/>
            <a:ext cx="1752600" cy="2214543"/>
            <a:chOff x="7924800" y="533400"/>
            <a:chExt cx="1752600" cy="2214543"/>
          </a:xfrm>
        </p:grpSpPr>
        <p:sp>
          <p:nvSpPr>
            <p:cNvPr id="44" name="Freeform 43"/>
            <p:cNvSpPr/>
            <p:nvPr/>
          </p:nvSpPr>
          <p:spPr>
            <a:xfrm rot="16200000">
              <a:off x="7720810" y="965991"/>
              <a:ext cx="2138343" cy="1425562"/>
            </a:xfrm>
            <a:custGeom>
              <a:avLst/>
              <a:gdLst>
                <a:gd name="connsiteX0" fmla="*/ 0 w 4274820"/>
                <a:gd name="connsiteY0" fmla="*/ 365766 h 746770"/>
                <a:gd name="connsiteX1" fmla="*/ 312420 w 4274820"/>
                <a:gd name="connsiteY1" fmla="*/ 6 h 746770"/>
                <a:gd name="connsiteX2" fmla="*/ 617220 w 4274820"/>
                <a:gd name="connsiteY2" fmla="*/ 373386 h 746770"/>
                <a:gd name="connsiteX3" fmla="*/ 922020 w 4274820"/>
                <a:gd name="connsiteY3" fmla="*/ 746766 h 746770"/>
                <a:gd name="connsiteX4" fmla="*/ 1226820 w 4274820"/>
                <a:gd name="connsiteY4" fmla="*/ 365766 h 746770"/>
                <a:gd name="connsiteX5" fmla="*/ 1531620 w 4274820"/>
                <a:gd name="connsiteY5" fmla="*/ 6 h 746770"/>
                <a:gd name="connsiteX6" fmla="*/ 1836420 w 4274820"/>
                <a:gd name="connsiteY6" fmla="*/ 373386 h 746770"/>
                <a:gd name="connsiteX7" fmla="*/ 2141220 w 4274820"/>
                <a:gd name="connsiteY7" fmla="*/ 731526 h 746770"/>
                <a:gd name="connsiteX8" fmla="*/ 2446020 w 4274820"/>
                <a:gd name="connsiteY8" fmla="*/ 373386 h 746770"/>
                <a:gd name="connsiteX9" fmla="*/ 2750820 w 4274820"/>
                <a:gd name="connsiteY9" fmla="*/ 6 h 746770"/>
                <a:gd name="connsiteX10" fmla="*/ 3063240 w 4274820"/>
                <a:gd name="connsiteY10" fmla="*/ 365766 h 746770"/>
                <a:gd name="connsiteX11" fmla="*/ 3360420 w 4274820"/>
                <a:gd name="connsiteY11" fmla="*/ 739146 h 746770"/>
                <a:gd name="connsiteX12" fmla="*/ 3665220 w 4274820"/>
                <a:gd name="connsiteY12" fmla="*/ 373386 h 746770"/>
                <a:gd name="connsiteX13" fmla="*/ 3970020 w 4274820"/>
                <a:gd name="connsiteY13" fmla="*/ 6 h 746770"/>
                <a:gd name="connsiteX14" fmla="*/ 4274820 w 4274820"/>
                <a:gd name="connsiteY14" fmla="*/ 365766 h 74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4820" h="746770">
                  <a:moveTo>
                    <a:pt x="0" y="365766"/>
                  </a:moveTo>
                  <a:cubicBezTo>
                    <a:pt x="104775" y="182251"/>
                    <a:pt x="209550" y="-1264"/>
                    <a:pt x="312420" y="6"/>
                  </a:cubicBezTo>
                  <a:cubicBezTo>
                    <a:pt x="415290" y="1276"/>
                    <a:pt x="617220" y="373386"/>
                    <a:pt x="617220" y="373386"/>
                  </a:cubicBezTo>
                  <a:cubicBezTo>
                    <a:pt x="718820" y="497846"/>
                    <a:pt x="820420" y="748036"/>
                    <a:pt x="922020" y="746766"/>
                  </a:cubicBezTo>
                  <a:cubicBezTo>
                    <a:pt x="1023620" y="745496"/>
                    <a:pt x="1125220" y="490226"/>
                    <a:pt x="1226820" y="365766"/>
                  </a:cubicBezTo>
                  <a:cubicBezTo>
                    <a:pt x="1328420" y="241306"/>
                    <a:pt x="1430020" y="-1264"/>
                    <a:pt x="1531620" y="6"/>
                  </a:cubicBezTo>
                  <a:cubicBezTo>
                    <a:pt x="1633220" y="1276"/>
                    <a:pt x="1734820" y="251466"/>
                    <a:pt x="1836420" y="373386"/>
                  </a:cubicBezTo>
                  <a:cubicBezTo>
                    <a:pt x="1938020" y="495306"/>
                    <a:pt x="2039620" y="731526"/>
                    <a:pt x="2141220" y="731526"/>
                  </a:cubicBezTo>
                  <a:cubicBezTo>
                    <a:pt x="2242820" y="731526"/>
                    <a:pt x="2344420" y="495306"/>
                    <a:pt x="2446020" y="373386"/>
                  </a:cubicBezTo>
                  <a:cubicBezTo>
                    <a:pt x="2547620" y="251466"/>
                    <a:pt x="2647950" y="1276"/>
                    <a:pt x="2750820" y="6"/>
                  </a:cubicBezTo>
                  <a:cubicBezTo>
                    <a:pt x="2853690" y="-1264"/>
                    <a:pt x="2961640" y="242576"/>
                    <a:pt x="3063240" y="365766"/>
                  </a:cubicBezTo>
                  <a:cubicBezTo>
                    <a:pt x="3164840" y="488956"/>
                    <a:pt x="3260090" y="737876"/>
                    <a:pt x="3360420" y="739146"/>
                  </a:cubicBezTo>
                  <a:cubicBezTo>
                    <a:pt x="3460750" y="740416"/>
                    <a:pt x="3563620" y="496576"/>
                    <a:pt x="3665220" y="373386"/>
                  </a:cubicBezTo>
                  <a:cubicBezTo>
                    <a:pt x="3766820" y="250196"/>
                    <a:pt x="3868420" y="1276"/>
                    <a:pt x="3970020" y="6"/>
                  </a:cubicBezTo>
                  <a:cubicBezTo>
                    <a:pt x="4071620" y="-1264"/>
                    <a:pt x="4173220" y="182251"/>
                    <a:pt x="4274820" y="365766"/>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7924800" y="533400"/>
              <a:ext cx="17526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Background: </a:t>
            </a:r>
            <a:r>
              <a:rPr lang="en-US" dirty="0" err="1" smtClean="0"/>
              <a:t>Beamforming</a:t>
            </a:r>
            <a:endParaRPr lang="en-US" dirty="0"/>
          </a:p>
        </p:txBody>
      </p:sp>
      <p:sp>
        <p:nvSpPr>
          <p:cNvPr id="24" name="TextBox 15"/>
          <p:cNvSpPr txBox="1">
            <a:spLocks noChangeArrowheads="1"/>
          </p:cNvSpPr>
          <p:nvPr/>
        </p:nvSpPr>
        <p:spPr bwMode="auto">
          <a:xfrm>
            <a:off x="5334000" y="4522125"/>
            <a:ext cx="357443" cy="555749"/>
          </a:xfrm>
          <a:prstGeom prst="rect">
            <a:avLst/>
          </a:prstGeom>
          <a:noFill/>
          <a:ln w="9525">
            <a:noFill/>
            <a:miter lim="800000"/>
            <a:headEnd/>
            <a:tailEnd/>
          </a:ln>
        </p:spPr>
        <p:txBody>
          <a:bodyPr wrap="none" lIns="62693" tIns="31347" rIns="62693" bIns="31347">
            <a:spAutoFit/>
          </a:bodyPr>
          <a:lstStyle/>
          <a:p>
            <a:r>
              <a:rPr lang="en-US" sz="3200" b="1" dirty="0">
                <a:latin typeface="Times New Roman" pitchFamily="18" charset="0"/>
                <a:cs typeface="Times New Roman" pitchFamily="18" charset="0"/>
              </a:rPr>
              <a:t>=</a:t>
            </a:r>
          </a:p>
        </p:txBody>
      </p:sp>
      <p:cxnSp>
        <p:nvCxnSpPr>
          <p:cNvPr id="30" name="Straight Arrow Connector 29"/>
          <p:cNvCxnSpPr/>
          <p:nvPr/>
        </p:nvCxnSpPr>
        <p:spPr>
          <a:xfrm rot="5400000" flipH="1" flipV="1">
            <a:off x="1818846" y="3764923"/>
            <a:ext cx="2143196" cy="1588"/>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890444" y="4816006"/>
            <a:ext cx="2367356" cy="7523"/>
          </a:xfrm>
          <a:prstGeom prst="straightConnector1">
            <a:avLst/>
          </a:prstGeom>
          <a:ln>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807287" y="4552152"/>
            <a:ext cx="182045" cy="178196"/>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2975789" y="4917523"/>
            <a:ext cx="2138343" cy="712781"/>
          </a:xfrm>
          <a:custGeom>
            <a:avLst/>
            <a:gdLst>
              <a:gd name="connsiteX0" fmla="*/ 0 w 4274820"/>
              <a:gd name="connsiteY0" fmla="*/ 365766 h 746770"/>
              <a:gd name="connsiteX1" fmla="*/ 312420 w 4274820"/>
              <a:gd name="connsiteY1" fmla="*/ 6 h 746770"/>
              <a:gd name="connsiteX2" fmla="*/ 617220 w 4274820"/>
              <a:gd name="connsiteY2" fmla="*/ 373386 h 746770"/>
              <a:gd name="connsiteX3" fmla="*/ 922020 w 4274820"/>
              <a:gd name="connsiteY3" fmla="*/ 746766 h 746770"/>
              <a:gd name="connsiteX4" fmla="*/ 1226820 w 4274820"/>
              <a:gd name="connsiteY4" fmla="*/ 365766 h 746770"/>
              <a:gd name="connsiteX5" fmla="*/ 1531620 w 4274820"/>
              <a:gd name="connsiteY5" fmla="*/ 6 h 746770"/>
              <a:gd name="connsiteX6" fmla="*/ 1836420 w 4274820"/>
              <a:gd name="connsiteY6" fmla="*/ 373386 h 746770"/>
              <a:gd name="connsiteX7" fmla="*/ 2141220 w 4274820"/>
              <a:gd name="connsiteY7" fmla="*/ 731526 h 746770"/>
              <a:gd name="connsiteX8" fmla="*/ 2446020 w 4274820"/>
              <a:gd name="connsiteY8" fmla="*/ 373386 h 746770"/>
              <a:gd name="connsiteX9" fmla="*/ 2750820 w 4274820"/>
              <a:gd name="connsiteY9" fmla="*/ 6 h 746770"/>
              <a:gd name="connsiteX10" fmla="*/ 3063240 w 4274820"/>
              <a:gd name="connsiteY10" fmla="*/ 365766 h 746770"/>
              <a:gd name="connsiteX11" fmla="*/ 3360420 w 4274820"/>
              <a:gd name="connsiteY11" fmla="*/ 739146 h 746770"/>
              <a:gd name="connsiteX12" fmla="*/ 3665220 w 4274820"/>
              <a:gd name="connsiteY12" fmla="*/ 373386 h 746770"/>
              <a:gd name="connsiteX13" fmla="*/ 3970020 w 4274820"/>
              <a:gd name="connsiteY13" fmla="*/ 6 h 746770"/>
              <a:gd name="connsiteX14" fmla="*/ 4274820 w 4274820"/>
              <a:gd name="connsiteY14" fmla="*/ 365766 h 74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4820" h="746770">
                <a:moveTo>
                  <a:pt x="0" y="365766"/>
                </a:moveTo>
                <a:cubicBezTo>
                  <a:pt x="104775" y="182251"/>
                  <a:pt x="209550" y="-1264"/>
                  <a:pt x="312420" y="6"/>
                </a:cubicBezTo>
                <a:cubicBezTo>
                  <a:pt x="415290" y="1276"/>
                  <a:pt x="617220" y="373386"/>
                  <a:pt x="617220" y="373386"/>
                </a:cubicBezTo>
                <a:cubicBezTo>
                  <a:pt x="718820" y="497846"/>
                  <a:pt x="820420" y="748036"/>
                  <a:pt x="922020" y="746766"/>
                </a:cubicBezTo>
                <a:cubicBezTo>
                  <a:pt x="1023620" y="745496"/>
                  <a:pt x="1125220" y="490226"/>
                  <a:pt x="1226820" y="365766"/>
                </a:cubicBezTo>
                <a:cubicBezTo>
                  <a:pt x="1328420" y="241306"/>
                  <a:pt x="1430020" y="-1264"/>
                  <a:pt x="1531620" y="6"/>
                </a:cubicBezTo>
                <a:cubicBezTo>
                  <a:pt x="1633220" y="1276"/>
                  <a:pt x="1734820" y="251466"/>
                  <a:pt x="1836420" y="373386"/>
                </a:cubicBezTo>
                <a:cubicBezTo>
                  <a:pt x="1938020" y="495306"/>
                  <a:pt x="2039620" y="731526"/>
                  <a:pt x="2141220" y="731526"/>
                </a:cubicBezTo>
                <a:cubicBezTo>
                  <a:pt x="2242820" y="731526"/>
                  <a:pt x="2344420" y="495306"/>
                  <a:pt x="2446020" y="373386"/>
                </a:cubicBezTo>
                <a:cubicBezTo>
                  <a:pt x="2547620" y="251466"/>
                  <a:pt x="2647950" y="1276"/>
                  <a:pt x="2750820" y="6"/>
                </a:cubicBezTo>
                <a:cubicBezTo>
                  <a:pt x="2853690" y="-1264"/>
                  <a:pt x="2961640" y="242576"/>
                  <a:pt x="3063240" y="365766"/>
                </a:cubicBezTo>
                <a:cubicBezTo>
                  <a:pt x="3164840" y="488956"/>
                  <a:pt x="3260090" y="737876"/>
                  <a:pt x="3360420" y="739146"/>
                </a:cubicBezTo>
                <a:cubicBezTo>
                  <a:pt x="3460750" y="740416"/>
                  <a:pt x="3563620" y="496576"/>
                  <a:pt x="3665220" y="373386"/>
                </a:cubicBezTo>
                <a:cubicBezTo>
                  <a:pt x="3766820" y="250196"/>
                  <a:pt x="3868420" y="1276"/>
                  <a:pt x="3970020" y="6"/>
                </a:cubicBezTo>
                <a:cubicBezTo>
                  <a:pt x="4071620" y="-1264"/>
                  <a:pt x="4173220" y="182251"/>
                  <a:pt x="4274820" y="365766"/>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961722" y="4133744"/>
            <a:ext cx="2138343" cy="712781"/>
          </a:xfrm>
          <a:custGeom>
            <a:avLst/>
            <a:gdLst>
              <a:gd name="connsiteX0" fmla="*/ 0 w 4274820"/>
              <a:gd name="connsiteY0" fmla="*/ 365766 h 746770"/>
              <a:gd name="connsiteX1" fmla="*/ 312420 w 4274820"/>
              <a:gd name="connsiteY1" fmla="*/ 6 h 746770"/>
              <a:gd name="connsiteX2" fmla="*/ 617220 w 4274820"/>
              <a:gd name="connsiteY2" fmla="*/ 373386 h 746770"/>
              <a:gd name="connsiteX3" fmla="*/ 922020 w 4274820"/>
              <a:gd name="connsiteY3" fmla="*/ 746766 h 746770"/>
              <a:gd name="connsiteX4" fmla="*/ 1226820 w 4274820"/>
              <a:gd name="connsiteY4" fmla="*/ 365766 h 746770"/>
              <a:gd name="connsiteX5" fmla="*/ 1531620 w 4274820"/>
              <a:gd name="connsiteY5" fmla="*/ 6 h 746770"/>
              <a:gd name="connsiteX6" fmla="*/ 1836420 w 4274820"/>
              <a:gd name="connsiteY6" fmla="*/ 373386 h 746770"/>
              <a:gd name="connsiteX7" fmla="*/ 2141220 w 4274820"/>
              <a:gd name="connsiteY7" fmla="*/ 731526 h 746770"/>
              <a:gd name="connsiteX8" fmla="*/ 2446020 w 4274820"/>
              <a:gd name="connsiteY8" fmla="*/ 373386 h 746770"/>
              <a:gd name="connsiteX9" fmla="*/ 2750820 w 4274820"/>
              <a:gd name="connsiteY9" fmla="*/ 6 h 746770"/>
              <a:gd name="connsiteX10" fmla="*/ 3063240 w 4274820"/>
              <a:gd name="connsiteY10" fmla="*/ 365766 h 746770"/>
              <a:gd name="connsiteX11" fmla="*/ 3360420 w 4274820"/>
              <a:gd name="connsiteY11" fmla="*/ 739146 h 746770"/>
              <a:gd name="connsiteX12" fmla="*/ 3665220 w 4274820"/>
              <a:gd name="connsiteY12" fmla="*/ 373386 h 746770"/>
              <a:gd name="connsiteX13" fmla="*/ 3970020 w 4274820"/>
              <a:gd name="connsiteY13" fmla="*/ 6 h 746770"/>
              <a:gd name="connsiteX14" fmla="*/ 4274820 w 4274820"/>
              <a:gd name="connsiteY14" fmla="*/ 365766 h 74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4820" h="746770">
                <a:moveTo>
                  <a:pt x="0" y="365766"/>
                </a:moveTo>
                <a:cubicBezTo>
                  <a:pt x="104775" y="182251"/>
                  <a:pt x="209550" y="-1264"/>
                  <a:pt x="312420" y="6"/>
                </a:cubicBezTo>
                <a:cubicBezTo>
                  <a:pt x="415290" y="1276"/>
                  <a:pt x="617220" y="373386"/>
                  <a:pt x="617220" y="373386"/>
                </a:cubicBezTo>
                <a:cubicBezTo>
                  <a:pt x="718820" y="497846"/>
                  <a:pt x="820420" y="748036"/>
                  <a:pt x="922020" y="746766"/>
                </a:cubicBezTo>
                <a:cubicBezTo>
                  <a:pt x="1023620" y="745496"/>
                  <a:pt x="1125220" y="490226"/>
                  <a:pt x="1226820" y="365766"/>
                </a:cubicBezTo>
                <a:cubicBezTo>
                  <a:pt x="1328420" y="241306"/>
                  <a:pt x="1430020" y="-1264"/>
                  <a:pt x="1531620" y="6"/>
                </a:cubicBezTo>
                <a:cubicBezTo>
                  <a:pt x="1633220" y="1276"/>
                  <a:pt x="1734820" y="251466"/>
                  <a:pt x="1836420" y="373386"/>
                </a:cubicBezTo>
                <a:cubicBezTo>
                  <a:pt x="1938020" y="495306"/>
                  <a:pt x="2039620" y="731526"/>
                  <a:pt x="2141220" y="731526"/>
                </a:cubicBezTo>
                <a:cubicBezTo>
                  <a:pt x="2242820" y="731526"/>
                  <a:pt x="2344420" y="495306"/>
                  <a:pt x="2446020" y="373386"/>
                </a:cubicBezTo>
                <a:cubicBezTo>
                  <a:pt x="2547620" y="251466"/>
                  <a:pt x="2647950" y="1276"/>
                  <a:pt x="2750820" y="6"/>
                </a:cubicBezTo>
                <a:cubicBezTo>
                  <a:pt x="2853690" y="-1264"/>
                  <a:pt x="2961640" y="242576"/>
                  <a:pt x="3063240" y="365766"/>
                </a:cubicBezTo>
                <a:cubicBezTo>
                  <a:pt x="3164840" y="488956"/>
                  <a:pt x="3260090" y="737876"/>
                  <a:pt x="3360420" y="739146"/>
                </a:cubicBezTo>
                <a:cubicBezTo>
                  <a:pt x="3460750" y="740416"/>
                  <a:pt x="3563620" y="496576"/>
                  <a:pt x="3665220" y="373386"/>
                </a:cubicBezTo>
                <a:cubicBezTo>
                  <a:pt x="3766820" y="250196"/>
                  <a:pt x="3868420" y="1276"/>
                  <a:pt x="3970020" y="6"/>
                </a:cubicBezTo>
                <a:cubicBezTo>
                  <a:pt x="4071620" y="-1264"/>
                  <a:pt x="4173220" y="182251"/>
                  <a:pt x="4274820" y="365766"/>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791200" y="4064925"/>
            <a:ext cx="2138343" cy="1425562"/>
          </a:xfrm>
          <a:custGeom>
            <a:avLst/>
            <a:gdLst>
              <a:gd name="connsiteX0" fmla="*/ 0 w 4274820"/>
              <a:gd name="connsiteY0" fmla="*/ 365766 h 746770"/>
              <a:gd name="connsiteX1" fmla="*/ 312420 w 4274820"/>
              <a:gd name="connsiteY1" fmla="*/ 6 h 746770"/>
              <a:gd name="connsiteX2" fmla="*/ 617220 w 4274820"/>
              <a:gd name="connsiteY2" fmla="*/ 373386 h 746770"/>
              <a:gd name="connsiteX3" fmla="*/ 922020 w 4274820"/>
              <a:gd name="connsiteY3" fmla="*/ 746766 h 746770"/>
              <a:gd name="connsiteX4" fmla="*/ 1226820 w 4274820"/>
              <a:gd name="connsiteY4" fmla="*/ 365766 h 746770"/>
              <a:gd name="connsiteX5" fmla="*/ 1531620 w 4274820"/>
              <a:gd name="connsiteY5" fmla="*/ 6 h 746770"/>
              <a:gd name="connsiteX6" fmla="*/ 1836420 w 4274820"/>
              <a:gd name="connsiteY6" fmla="*/ 373386 h 746770"/>
              <a:gd name="connsiteX7" fmla="*/ 2141220 w 4274820"/>
              <a:gd name="connsiteY7" fmla="*/ 731526 h 746770"/>
              <a:gd name="connsiteX8" fmla="*/ 2446020 w 4274820"/>
              <a:gd name="connsiteY8" fmla="*/ 373386 h 746770"/>
              <a:gd name="connsiteX9" fmla="*/ 2750820 w 4274820"/>
              <a:gd name="connsiteY9" fmla="*/ 6 h 746770"/>
              <a:gd name="connsiteX10" fmla="*/ 3063240 w 4274820"/>
              <a:gd name="connsiteY10" fmla="*/ 365766 h 746770"/>
              <a:gd name="connsiteX11" fmla="*/ 3360420 w 4274820"/>
              <a:gd name="connsiteY11" fmla="*/ 739146 h 746770"/>
              <a:gd name="connsiteX12" fmla="*/ 3665220 w 4274820"/>
              <a:gd name="connsiteY12" fmla="*/ 373386 h 746770"/>
              <a:gd name="connsiteX13" fmla="*/ 3970020 w 4274820"/>
              <a:gd name="connsiteY13" fmla="*/ 6 h 746770"/>
              <a:gd name="connsiteX14" fmla="*/ 4274820 w 4274820"/>
              <a:gd name="connsiteY14" fmla="*/ 365766 h 74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4820" h="746770">
                <a:moveTo>
                  <a:pt x="0" y="365766"/>
                </a:moveTo>
                <a:cubicBezTo>
                  <a:pt x="104775" y="182251"/>
                  <a:pt x="209550" y="-1264"/>
                  <a:pt x="312420" y="6"/>
                </a:cubicBezTo>
                <a:cubicBezTo>
                  <a:pt x="415290" y="1276"/>
                  <a:pt x="617220" y="373386"/>
                  <a:pt x="617220" y="373386"/>
                </a:cubicBezTo>
                <a:cubicBezTo>
                  <a:pt x="718820" y="497846"/>
                  <a:pt x="820420" y="748036"/>
                  <a:pt x="922020" y="746766"/>
                </a:cubicBezTo>
                <a:cubicBezTo>
                  <a:pt x="1023620" y="745496"/>
                  <a:pt x="1125220" y="490226"/>
                  <a:pt x="1226820" y="365766"/>
                </a:cubicBezTo>
                <a:cubicBezTo>
                  <a:pt x="1328420" y="241306"/>
                  <a:pt x="1430020" y="-1264"/>
                  <a:pt x="1531620" y="6"/>
                </a:cubicBezTo>
                <a:cubicBezTo>
                  <a:pt x="1633220" y="1276"/>
                  <a:pt x="1734820" y="251466"/>
                  <a:pt x="1836420" y="373386"/>
                </a:cubicBezTo>
                <a:cubicBezTo>
                  <a:pt x="1938020" y="495306"/>
                  <a:pt x="2039620" y="731526"/>
                  <a:pt x="2141220" y="731526"/>
                </a:cubicBezTo>
                <a:cubicBezTo>
                  <a:pt x="2242820" y="731526"/>
                  <a:pt x="2344420" y="495306"/>
                  <a:pt x="2446020" y="373386"/>
                </a:cubicBezTo>
                <a:cubicBezTo>
                  <a:pt x="2547620" y="251466"/>
                  <a:pt x="2647950" y="1276"/>
                  <a:pt x="2750820" y="6"/>
                </a:cubicBezTo>
                <a:cubicBezTo>
                  <a:pt x="2853690" y="-1264"/>
                  <a:pt x="2961640" y="242576"/>
                  <a:pt x="3063240" y="365766"/>
                </a:cubicBezTo>
                <a:cubicBezTo>
                  <a:pt x="3164840" y="488956"/>
                  <a:pt x="3260090" y="737876"/>
                  <a:pt x="3360420" y="739146"/>
                </a:cubicBezTo>
                <a:cubicBezTo>
                  <a:pt x="3460750" y="740416"/>
                  <a:pt x="3563620" y="496576"/>
                  <a:pt x="3665220" y="373386"/>
                </a:cubicBezTo>
                <a:cubicBezTo>
                  <a:pt x="3766820" y="250196"/>
                  <a:pt x="3868420" y="1276"/>
                  <a:pt x="3970020" y="6"/>
                </a:cubicBezTo>
                <a:cubicBezTo>
                  <a:pt x="4071620" y="-1264"/>
                  <a:pt x="4173220" y="182251"/>
                  <a:pt x="4274820" y="365766"/>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16200000">
            <a:off x="801651" y="3498175"/>
            <a:ext cx="2138343" cy="712781"/>
          </a:xfrm>
          <a:custGeom>
            <a:avLst/>
            <a:gdLst>
              <a:gd name="connsiteX0" fmla="*/ 0 w 4274820"/>
              <a:gd name="connsiteY0" fmla="*/ 365766 h 746770"/>
              <a:gd name="connsiteX1" fmla="*/ 312420 w 4274820"/>
              <a:gd name="connsiteY1" fmla="*/ 6 h 746770"/>
              <a:gd name="connsiteX2" fmla="*/ 617220 w 4274820"/>
              <a:gd name="connsiteY2" fmla="*/ 373386 h 746770"/>
              <a:gd name="connsiteX3" fmla="*/ 922020 w 4274820"/>
              <a:gd name="connsiteY3" fmla="*/ 746766 h 746770"/>
              <a:gd name="connsiteX4" fmla="*/ 1226820 w 4274820"/>
              <a:gd name="connsiteY4" fmla="*/ 365766 h 746770"/>
              <a:gd name="connsiteX5" fmla="*/ 1531620 w 4274820"/>
              <a:gd name="connsiteY5" fmla="*/ 6 h 746770"/>
              <a:gd name="connsiteX6" fmla="*/ 1836420 w 4274820"/>
              <a:gd name="connsiteY6" fmla="*/ 373386 h 746770"/>
              <a:gd name="connsiteX7" fmla="*/ 2141220 w 4274820"/>
              <a:gd name="connsiteY7" fmla="*/ 731526 h 746770"/>
              <a:gd name="connsiteX8" fmla="*/ 2446020 w 4274820"/>
              <a:gd name="connsiteY8" fmla="*/ 373386 h 746770"/>
              <a:gd name="connsiteX9" fmla="*/ 2750820 w 4274820"/>
              <a:gd name="connsiteY9" fmla="*/ 6 h 746770"/>
              <a:gd name="connsiteX10" fmla="*/ 3063240 w 4274820"/>
              <a:gd name="connsiteY10" fmla="*/ 365766 h 746770"/>
              <a:gd name="connsiteX11" fmla="*/ 3360420 w 4274820"/>
              <a:gd name="connsiteY11" fmla="*/ 739146 h 746770"/>
              <a:gd name="connsiteX12" fmla="*/ 3665220 w 4274820"/>
              <a:gd name="connsiteY12" fmla="*/ 373386 h 746770"/>
              <a:gd name="connsiteX13" fmla="*/ 3970020 w 4274820"/>
              <a:gd name="connsiteY13" fmla="*/ 6 h 746770"/>
              <a:gd name="connsiteX14" fmla="*/ 4274820 w 4274820"/>
              <a:gd name="connsiteY14" fmla="*/ 365766 h 74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4820" h="746770">
                <a:moveTo>
                  <a:pt x="0" y="365766"/>
                </a:moveTo>
                <a:cubicBezTo>
                  <a:pt x="104775" y="182251"/>
                  <a:pt x="209550" y="-1264"/>
                  <a:pt x="312420" y="6"/>
                </a:cubicBezTo>
                <a:cubicBezTo>
                  <a:pt x="415290" y="1276"/>
                  <a:pt x="617220" y="373386"/>
                  <a:pt x="617220" y="373386"/>
                </a:cubicBezTo>
                <a:cubicBezTo>
                  <a:pt x="718820" y="497846"/>
                  <a:pt x="820420" y="748036"/>
                  <a:pt x="922020" y="746766"/>
                </a:cubicBezTo>
                <a:cubicBezTo>
                  <a:pt x="1023620" y="745496"/>
                  <a:pt x="1125220" y="490226"/>
                  <a:pt x="1226820" y="365766"/>
                </a:cubicBezTo>
                <a:cubicBezTo>
                  <a:pt x="1328420" y="241306"/>
                  <a:pt x="1430020" y="-1264"/>
                  <a:pt x="1531620" y="6"/>
                </a:cubicBezTo>
                <a:cubicBezTo>
                  <a:pt x="1633220" y="1276"/>
                  <a:pt x="1734820" y="251466"/>
                  <a:pt x="1836420" y="373386"/>
                </a:cubicBezTo>
                <a:cubicBezTo>
                  <a:pt x="1938020" y="495306"/>
                  <a:pt x="2039620" y="731526"/>
                  <a:pt x="2141220" y="731526"/>
                </a:cubicBezTo>
                <a:cubicBezTo>
                  <a:pt x="2242820" y="731526"/>
                  <a:pt x="2344420" y="495306"/>
                  <a:pt x="2446020" y="373386"/>
                </a:cubicBezTo>
                <a:cubicBezTo>
                  <a:pt x="2547620" y="251466"/>
                  <a:pt x="2647950" y="1276"/>
                  <a:pt x="2750820" y="6"/>
                </a:cubicBezTo>
                <a:cubicBezTo>
                  <a:pt x="2853690" y="-1264"/>
                  <a:pt x="2961640" y="242576"/>
                  <a:pt x="3063240" y="365766"/>
                </a:cubicBezTo>
                <a:cubicBezTo>
                  <a:pt x="3164840" y="488956"/>
                  <a:pt x="3260090" y="737876"/>
                  <a:pt x="3360420" y="739146"/>
                </a:cubicBezTo>
                <a:cubicBezTo>
                  <a:pt x="3460750" y="740416"/>
                  <a:pt x="3563620" y="496576"/>
                  <a:pt x="3665220" y="373386"/>
                </a:cubicBezTo>
                <a:cubicBezTo>
                  <a:pt x="3766820" y="250196"/>
                  <a:pt x="3868420" y="1276"/>
                  <a:pt x="3970020" y="6"/>
                </a:cubicBezTo>
                <a:cubicBezTo>
                  <a:pt x="4071620" y="-1264"/>
                  <a:pt x="4173220" y="182251"/>
                  <a:pt x="4274820" y="365766"/>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a:spLocks noChangeArrowheads="1"/>
          </p:cNvSpPr>
          <p:nvPr/>
        </p:nvSpPr>
        <p:spPr bwMode="auto">
          <a:xfrm>
            <a:off x="5334000" y="3150525"/>
            <a:ext cx="3167855" cy="461665"/>
          </a:xfrm>
          <a:prstGeom prst="rect">
            <a:avLst/>
          </a:prstGeom>
          <a:noFill/>
          <a:ln w="9525">
            <a:noFill/>
            <a:miter lim="800000"/>
            <a:headEnd/>
            <a:tailEnd/>
          </a:ln>
        </p:spPr>
        <p:txBody>
          <a:bodyPr wrap="none">
            <a:spAutoFit/>
          </a:bodyPr>
          <a:lstStyle/>
          <a:p>
            <a:r>
              <a:rPr lang="en-US" sz="2400" dirty="0" smtClean="0">
                <a:latin typeface="+mj-lt"/>
              </a:rPr>
              <a:t>Constructive Interference</a:t>
            </a:r>
            <a:endParaRPr lang="en-US" sz="2400" dirty="0">
              <a:latin typeface="+mj-lt"/>
            </a:endParaRPr>
          </a:p>
        </p:txBody>
      </p:sp>
      <p:grpSp>
        <p:nvGrpSpPr>
          <p:cNvPr id="32" name="Group 31"/>
          <p:cNvGrpSpPr/>
          <p:nvPr/>
        </p:nvGrpSpPr>
        <p:grpSpPr>
          <a:xfrm>
            <a:off x="2209800" y="2464725"/>
            <a:ext cx="813351" cy="2173903"/>
            <a:chOff x="2209800" y="3048000"/>
            <a:chExt cx="813351" cy="2173903"/>
          </a:xfrm>
        </p:grpSpPr>
        <p:sp>
          <p:nvSpPr>
            <p:cNvPr id="39" name="Freeform 38"/>
            <p:cNvSpPr/>
            <p:nvPr/>
          </p:nvSpPr>
          <p:spPr>
            <a:xfrm rot="16200000">
              <a:off x="1597589" y="3796341"/>
              <a:ext cx="2138343" cy="712781"/>
            </a:xfrm>
            <a:custGeom>
              <a:avLst/>
              <a:gdLst>
                <a:gd name="connsiteX0" fmla="*/ 0 w 4274820"/>
                <a:gd name="connsiteY0" fmla="*/ 365766 h 746770"/>
                <a:gd name="connsiteX1" fmla="*/ 312420 w 4274820"/>
                <a:gd name="connsiteY1" fmla="*/ 6 h 746770"/>
                <a:gd name="connsiteX2" fmla="*/ 617220 w 4274820"/>
                <a:gd name="connsiteY2" fmla="*/ 373386 h 746770"/>
                <a:gd name="connsiteX3" fmla="*/ 922020 w 4274820"/>
                <a:gd name="connsiteY3" fmla="*/ 746766 h 746770"/>
                <a:gd name="connsiteX4" fmla="*/ 1226820 w 4274820"/>
                <a:gd name="connsiteY4" fmla="*/ 365766 h 746770"/>
                <a:gd name="connsiteX5" fmla="*/ 1531620 w 4274820"/>
                <a:gd name="connsiteY5" fmla="*/ 6 h 746770"/>
                <a:gd name="connsiteX6" fmla="*/ 1836420 w 4274820"/>
                <a:gd name="connsiteY6" fmla="*/ 373386 h 746770"/>
                <a:gd name="connsiteX7" fmla="*/ 2141220 w 4274820"/>
                <a:gd name="connsiteY7" fmla="*/ 731526 h 746770"/>
                <a:gd name="connsiteX8" fmla="*/ 2446020 w 4274820"/>
                <a:gd name="connsiteY8" fmla="*/ 373386 h 746770"/>
                <a:gd name="connsiteX9" fmla="*/ 2750820 w 4274820"/>
                <a:gd name="connsiteY9" fmla="*/ 6 h 746770"/>
                <a:gd name="connsiteX10" fmla="*/ 3063240 w 4274820"/>
                <a:gd name="connsiteY10" fmla="*/ 365766 h 746770"/>
                <a:gd name="connsiteX11" fmla="*/ 3360420 w 4274820"/>
                <a:gd name="connsiteY11" fmla="*/ 739146 h 746770"/>
                <a:gd name="connsiteX12" fmla="*/ 3665220 w 4274820"/>
                <a:gd name="connsiteY12" fmla="*/ 373386 h 746770"/>
                <a:gd name="connsiteX13" fmla="*/ 3970020 w 4274820"/>
                <a:gd name="connsiteY13" fmla="*/ 6 h 746770"/>
                <a:gd name="connsiteX14" fmla="*/ 4274820 w 4274820"/>
                <a:gd name="connsiteY14" fmla="*/ 365766 h 74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4820" h="746770">
                  <a:moveTo>
                    <a:pt x="0" y="365766"/>
                  </a:moveTo>
                  <a:cubicBezTo>
                    <a:pt x="104775" y="182251"/>
                    <a:pt x="209550" y="-1264"/>
                    <a:pt x="312420" y="6"/>
                  </a:cubicBezTo>
                  <a:cubicBezTo>
                    <a:pt x="415290" y="1276"/>
                    <a:pt x="617220" y="373386"/>
                    <a:pt x="617220" y="373386"/>
                  </a:cubicBezTo>
                  <a:cubicBezTo>
                    <a:pt x="718820" y="497846"/>
                    <a:pt x="820420" y="748036"/>
                    <a:pt x="922020" y="746766"/>
                  </a:cubicBezTo>
                  <a:cubicBezTo>
                    <a:pt x="1023620" y="745496"/>
                    <a:pt x="1125220" y="490226"/>
                    <a:pt x="1226820" y="365766"/>
                  </a:cubicBezTo>
                  <a:cubicBezTo>
                    <a:pt x="1328420" y="241306"/>
                    <a:pt x="1430020" y="-1264"/>
                    <a:pt x="1531620" y="6"/>
                  </a:cubicBezTo>
                  <a:cubicBezTo>
                    <a:pt x="1633220" y="1276"/>
                    <a:pt x="1734820" y="251466"/>
                    <a:pt x="1836420" y="373386"/>
                  </a:cubicBezTo>
                  <a:cubicBezTo>
                    <a:pt x="1938020" y="495306"/>
                    <a:pt x="2039620" y="731526"/>
                    <a:pt x="2141220" y="731526"/>
                  </a:cubicBezTo>
                  <a:cubicBezTo>
                    <a:pt x="2242820" y="731526"/>
                    <a:pt x="2344420" y="495306"/>
                    <a:pt x="2446020" y="373386"/>
                  </a:cubicBezTo>
                  <a:cubicBezTo>
                    <a:pt x="2547620" y="251466"/>
                    <a:pt x="2647950" y="1276"/>
                    <a:pt x="2750820" y="6"/>
                  </a:cubicBezTo>
                  <a:cubicBezTo>
                    <a:pt x="2853690" y="-1264"/>
                    <a:pt x="2961640" y="242576"/>
                    <a:pt x="3063240" y="365766"/>
                  </a:cubicBezTo>
                  <a:cubicBezTo>
                    <a:pt x="3164840" y="488956"/>
                    <a:pt x="3260090" y="737876"/>
                    <a:pt x="3360420" y="739146"/>
                  </a:cubicBezTo>
                  <a:cubicBezTo>
                    <a:pt x="3460750" y="740416"/>
                    <a:pt x="3563620" y="496576"/>
                    <a:pt x="3665220" y="373386"/>
                  </a:cubicBezTo>
                  <a:cubicBezTo>
                    <a:pt x="3766820" y="250196"/>
                    <a:pt x="3868420" y="1276"/>
                    <a:pt x="3970020" y="6"/>
                  </a:cubicBezTo>
                  <a:cubicBezTo>
                    <a:pt x="4071620" y="-1264"/>
                    <a:pt x="4173220" y="182251"/>
                    <a:pt x="4274820" y="365766"/>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209800" y="30480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15"/>
          <p:cNvSpPr txBox="1">
            <a:spLocks noChangeArrowheads="1"/>
          </p:cNvSpPr>
          <p:nvPr/>
        </p:nvSpPr>
        <p:spPr bwMode="auto">
          <a:xfrm rot="16200000">
            <a:off x="2010037" y="2302954"/>
            <a:ext cx="498074" cy="555748"/>
          </a:xfrm>
          <a:prstGeom prst="rect">
            <a:avLst/>
          </a:prstGeom>
          <a:noFill/>
          <a:ln w="9525">
            <a:noFill/>
            <a:miter lim="800000"/>
            <a:headEnd/>
            <a:tailEnd/>
          </a:ln>
        </p:spPr>
        <p:txBody>
          <a:bodyPr wrap="none" lIns="62693" tIns="31347" rIns="62693" bIns="31347">
            <a:spAutoFit/>
          </a:bodyPr>
          <a:lstStyle/>
          <a:p>
            <a:r>
              <a:rPr lang="en-US" sz="3200" b="1" dirty="0">
                <a:latin typeface="Times New Roman" pitchFamily="18" charset="0"/>
                <a:cs typeface="Times New Roman" pitchFamily="18" charset="0"/>
              </a:rPr>
              <a:t>=</a:t>
            </a:r>
          </a:p>
        </p:txBody>
      </p:sp>
      <p:cxnSp>
        <p:nvCxnSpPr>
          <p:cNvPr id="27" name="Straight Connector 26"/>
          <p:cNvCxnSpPr/>
          <p:nvPr/>
        </p:nvCxnSpPr>
        <p:spPr>
          <a:xfrm rot="5400000" flipH="1" flipV="1">
            <a:off x="1779073" y="1923225"/>
            <a:ext cx="9508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2971800" y="1397925"/>
            <a:ext cx="3033203" cy="461665"/>
          </a:xfrm>
          <a:prstGeom prst="rect">
            <a:avLst/>
          </a:prstGeom>
          <a:noFill/>
          <a:ln w="9525">
            <a:noFill/>
            <a:miter lim="800000"/>
            <a:headEnd/>
            <a:tailEnd/>
          </a:ln>
        </p:spPr>
        <p:txBody>
          <a:bodyPr wrap="none">
            <a:spAutoFit/>
          </a:bodyPr>
          <a:lstStyle/>
          <a:p>
            <a:r>
              <a:rPr lang="en-US" sz="2400" dirty="0" smtClean="0">
                <a:latin typeface="+mj-lt"/>
              </a:rPr>
              <a:t>Destructive Interference</a:t>
            </a:r>
            <a:endParaRPr lang="en-US" sz="2400" dirty="0">
              <a:latin typeface="+mj-lt"/>
            </a:endParaRPr>
          </a:p>
        </p:txBody>
      </p:sp>
      <p:grpSp>
        <p:nvGrpSpPr>
          <p:cNvPr id="45" name="Group 44"/>
          <p:cNvGrpSpPr/>
          <p:nvPr/>
        </p:nvGrpSpPr>
        <p:grpSpPr>
          <a:xfrm flipV="1">
            <a:off x="2199190" y="2779853"/>
            <a:ext cx="813351" cy="2173903"/>
            <a:chOff x="2209800" y="3048000"/>
            <a:chExt cx="813351" cy="2173903"/>
          </a:xfrm>
        </p:grpSpPr>
        <p:sp>
          <p:nvSpPr>
            <p:cNvPr id="46" name="Freeform 45"/>
            <p:cNvSpPr/>
            <p:nvPr/>
          </p:nvSpPr>
          <p:spPr>
            <a:xfrm rot="16200000">
              <a:off x="1597589" y="3796341"/>
              <a:ext cx="2138343" cy="712781"/>
            </a:xfrm>
            <a:custGeom>
              <a:avLst/>
              <a:gdLst>
                <a:gd name="connsiteX0" fmla="*/ 0 w 4274820"/>
                <a:gd name="connsiteY0" fmla="*/ 365766 h 746770"/>
                <a:gd name="connsiteX1" fmla="*/ 312420 w 4274820"/>
                <a:gd name="connsiteY1" fmla="*/ 6 h 746770"/>
                <a:gd name="connsiteX2" fmla="*/ 617220 w 4274820"/>
                <a:gd name="connsiteY2" fmla="*/ 373386 h 746770"/>
                <a:gd name="connsiteX3" fmla="*/ 922020 w 4274820"/>
                <a:gd name="connsiteY3" fmla="*/ 746766 h 746770"/>
                <a:gd name="connsiteX4" fmla="*/ 1226820 w 4274820"/>
                <a:gd name="connsiteY4" fmla="*/ 365766 h 746770"/>
                <a:gd name="connsiteX5" fmla="*/ 1531620 w 4274820"/>
                <a:gd name="connsiteY5" fmla="*/ 6 h 746770"/>
                <a:gd name="connsiteX6" fmla="*/ 1836420 w 4274820"/>
                <a:gd name="connsiteY6" fmla="*/ 373386 h 746770"/>
                <a:gd name="connsiteX7" fmla="*/ 2141220 w 4274820"/>
                <a:gd name="connsiteY7" fmla="*/ 731526 h 746770"/>
                <a:gd name="connsiteX8" fmla="*/ 2446020 w 4274820"/>
                <a:gd name="connsiteY8" fmla="*/ 373386 h 746770"/>
                <a:gd name="connsiteX9" fmla="*/ 2750820 w 4274820"/>
                <a:gd name="connsiteY9" fmla="*/ 6 h 746770"/>
                <a:gd name="connsiteX10" fmla="*/ 3063240 w 4274820"/>
                <a:gd name="connsiteY10" fmla="*/ 365766 h 746770"/>
                <a:gd name="connsiteX11" fmla="*/ 3360420 w 4274820"/>
                <a:gd name="connsiteY11" fmla="*/ 739146 h 746770"/>
                <a:gd name="connsiteX12" fmla="*/ 3665220 w 4274820"/>
                <a:gd name="connsiteY12" fmla="*/ 373386 h 746770"/>
                <a:gd name="connsiteX13" fmla="*/ 3970020 w 4274820"/>
                <a:gd name="connsiteY13" fmla="*/ 6 h 746770"/>
                <a:gd name="connsiteX14" fmla="*/ 4274820 w 4274820"/>
                <a:gd name="connsiteY14" fmla="*/ 365766 h 74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4820" h="746770">
                  <a:moveTo>
                    <a:pt x="0" y="365766"/>
                  </a:moveTo>
                  <a:cubicBezTo>
                    <a:pt x="104775" y="182251"/>
                    <a:pt x="209550" y="-1264"/>
                    <a:pt x="312420" y="6"/>
                  </a:cubicBezTo>
                  <a:cubicBezTo>
                    <a:pt x="415290" y="1276"/>
                    <a:pt x="617220" y="373386"/>
                    <a:pt x="617220" y="373386"/>
                  </a:cubicBezTo>
                  <a:cubicBezTo>
                    <a:pt x="718820" y="497846"/>
                    <a:pt x="820420" y="748036"/>
                    <a:pt x="922020" y="746766"/>
                  </a:cubicBezTo>
                  <a:cubicBezTo>
                    <a:pt x="1023620" y="745496"/>
                    <a:pt x="1125220" y="490226"/>
                    <a:pt x="1226820" y="365766"/>
                  </a:cubicBezTo>
                  <a:cubicBezTo>
                    <a:pt x="1328420" y="241306"/>
                    <a:pt x="1430020" y="-1264"/>
                    <a:pt x="1531620" y="6"/>
                  </a:cubicBezTo>
                  <a:cubicBezTo>
                    <a:pt x="1633220" y="1276"/>
                    <a:pt x="1734820" y="251466"/>
                    <a:pt x="1836420" y="373386"/>
                  </a:cubicBezTo>
                  <a:cubicBezTo>
                    <a:pt x="1938020" y="495306"/>
                    <a:pt x="2039620" y="731526"/>
                    <a:pt x="2141220" y="731526"/>
                  </a:cubicBezTo>
                  <a:cubicBezTo>
                    <a:pt x="2242820" y="731526"/>
                    <a:pt x="2344420" y="495306"/>
                    <a:pt x="2446020" y="373386"/>
                  </a:cubicBezTo>
                  <a:cubicBezTo>
                    <a:pt x="2547620" y="251466"/>
                    <a:pt x="2647950" y="1276"/>
                    <a:pt x="2750820" y="6"/>
                  </a:cubicBezTo>
                  <a:cubicBezTo>
                    <a:pt x="2853690" y="-1264"/>
                    <a:pt x="2961640" y="242576"/>
                    <a:pt x="3063240" y="365766"/>
                  </a:cubicBezTo>
                  <a:cubicBezTo>
                    <a:pt x="3164840" y="488956"/>
                    <a:pt x="3260090" y="737876"/>
                    <a:pt x="3360420" y="739146"/>
                  </a:cubicBezTo>
                  <a:cubicBezTo>
                    <a:pt x="3460750" y="740416"/>
                    <a:pt x="3563620" y="496576"/>
                    <a:pt x="3665220" y="373386"/>
                  </a:cubicBezTo>
                  <a:cubicBezTo>
                    <a:pt x="3766820" y="250196"/>
                    <a:pt x="3868420" y="1276"/>
                    <a:pt x="3970020" y="6"/>
                  </a:cubicBezTo>
                  <a:cubicBezTo>
                    <a:pt x="4071620" y="-1264"/>
                    <a:pt x="4173220" y="182251"/>
                    <a:pt x="4274820" y="365766"/>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209800" y="30480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 name="Straight Connector 56"/>
          <p:cNvCxnSpPr/>
          <p:nvPr/>
        </p:nvCxnSpPr>
        <p:spPr>
          <a:xfrm>
            <a:off x="5791200" y="4800600"/>
            <a:ext cx="2057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rot="16200000" flipV="1">
            <a:off x="3570282" y="3287720"/>
            <a:ext cx="941383" cy="2138343"/>
            <a:chOff x="2310370" y="3083560"/>
            <a:chExt cx="941383" cy="2138343"/>
          </a:xfrm>
        </p:grpSpPr>
        <p:sp>
          <p:nvSpPr>
            <p:cNvPr id="60" name="Freeform 59"/>
            <p:cNvSpPr/>
            <p:nvPr/>
          </p:nvSpPr>
          <p:spPr>
            <a:xfrm rot="16200000">
              <a:off x="1597589" y="3796341"/>
              <a:ext cx="2138343" cy="712781"/>
            </a:xfrm>
            <a:custGeom>
              <a:avLst/>
              <a:gdLst>
                <a:gd name="connsiteX0" fmla="*/ 0 w 4274820"/>
                <a:gd name="connsiteY0" fmla="*/ 365766 h 746770"/>
                <a:gd name="connsiteX1" fmla="*/ 312420 w 4274820"/>
                <a:gd name="connsiteY1" fmla="*/ 6 h 746770"/>
                <a:gd name="connsiteX2" fmla="*/ 617220 w 4274820"/>
                <a:gd name="connsiteY2" fmla="*/ 373386 h 746770"/>
                <a:gd name="connsiteX3" fmla="*/ 922020 w 4274820"/>
                <a:gd name="connsiteY3" fmla="*/ 746766 h 746770"/>
                <a:gd name="connsiteX4" fmla="*/ 1226820 w 4274820"/>
                <a:gd name="connsiteY4" fmla="*/ 365766 h 746770"/>
                <a:gd name="connsiteX5" fmla="*/ 1531620 w 4274820"/>
                <a:gd name="connsiteY5" fmla="*/ 6 h 746770"/>
                <a:gd name="connsiteX6" fmla="*/ 1836420 w 4274820"/>
                <a:gd name="connsiteY6" fmla="*/ 373386 h 746770"/>
                <a:gd name="connsiteX7" fmla="*/ 2141220 w 4274820"/>
                <a:gd name="connsiteY7" fmla="*/ 731526 h 746770"/>
                <a:gd name="connsiteX8" fmla="*/ 2446020 w 4274820"/>
                <a:gd name="connsiteY8" fmla="*/ 373386 h 746770"/>
                <a:gd name="connsiteX9" fmla="*/ 2750820 w 4274820"/>
                <a:gd name="connsiteY9" fmla="*/ 6 h 746770"/>
                <a:gd name="connsiteX10" fmla="*/ 3063240 w 4274820"/>
                <a:gd name="connsiteY10" fmla="*/ 365766 h 746770"/>
                <a:gd name="connsiteX11" fmla="*/ 3360420 w 4274820"/>
                <a:gd name="connsiteY11" fmla="*/ 739146 h 746770"/>
                <a:gd name="connsiteX12" fmla="*/ 3665220 w 4274820"/>
                <a:gd name="connsiteY12" fmla="*/ 373386 h 746770"/>
                <a:gd name="connsiteX13" fmla="*/ 3970020 w 4274820"/>
                <a:gd name="connsiteY13" fmla="*/ 6 h 746770"/>
                <a:gd name="connsiteX14" fmla="*/ 4274820 w 4274820"/>
                <a:gd name="connsiteY14" fmla="*/ 365766 h 74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74820" h="746770">
                  <a:moveTo>
                    <a:pt x="0" y="365766"/>
                  </a:moveTo>
                  <a:cubicBezTo>
                    <a:pt x="104775" y="182251"/>
                    <a:pt x="209550" y="-1264"/>
                    <a:pt x="312420" y="6"/>
                  </a:cubicBezTo>
                  <a:cubicBezTo>
                    <a:pt x="415290" y="1276"/>
                    <a:pt x="617220" y="373386"/>
                    <a:pt x="617220" y="373386"/>
                  </a:cubicBezTo>
                  <a:cubicBezTo>
                    <a:pt x="718820" y="497846"/>
                    <a:pt x="820420" y="748036"/>
                    <a:pt x="922020" y="746766"/>
                  </a:cubicBezTo>
                  <a:cubicBezTo>
                    <a:pt x="1023620" y="745496"/>
                    <a:pt x="1125220" y="490226"/>
                    <a:pt x="1226820" y="365766"/>
                  </a:cubicBezTo>
                  <a:cubicBezTo>
                    <a:pt x="1328420" y="241306"/>
                    <a:pt x="1430020" y="-1264"/>
                    <a:pt x="1531620" y="6"/>
                  </a:cubicBezTo>
                  <a:cubicBezTo>
                    <a:pt x="1633220" y="1276"/>
                    <a:pt x="1734820" y="251466"/>
                    <a:pt x="1836420" y="373386"/>
                  </a:cubicBezTo>
                  <a:cubicBezTo>
                    <a:pt x="1938020" y="495306"/>
                    <a:pt x="2039620" y="731526"/>
                    <a:pt x="2141220" y="731526"/>
                  </a:cubicBezTo>
                  <a:cubicBezTo>
                    <a:pt x="2242820" y="731526"/>
                    <a:pt x="2344420" y="495306"/>
                    <a:pt x="2446020" y="373386"/>
                  </a:cubicBezTo>
                  <a:cubicBezTo>
                    <a:pt x="2547620" y="251466"/>
                    <a:pt x="2647950" y="1276"/>
                    <a:pt x="2750820" y="6"/>
                  </a:cubicBezTo>
                  <a:cubicBezTo>
                    <a:pt x="2853690" y="-1264"/>
                    <a:pt x="2961640" y="242576"/>
                    <a:pt x="3063240" y="365766"/>
                  </a:cubicBezTo>
                  <a:cubicBezTo>
                    <a:pt x="3164840" y="488956"/>
                    <a:pt x="3260090" y="737876"/>
                    <a:pt x="3360420" y="739146"/>
                  </a:cubicBezTo>
                  <a:cubicBezTo>
                    <a:pt x="3460750" y="740416"/>
                    <a:pt x="3563620" y="496576"/>
                    <a:pt x="3665220" y="373386"/>
                  </a:cubicBezTo>
                  <a:cubicBezTo>
                    <a:pt x="3766820" y="250196"/>
                    <a:pt x="3868420" y="1276"/>
                    <a:pt x="3970020" y="6"/>
                  </a:cubicBezTo>
                  <a:cubicBezTo>
                    <a:pt x="4071620" y="-1264"/>
                    <a:pt x="4173220" y="182251"/>
                    <a:pt x="4274820" y="365766"/>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200403" y="3164505"/>
              <a:ext cx="5135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914400" y="3689007"/>
            <a:ext cx="3949451" cy="2280918"/>
            <a:chOff x="914400" y="4272282"/>
            <a:chExt cx="3949451" cy="2280918"/>
          </a:xfrm>
        </p:grpSpPr>
        <p:sp>
          <p:nvSpPr>
            <p:cNvPr id="41" name="Freeform 40"/>
            <p:cNvSpPr/>
            <p:nvPr/>
          </p:nvSpPr>
          <p:spPr>
            <a:xfrm>
              <a:off x="2898308" y="4272282"/>
              <a:ext cx="1965543" cy="2280918"/>
            </a:xfrm>
            <a:custGeom>
              <a:avLst/>
              <a:gdLst>
                <a:gd name="connsiteX0" fmla="*/ 19 w 1943181"/>
                <a:gd name="connsiteY0" fmla="*/ 716282 h 1463051"/>
                <a:gd name="connsiteX1" fmla="*/ 1287799 w 1943181"/>
                <a:gd name="connsiteY1" fmla="*/ 2 h 1463051"/>
                <a:gd name="connsiteX2" fmla="*/ 1943119 w 1943181"/>
                <a:gd name="connsiteY2" fmla="*/ 723902 h 1463051"/>
                <a:gd name="connsiteX3" fmla="*/ 1318279 w 1943181"/>
                <a:gd name="connsiteY3" fmla="*/ 1463042 h 1463051"/>
                <a:gd name="connsiteX4" fmla="*/ 19 w 1943181"/>
                <a:gd name="connsiteY4" fmla="*/ 716282 h 146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181" h="1463051">
                  <a:moveTo>
                    <a:pt x="19" y="716282"/>
                  </a:moveTo>
                  <a:cubicBezTo>
                    <a:pt x="-5061" y="472442"/>
                    <a:pt x="963949" y="-1268"/>
                    <a:pt x="1287799" y="2"/>
                  </a:cubicBezTo>
                  <a:cubicBezTo>
                    <a:pt x="1611649" y="1272"/>
                    <a:pt x="1938039" y="480062"/>
                    <a:pt x="1943119" y="723902"/>
                  </a:cubicBezTo>
                  <a:cubicBezTo>
                    <a:pt x="1948199" y="967742"/>
                    <a:pt x="1640859" y="1460502"/>
                    <a:pt x="1318279" y="1463042"/>
                  </a:cubicBezTo>
                  <a:cubicBezTo>
                    <a:pt x="995699" y="1465582"/>
                    <a:pt x="5099" y="960122"/>
                    <a:pt x="19" y="716282"/>
                  </a:cubicBezTo>
                  <a:close/>
                </a:path>
              </a:pathLst>
            </a:custGeom>
            <a:noFill/>
            <a:ln w="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0800000">
              <a:off x="914400" y="4272282"/>
              <a:ext cx="1965543" cy="2280918"/>
            </a:xfrm>
            <a:custGeom>
              <a:avLst/>
              <a:gdLst>
                <a:gd name="connsiteX0" fmla="*/ 19 w 1943181"/>
                <a:gd name="connsiteY0" fmla="*/ 716282 h 1463051"/>
                <a:gd name="connsiteX1" fmla="*/ 1287799 w 1943181"/>
                <a:gd name="connsiteY1" fmla="*/ 2 h 1463051"/>
                <a:gd name="connsiteX2" fmla="*/ 1943119 w 1943181"/>
                <a:gd name="connsiteY2" fmla="*/ 723902 h 1463051"/>
                <a:gd name="connsiteX3" fmla="*/ 1318279 w 1943181"/>
                <a:gd name="connsiteY3" fmla="*/ 1463042 h 1463051"/>
                <a:gd name="connsiteX4" fmla="*/ 19 w 1943181"/>
                <a:gd name="connsiteY4" fmla="*/ 716282 h 146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181" h="1463051">
                  <a:moveTo>
                    <a:pt x="19" y="716282"/>
                  </a:moveTo>
                  <a:cubicBezTo>
                    <a:pt x="-5061" y="472442"/>
                    <a:pt x="963949" y="-1268"/>
                    <a:pt x="1287799" y="2"/>
                  </a:cubicBezTo>
                  <a:cubicBezTo>
                    <a:pt x="1611649" y="1272"/>
                    <a:pt x="1938039" y="480062"/>
                    <a:pt x="1943119" y="723902"/>
                  </a:cubicBezTo>
                  <a:cubicBezTo>
                    <a:pt x="1948199" y="967742"/>
                    <a:pt x="1640859" y="1460502"/>
                    <a:pt x="1318279" y="1463042"/>
                  </a:cubicBezTo>
                  <a:cubicBezTo>
                    <a:pt x="995699" y="1465582"/>
                    <a:pt x="5099" y="960122"/>
                    <a:pt x="19" y="716282"/>
                  </a:cubicBezTo>
                  <a:close/>
                </a:path>
              </a:pathLst>
            </a:custGeom>
            <a:noFill/>
            <a:ln w="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a:off x="2807287" y="4884783"/>
            <a:ext cx="182045" cy="178196"/>
          </a:xfrm>
          <a:prstGeom prst="ellipse">
            <a:avLst/>
          </a:prstGeom>
          <a:solidFill>
            <a:schemeClr val="tx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descr="D:\Documents and Settings\Hang Yu\Desktop\pics\iphone1.jpg"/>
          <p:cNvPicPr>
            <a:picLocks noChangeAspect="1" noChangeArrowheads="1"/>
          </p:cNvPicPr>
          <p:nvPr/>
        </p:nvPicPr>
        <p:blipFill>
          <a:blip r:embed="rId3" cstate="print"/>
          <a:srcRect/>
          <a:stretch>
            <a:fillRect/>
          </a:stretch>
        </p:blipFill>
        <p:spPr bwMode="auto">
          <a:xfrm>
            <a:off x="4038600" y="2667000"/>
            <a:ext cx="456684" cy="314604"/>
          </a:xfrm>
          <a:prstGeom prst="rect">
            <a:avLst/>
          </a:prstGeom>
          <a:noFill/>
          <a:ln>
            <a:noFill/>
          </a:ln>
        </p:spPr>
      </p:pic>
      <p:sp>
        <p:nvSpPr>
          <p:cNvPr id="70" name="TextBox 15"/>
          <p:cNvSpPr txBox="1">
            <a:spLocks noChangeArrowheads="1"/>
          </p:cNvSpPr>
          <p:nvPr/>
        </p:nvSpPr>
        <p:spPr bwMode="auto">
          <a:xfrm>
            <a:off x="3429000" y="3581400"/>
            <a:ext cx="317368" cy="555749"/>
          </a:xfrm>
          <a:prstGeom prst="rect">
            <a:avLst/>
          </a:prstGeom>
          <a:noFill/>
          <a:ln w="9525">
            <a:noFill/>
            <a:miter lim="800000"/>
            <a:headEnd/>
            <a:tailEnd/>
          </a:ln>
        </p:spPr>
        <p:txBody>
          <a:bodyPr wrap="none" lIns="62693" tIns="31347" rIns="62693" bIns="31347">
            <a:spAutoFit/>
          </a:bodyPr>
          <a:lstStyle/>
          <a:p>
            <a:r>
              <a:rPr lang="en-US" sz="3200" b="1" dirty="0" smtClean="0">
                <a:latin typeface="+mj-lt"/>
                <a:cs typeface="Times New Roman" pitchFamily="18" charset="0"/>
              </a:rPr>
              <a:t>?</a:t>
            </a:r>
            <a:endParaRPr lang="en-US" sz="3200" b="1" dirty="0">
              <a:latin typeface="+mj-lt"/>
              <a:cs typeface="Times New Roman" pitchFamily="18" charset="0"/>
            </a:endParaRPr>
          </a:p>
        </p:txBody>
      </p:sp>
      <p:sp>
        <p:nvSpPr>
          <p:cNvPr id="43"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9CA73A-78A3-4C10-894C-EE13A30E405C}" type="slidenum">
              <a:rPr lang="en-US" smtClean="0"/>
              <a:pPr/>
              <a:t>3</a:t>
            </a:fld>
            <a:endParaRPr lang="en-US" dirty="0"/>
          </a:p>
        </p:txBody>
      </p:sp>
    </p:spTree>
    <p:extLst>
      <p:ext uri="{BB962C8B-B14F-4D97-AF65-F5344CB8AC3E}">
        <p14:creationId xmlns:p14="http://schemas.microsoft.com/office/powerpoint/2010/main" val="90418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left)">
                                      <p:cBhvr>
                                        <p:cTn id="10" dur="500"/>
                                        <p:tgtEl>
                                          <p:spTgt spid="36"/>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1" nodeType="after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7"/>
                                        </p:tgtEl>
                                        <p:attrNameLst>
                                          <p:attrName>style.visibility</p:attrName>
                                        </p:attrNameLst>
                                      </p:cBhvr>
                                      <p:to>
                                        <p:strVal val="hidden"/>
                                      </p:to>
                                    </p:set>
                                  </p:childTnLst>
                                </p:cTn>
                              </p:par>
                            </p:childTnLst>
                          </p:cTn>
                        </p:par>
                        <p:par>
                          <p:cTn id="47" fill="hold">
                            <p:stCondLst>
                              <p:cond delay="0"/>
                            </p:stCondLst>
                            <p:childTnLst>
                              <p:par>
                                <p:cTn id="48" presetID="1" presetClass="exit" presetSubtype="0" fill="hold" grpId="1" nodeType="afterEffect">
                                  <p:stCondLst>
                                    <p:cond delay="0"/>
                                  </p:stCondLst>
                                  <p:childTnLst>
                                    <p:set>
                                      <p:cBhvr>
                                        <p:cTn id="49" dur="1" fill="hold">
                                          <p:stCondLst>
                                            <p:cond delay="0"/>
                                          </p:stCondLst>
                                        </p:cTn>
                                        <p:tgtEl>
                                          <p:spTgt spid="38"/>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2"/>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40"/>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7"/>
                                        </p:tgtEl>
                                        <p:attrNameLst>
                                          <p:attrName>style.visibility</p:attrName>
                                        </p:attrNameLst>
                                      </p:cBhvr>
                                      <p:to>
                                        <p:strVal val="hidden"/>
                                      </p:to>
                                    </p:set>
                                  </p:childTnLst>
                                </p:cTn>
                              </p:par>
                              <p:par>
                                <p:cTn id="56" presetID="1" presetClass="exit" presetSubtype="0" fill="hold" grpId="2" nodeType="withEffect">
                                  <p:stCondLst>
                                    <p:cond delay="0"/>
                                  </p:stCondLst>
                                  <p:childTnLst>
                                    <p:set>
                                      <p:cBhvr>
                                        <p:cTn id="57" dur="1" fill="hold">
                                          <p:stCondLst>
                                            <p:cond delay="0"/>
                                          </p:stCondLst>
                                        </p:cTn>
                                        <p:tgtEl>
                                          <p:spTgt spid="26"/>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2"/>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33"/>
                                        </p:tgtEl>
                                        <p:attrNameLst>
                                          <p:attrName>style.visibility</p:attrName>
                                        </p:attrNameLst>
                                      </p:cBhvr>
                                      <p:to>
                                        <p:strVal val="hidden"/>
                                      </p:to>
                                    </p:set>
                                  </p:childTnLst>
                                </p:cTn>
                              </p:par>
                            </p:childTnLst>
                          </p:cTn>
                        </p:par>
                        <p:par>
                          <p:cTn id="62" fill="hold">
                            <p:stCondLst>
                              <p:cond delay="0"/>
                            </p:stCondLst>
                            <p:childTnLst>
                              <p:par>
                                <p:cTn id="63" presetID="1" presetClass="exit" presetSubtype="0" fill="hold" grpId="1" nodeType="afterEffect">
                                  <p:stCondLst>
                                    <p:cond delay="0"/>
                                  </p:stCondLst>
                                  <p:childTnLst>
                                    <p:set>
                                      <p:cBhvr>
                                        <p:cTn id="64" dur="1" fill="hold">
                                          <p:stCondLst>
                                            <p:cond delay="0"/>
                                          </p:stCondLst>
                                        </p:cTn>
                                        <p:tgtEl>
                                          <p:spTgt spid="2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nodeType="clickEffect">
                                  <p:stCondLst>
                                    <p:cond delay="0"/>
                                  </p:stCondLst>
                                  <p:childTnLst>
                                    <p:animRot by="5400000">
                                      <p:cBhvr>
                                        <p:cTn id="68" dur="1000" fill="hold"/>
                                        <p:tgtEl>
                                          <p:spTgt spid="23"/>
                                        </p:tgtEl>
                                        <p:attrNameLst>
                                          <p:attrName>r</p:attrName>
                                        </p:attrNameLst>
                                      </p:cBhvr>
                                    </p:animRot>
                                  </p:childTnLst>
                                </p:cTn>
                              </p:par>
                              <p:par>
                                <p:cTn id="69" presetID="22" presetClass="entr" presetSubtype="4" fill="hold" nodeType="with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down)">
                                      <p:cBhvr>
                                        <p:cTn id="71" dur="1000"/>
                                        <p:tgtEl>
                                          <p:spTgt spid="45"/>
                                        </p:tgtEl>
                                      </p:cBhvr>
                                    </p:animEffect>
                                  </p:childTnLst>
                                </p:cTn>
                              </p:par>
                              <p:par>
                                <p:cTn id="72" presetID="22" presetClass="entr" presetSubtype="8" fill="hold"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left)">
                                      <p:cBhvr>
                                        <p:cTn id="74" dur="1000"/>
                                        <p:tgtEl>
                                          <p:spTgt spid="59"/>
                                        </p:tgtEl>
                                      </p:cBhvr>
                                    </p:animEffect>
                                  </p:childTnLst>
                                </p:cTn>
                              </p:par>
                              <p:par>
                                <p:cTn id="75" presetID="22" presetClass="entr" presetSubtype="4" fill="hold" grpId="2"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down)">
                                      <p:cBhvr>
                                        <p:cTn id="77" dur="1000"/>
                                        <p:tgtEl>
                                          <p:spTgt spid="40"/>
                                        </p:tgtEl>
                                      </p:cBhvr>
                                    </p:animEffect>
                                  </p:childTnLst>
                                </p:cTn>
                              </p:par>
                              <p:par>
                                <p:cTn id="78" presetID="22" presetClass="entr" presetSubtype="8" fill="hold" grpId="2"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1000"/>
                                        <p:tgtEl>
                                          <p:spTgt spid="36"/>
                                        </p:tgtEl>
                                      </p:cBhvr>
                                    </p:animEffect>
                                  </p:childTnLst>
                                </p:cTn>
                              </p:par>
                            </p:childTnLst>
                          </p:cTn>
                        </p:par>
                        <p:par>
                          <p:cTn id="81" fill="hold">
                            <p:stCondLst>
                              <p:cond delay="1000"/>
                            </p:stCondLst>
                            <p:childTnLst>
                              <p:par>
                                <p:cTn id="82" presetID="1" presetClass="entr" presetSubtype="0" fill="hold" grpId="2" nodeType="afterEffect">
                                  <p:stCondLst>
                                    <p:cond delay="0"/>
                                  </p:stCondLst>
                                  <p:childTnLst>
                                    <p:set>
                                      <p:cBhvr>
                                        <p:cTn id="83" dur="1" fill="hold">
                                          <p:stCondLst>
                                            <p:cond delay="0"/>
                                          </p:stCondLst>
                                        </p:cTn>
                                        <p:tgtEl>
                                          <p:spTgt spid="24"/>
                                        </p:tgtEl>
                                        <p:attrNameLst>
                                          <p:attrName>style.visibility</p:attrName>
                                        </p:attrNameLst>
                                      </p:cBhvr>
                                      <p:to>
                                        <p:strVal val="visible"/>
                                      </p:to>
                                    </p:set>
                                  </p:childTnLst>
                                </p:cTn>
                              </p:par>
                            </p:childTnLst>
                          </p:cTn>
                        </p:par>
                        <p:par>
                          <p:cTn id="84" fill="hold">
                            <p:stCondLst>
                              <p:cond delay="1000"/>
                            </p:stCondLst>
                            <p:childTnLst>
                              <p:par>
                                <p:cTn id="85" presetID="1"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par>
                          <p:cTn id="87" fill="hold">
                            <p:stCondLst>
                              <p:cond delay="1000"/>
                            </p:stCondLst>
                            <p:childTnLst>
                              <p:par>
                                <p:cTn id="88" presetID="1" presetClass="entr" presetSubtype="0" fill="hold" nodeType="afterEffect">
                                  <p:stCondLst>
                                    <p:cond delay="0"/>
                                  </p:stCondLst>
                                  <p:childTnLst>
                                    <p:set>
                                      <p:cBhvr>
                                        <p:cTn id="89" dur="1" fill="hold">
                                          <p:stCondLst>
                                            <p:cond delay="0"/>
                                          </p:stCondLst>
                                        </p:cTn>
                                        <p:tgtEl>
                                          <p:spTgt spid="57"/>
                                        </p:tgtEl>
                                        <p:attrNameLst>
                                          <p:attrName>style.visibility</p:attrName>
                                        </p:attrNameLst>
                                      </p:cBhvr>
                                      <p:to>
                                        <p:strVal val="visible"/>
                                      </p:to>
                                    </p:set>
                                  </p:childTnLst>
                                </p:cTn>
                              </p:par>
                            </p:childTnLst>
                          </p:cTn>
                        </p:par>
                        <p:par>
                          <p:cTn id="90" fill="hold">
                            <p:stCondLst>
                              <p:cond delay="1000"/>
                            </p:stCondLst>
                            <p:childTnLst>
                              <p:par>
                                <p:cTn id="91" presetID="1" presetClass="entr" presetSubtype="0" fill="hold" nodeType="afterEffect">
                                  <p:stCondLst>
                                    <p:cond delay="0"/>
                                  </p:stCondLst>
                                  <p:childTnLst>
                                    <p:set>
                                      <p:cBhvr>
                                        <p:cTn id="92" dur="1" fill="hold">
                                          <p:stCondLst>
                                            <p:cond delay="0"/>
                                          </p:stCondLst>
                                        </p:cTn>
                                        <p:tgtEl>
                                          <p:spTgt spid="6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8" presetClass="emph" presetSubtype="0" fill="hold" nodeType="clickEffect">
                                  <p:stCondLst>
                                    <p:cond delay="0"/>
                                  </p:stCondLst>
                                  <p:childTnLst>
                                    <p:animRot by="2100000">
                                      <p:cBhvr>
                                        <p:cTn id="96" dur="500" fill="hold"/>
                                        <p:tgtEl>
                                          <p:spTgt spid="23"/>
                                        </p:tgtEl>
                                        <p:attrNameLst>
                                          <p:attrName>r</p:attrName>
                                        </p:attrNameLst>
                                      </p:cBhvr>
                                    </p:animRot>
                                  </p:childTnLst>
                                </p:cTn>
                              </p:par>
                              <p:par>
                                <p:cTn id="97" presetID="1" presetClass="entr" presetSubtype="0" fill="hold" nodeType="withEffect">
                                  <p:stCondLst>
                                    <p:cond delay="0"/>
                                  </p:stCondLst>
                                  <p:childTnLst>
                                    <p:set>
                                      <p:cBhvr>
                                        <p:cTn id="98" dur="1" fill="hold">
                                          <p:stCondLst>
                                            <p:cond delay="0"/>
                                          </p:stCondLst>
                                        </p:cTn>
                                        <p:tgtEl>
                                          <p:spTgt spid="69"/>
                                        </p:tgtEl>
                                        <p:attrNameLst>
                                          <p:attrName>style.visibility</p:attrName>
                                        </p:attrNameLst>
                                      </p:cBhvr>
                                      <p:to>
                                        <p:strVal val="visible"/>
                                      </p:to>
                                    </p:set>
                                  </p:childTnLst>
                                </p:cTn>
                              </p:par>
                              <p:par>
                                <p:cTn id="99" presetID="1" presetClass="exit" presetSubtype="0" fill="hold" nodeType="withEffect">
                                  <p:stCondLst>
                                    <p:cond delay="0"/>
                                  </p:stCondLst>
                                  <p:childTnLst>
                                    <p:set>
                                      <p:cBhvr>
                                        <p:cTn id="100" dur="1" fill="hold">
                                          <p:stCondLst>
                                            <p:cond delay="0"/>
                                          </p:stCondLst>
                                        </p:cTn>
                                        <p:tgtEl>
                                          <p:spTgt spid="57"/>
                                        </p:tgtEl>
                                        <p:attrNameLst>
                                          <p:attrName>style.visibility</p:attrName>
                                        </p:attrNameLst>
                                      </p:cBhvr>
                                      <p:to>
                                        <p:strVal val="hidden"/>
                                      </p:to>
                                    </p:set>
                                  </p:childTnLst>
                                </p:cTn>
                              </p:par>
                              <p:par>
                                <p:cTn id="101" presetID="1" presetClass="exit" presetSubtype="0" fill="hold" grpId="3" nodeType="withEffect">
                                  <p:stCondLst>
                                    <p:cond delay="0"/>
                                  </p:stCondLst>
                                  <p:childTnLst>
                                    <p:set>
                                      <p:cBhvr>
                                        <p:cTn id="102" dur="1" fill="hold">
                                          <p:stCondLst>
                                            <p:cond delay="0"/>
                                          </p:stCondLst>
                                        </p:cTn>
                                        <p:tgtEl>
                                          <p:spTgt spid="36"/>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59"/>
                                        </p:tgtEl>
                                        <p:attrNameLst>
                                          <p:attrName>style.visibility</p:attrName>
                                        </p:attrNameLst>
                                      </p:cBhvr>
                                      <p:to>
                                        <p:strVal val="hidden"/>
                                      </p:to>
                                    </p:set>
                                  </p:childTnLst>
                                </p:cTn>
                              </p:par>
                              <p:par>
                                <p:cTn id="105" presetID="1" presetClass="exit" presetSubtype="0" fill="hold" grpId="3" nodeType="withEffect">
                                  <p:stCondLst>
                                    <p:cond delay="0"/>
                                  </p:stCondLst>
                                  <p:childTnLst>
                                    <p:set>
                                      <p:cBhvr>
                                        <p:cTn id="106" dur="1" fill="hold">
                                          <p:stCondLst>
                                            <p:cond delay="0"/>
                                          </p:stCondLst>
                                        </p:cTn>
                                        <p:tgtEl>
                                          <p:spTgt spid="24"/>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45"/>
                                        </p:tgtEl>
                                        <p:attrNameLst>
                                          <p:attrName>style.visibility</p:attrName>
                                        </p:attrNameLst>
                                      </p:cBhvr>
                                      <p:to>
                                        <p:strVal val="hidden"/>
                                      </p:to>
                                    </p:set>
                                  </p:childTnLst>
                                </p:cTn>
                              </p:par>
                              <p:par>
                                <p:cTn id="109" presetID="1" presetClass="exit" presetSubtype="0" fill="hold" grpId="3" nodeType="withEffect">
                                  <p:stCondLst>
                                    <p:cond delay="0"/>
                                  </p:stCondLst>
                                  <p:childTnLst>
                                    <p:set>
                                      <p:cBhvr>
                                        <p:cTn id="110" dur="1" fill="hold">
                                          <p:stCondLst>
                                            <p:cond delay="0"/>
                                          </p:stCondLst>
                                        </p:cTn>
                                        <p:tgtEl>
                                          <p:spTgt spid="40"/>
                                        </p:tgtEl>
                                        <p:attrNameLst>
                                          <p:attrName>style.visibility</p:attrName>
                                        </p:attrNameLst>
                                      </p:cBhvr>
                                      <p:to>
                                        <p:strVal val="hidden"/>
                                      </p:to>
                                    </p:set>
                                  </p:childTnLst>
                                </p:cTn>
                              </p:par>
                              <p:par>
                                <p:cTn id="111" presetID="1" presetClass="exit" presetSubtype="0" fill="hold" grpId="3" nodeType="withEffect">
                                  <p:stCondLst>
                                    <p:cond delay="0"/>
                                  </p:stCondLst>
                                  <p:childTnLst>
                                    <p:set>
                                      <p:cBhvr>
                                        <p:cTn id="112" dur="1" fill="hold">
                                          <p:stCondLst>
                                            <p:cond delay="0"/>
                                          </p:stCondLst>
                                        </p:cTn>
                                        <p:tgtEl>
                                          <p:spTgt spid="26"/>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63"/>
                                        </p:tgtEl>
                                        <p:attrNameLst>
                                          <p:attrName>style.visibility</p:attrName>
                                        </p:attrNameLst>
                                      </p:cBhvr>
                                      <p:to>
                                        <p:strVal val="hidden"/>
                                      </p:to>
                                    </p:set>
                                  </p:childTnLst>
                                </p:cTn>
                              </p:par>
                            </p:childTnLst>
                          </p:cTn>
                        </p:par>
                        <p:par>
                          <p:cTn id="115" fill="hold">
                            <p:stCondLst>
                              <p:cond delay="500"/>
                            </p:stCondLst>
                            <p:childTnLst>
                              <p:par>
                                <p:cTn id="116" presetID="1" presetClass="entr" presetSubtype="0" fill="hold" grpId="0" nodeType="afterEffect">
                                  <p:stCondLst>
                                    <p:cond delay="0"/>
                                  </p:stCondLst>
                                  <p:childTnLst>
                                    <p:set>
                                      <p:cBhvr>
                                        <p:cTn id="117"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4" grpId="2"/>
      <p:bldP spid="24" grpId="3"/>
      <p:bldP spid="36" grpId="0" animBg="1"/>
      <p:bldP spid="36" grpId="1" animBg="1"/>
      <p:bldP spid="36" grpId="2" animBg="1"/>
      <p:bldP spid="36" grpId="3" animBg="1"/>
      <p:bldP spid="37" grpId="0" animBg="1"/>
      <p:bldP spid="37" grpId="1" animBg="1"/>
      <p:bldP spid="38" grpId="0" animBg="1"/>
      <p:bldP spid="38" grpId="1" animBg="1"/>
      <p:bldP spid="40" grpId="0" animBg="1"/>
      <p:bldP spid="40" grpId="1" animBg="1"/>
      <p:bldP spid="40" grpId="2" animBg="1"/>
      <p:bldP spid="40" grpId="3" animBg="1"/>
      <p:bldP spid="22" grpId="0"/>
      <p:bldP spid="22" grpId="1"/>
      <p:bldP spid="26" grpId="0"/>
      <p:bldP spid="26" grpId="1"/>
      <p:bldP spid="26" grpId="2"/>
      <p:bldP spid="26" grpId="3"/>
      <p:bldP spid="33" grpId="0"/>
      <p:bldP spid="33" grpId="1"/>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Spectral Efficiency vs. # of BS antennas</a:t>
            </a:r>
            <a:endParaRPr lang="en-US" sz="3600" dirty="0"/>
          </a:p>
        </p:txBody>
      </p:sp>
      <p:pic>
        <p:nvPicPr>
          <p:cNvPr id="2050" name="Picture 2" descr="C:\Users\Xepra\Documents\MUBF\MastersThesis\figs\capacitym.eps"/>
          <p:cNvPicPr>
            <a:picLocks noChangeAspect="1" noChangeArrowheads="1"/>
          </p:cNvPicPr>
          <p:nvPr/>
        </p:nvPicPr>
        <p:blipFill rotWithShape="1">
          <a:blip r:embed="rId3" cstate="print"/>
          <a:srcRect l="8520" t="5142" r="7880" b="6193"/>
          <a:stretch/>
        </p:blipFill>
        <p:spPr bwMode="auto">
          <a:xfrm>
            <a:off x="1828801" y="1524000"/>
            <a:ext cx="5672511" cy="4717133"/>
          </a:xfrm>
          <a:prstGeom prst="rect">
            <a:avLst/>
          </a:prstGeom>
          <a:noFill/>
        </p:spPr>
      </p:pic>
      <p:sp>
        <p:nvSpPr>
          <p:cNvPr id="4" name="TextBox 3"/>
          <p:cNvSpPr txBox="1"/>
          <p:nvPr/>
        </p:nvSpPr>
        <p:spPr>
          <a:xfrm>
            <a:off x="2133600" y="1256724"/>
            <a:ext cx="5257799" cy="369332"/>
          </a:xfrm>
          <a:prstGeom prst="rect">
            <a:avLst/>
          </a:prstGeom>
          <a:noFill/>
        </p:spPr>
        <p:txBody>
          <a:bodyPr wrap="square" rtlCol="0">
            <a:spAutoFit/>
          </a:bodyPr>
          <a:lstStyle/>
          <a:p>
            <a:pPr algn="ctr"/>
            <a:r>
              <a:rPr lang="en-US" dirty="0" smtClean="0"/>
              <a:t>K = 15</a:t>
            </a:r>
            <a:endParaRPr lang="en-US" dirty="0"/>
          </a:p>
        </p:txBody>
      </p:sp>
      <p:sp>
        <p:nvSpPr>
          <p:cNvPr id="5" name="Slide Number Placeholder 4"/>
          <p:cNvSpPr>
            <a:spLocks noGrp="1"/>
          </p:cNvSpPr>
          <p:nvPr>
            <p:ph type="sldNum" sz="quarter" idx="12"/>
          </p:nvPr>
        </p:nvSpPr>
        <p:spPr/>
        <p:txBody>
          <a:bodyPr/>
          <a:lstStyle/>
          <a:p>
            <a:fld id="{479CA73A-78A3-4C10-894C-EE13A30E405C}" type="slidenum">
              <a:rPr lang="en-US" smtClean="0"/>
              <a:pPr/>
              <a:t>30</a:t>
            </a:fld>
            <a:endParaRPr lang="en-US"/>
          </a:p>
        </p:txBody>
      </p:sp>
      <p:sp>
        <p:nvSpPr>
          <p:cNvPr id="6" name="TextBox 5"/>
          <p:cNvSpPr txBox="1"/>
          <p:nvPr/>
        </p:nvSpPr>
        <p:spPr>
          <a:xfrm>
            <a:off x="2133601" y="6232587"/>
            <a:ext cx="5257798" cy="369332"/>
          </a:xfrm>
          <a:prstGeom prst="rect">
            <a:avLst/>
          </a:prstGeom>
          <a:noFill/>
        </p:spPr>
        <p:txBody>
          <a:bodyPr wrap="square" rtlCol="0">
            <a:spAutoFit/>
          </a:bodyPr>
          <a:lstStyle/>
          <a:p>
            <a:pPr algn="ctr"/>
            <a:r>
              <a:rPr lang="en-US" dirty="0" smtClean="0"/>
              <a:t># of Base Station Antennas (M)</a:t>
            </a:r>
          </a:p>
        </p:txBody>
      </p:sp>
      <p:sp>
        <p:nvSpPr>
          <p:cNvPr id="7" name="TextBox 6"/>
          <p:cNvSpPr txBox="1"/>
          <p:nvPr/>
        </p:nvSpPr>
        <p:spPr>
          <a:xfrm rot="16200000">
            <a:off x="-514638" y="3600162"/>
            <a:ext cx="4317544" cy="369332"/>
          </a:xfrm>
          <a:prstGeom prst="rect">
            <a:avLst/>
          </a:prstGeom>
          <a:noFill/>
        </p:spPr>
        <p:txBody>
          <a:bodyPr wrap="square" rtlCol="0">
            <a:spAutoFit/>
          </a:bodyPr>
          <a:lstStyle/>
          <a:p>
            <a:pPr algn="ctr"/>
            <a:r>
              <a:rPr lang="en-US" dirty="0" smtClean="0"/>
              <a:t>Spectral Efficiency (bps/Hz)</a:t>
            </a:r>
          </a:p>
        </p:txBody>
      </p:sp>
    </p:spTree>
    <p:extLst>
      <p:ext uri="{BB962C8B-B14F-4D97-AF65-F5344CB8AC3E}">
        <p14:creationId xmlns:p14="http://schemas.microsoft.com/office/powerpoint/2010/main" val="805078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Spectral Efficiency vs. # of </a:t>
            </a:r>
            <a:r>
              <a:rPr lang="en-US" sz="3600" dirty="0" smtClean="0"/>
              <a:t>Users</a:t>
            </a:r>
            <a:endParaRPr lang="en-US" sz="3600" dirty="0"/>
          </a:p>
        </p:txBody>
      </p:sp>
      <p:pic>
        <p:nvPicPr>
          <p:cNvPr id="3074" name="Picture 2" descr="C:\Users\Xepra\Documents\MUBF\MastersThesis\figs\capacityka.eps"/>
          <p:cNvPicPr>
            <a:picLocks noChangeAspect="1" noChangeArrowheads="1"/>
          </p:cNvPicPr>
          <p:nvPr/>
        </p:nvPicPr>
        <p:blipFill rotWithShape="1">
          <a:blip r:embed="rId3" cstate="print"/>
          <a:srcRect l="8263" t="3522" r="6216" b="5694"/>
          <a:stretch/>
        </p:blipFill>
        <p:spPr bwMode="auto">
          <a:xfrm>
            <a:off x="1786071" y="1510469"/>
            <a:ext cx="5708591" cy="4751462"/>
          </a:xfrm>
          <a:prstGeom prst="rect">
            <a:avLst/>
          </a:prstGeom>
          <a:noFill/>
        </p:spPr>
      </p:pic>
      <p:sp>
        <p:nvSpPr>
          <p:cNvPr id="5" name="TextBox 4"/>
          <p:cNvSpPr txBox="1"/>
          <p:nvPr/>
        </p:nvSpPr>
        <p:spPr>
          <a:xfrm>
            <a:off x="2057400" y="1325803"/>
            <a:ext cx="5257800" cy="369332"/>
          </a:xfrm>
          <a:prstGeom prst="rect">
            <a:avLst/>
          </a:prstGeom>
          <a:noFill/>
        </p:spPr>
        <p:txBody>
          <a:bodyPr wrap="square" rtlCol="0">
            <a:spAutoFit/>
          </a:bodyPr>
          <a:lstStyle/>
          <a:p>
            <a:pPr algn="ctr"/>
            <a:r>
              <a:rPr lang="en-US" dirty="0" smtClean="0"/>
              <a:t>M = 64</a:t>
            </a:r>
            <a:endParaRPr lang="en-US" dirty="0"/>
          </a:p>
        </p:txBody>
      </p:sp>
      <p:sp>
        <p:nvSpPr>
          <p:cNvPr id="7" name="Slide Number Placeholder 6"/>
          <p:cNvSpPr>
            <a:spLocks noGrp="1"/>
          </p:cNvSpPr>
          <p:nvPr>
            <p:ph type="sldNum" sz="quarter" idx="12"/>
          </p:nvPr>
        </p:nvSpPr>
        <p:spPr/>
        <p:txBody>
          <a:bodyPr/>
          <a:lstStyle/>
          <a:p>
            <a:fld id="{479CA73A-78A3-4C10-894C-EE13A30E405C}" type="slidenum">
              <a:rPr lang="en-US" smtClean="0"/>
              <a:pPr/>
              <a:t>31</a:t>
            </a:fld>
            <a:endParaRPr lang="en-US"/>
          </a:p>
        </p:txBody>
      </p:sp>
      <p:sp>
        <p:nvSpPr>
          <p:cNvPr id="6" name="TextBox 5"/>
          <p:cNvSpPr txBox="1"/>
          <p:nvPr/>
        </p:nvSpPr>
        <p:spPr>
          <a:xfrm>
            <a:off x="2057400" y="6224457"/>
            <a:ext cx="5257800" cy="369332"/>
          </a:xfrm>
          <a:prstGeom prst="rect">
            <a:avLst/>
          </a:prstGeom>
          <a:noFill/>
        </p:spPr>
        <p:txBody>
          <a:bodyPr wrap="square" rtlCol="0">
            <a:spAutoFit/>
          </a:bodyPr>
          <a:lstStyle/>
          <a:p>
            <a:pPr algn="ctr"/>
            <a:r>
              <a:rPr lang="en-US" dirty="0" smtClean="0"/>
              <a:t># of Users (K)</a:t>
            </a:r>
          </a:p>
        </p:txBody>
      </p:sp>
      <p:sp>
        <p:nvSpPr>
          <p:cNvPr id="8" name="TextBox 7"/>
          <p:cNvSpPr txBox="1"/>
          <p:nvPr/>
        </p:nvSpPr>
        <p:spPr>
          <a:xfrm rot="16200000">
            <a:off x="-567967" y="3634702"/>
            <a:ext cx="4248466" cy="369332"/>
          </a:xfrm>
          <a:prstGeom prst="rect">
            <a:avLst/>
          </a:prstGeom>
          <a:noFill/>
        </p:spPr>
        <p:txBody>
          <a:bodyPr wrap="square" rtlCol="0">
            <a:spAutoFit/>
          </a:bodyPr>
          <a:lstStyle/>
          <a:p>
            <a:pPr algn="ctr"/>
            <a:r>
              <a:rPr lang="en-US" dirty="0"/>
              <a:t>Spectral </a:t>
            </a:r>
            <a:r>
              <a:rPr lang="en-US" dirty="0" smtClean="0"/>
              <a:t>Efficiency (</a:t>
            </a:r>
            <a:r>
              <a:rPr lang="en-US" dirty="0"/>
              <a:t>bps/Hz</a:t>
            </a:r>
            <a:r>
              <a:rPr lang="en-US" dirty="0" smtClean="0"/>
              <a:t>)</a:t>
            </a:r>
          </a:p>
        </p:txBody>
      </p:sp>
    </p:spTree>
    <p:extLst>
      <p:ext uri="{BB962C8B-B14F-4D97-AF65-F5344CB8AC3E}">
        <p14:creationId xmlns:p14="http://schemas.microsoft.com/office/powerpoint/2010/main" val="3449257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n-US" dirty="0" smtClean="0"/>
              <a:t>Considering Computation</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32</a:t>
            </a:fld>
            <a:endParaRPr lang="en-US"/>
          </a:p>
        </p:txBody>
      </p:sp>
      <p:cxnSp>
        <p:nvCxnSpPr>
          <p:cNvPr id="5" name="Straight Arrow Connector 4"/>
          <p:cNvCxnSpPr/>
          <p:nvPr/>
        </p:nvCxnSpPr>
        <p:spPr>
          <a:xfrm>
            <a:off x="762000" y="5715000"/>
            <a:ext cx="7543800"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066800" y="5334000"/>
            <a:ext cx="8382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CE</a:t>
            </a:r>
            <a:endParaRPr lang="en-US" dirty="0"/>
          </a:p>
        </p:txBody>
      </p:sp>
      <p:sp>
        <p:nvSpPr>
          <p:cNvPr id="7" name="Rectangle 6"/>
          <p:cNvSpPr/>
          <p:nvPr/>
        </p:nvSpPr>
        <p:spPr>
          <a:xfrm>
            <a:off x="3124200" y="5334000"/>
            <a:ext cx="2362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Transmit</a:t>
            </a:r>
            <a:endParaRPr lang="en-US" dirty="0"/>
          </a:p>
        </p:txBody>
      </p:sp>
      <p:sp>
        <p:nvSpPr>
          <p:cNvPr id="8" name="Rectangle 7"/>
          <p:cNvSpPr/>
          <p:nvPr/>
        </p:nvSpPr>
        <p:spPr>
          <a:xfrm>
            <a:off x="1905000" y="5334000"/>
            <a:ext cx="1219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Comp</a:t>
            </a:r>
            <a:endParaRPr lang="en-US" dirty="0"/>
          </a:p>
        </p:txBody>
      </p:sp>
    </p:spTree>
    <p:extLst>
      <p:ext uri="{BB962C8B-B14F-4D97-AF65-F5344CB8AC3E}">
        <p14:creationId xmlns:p14="http://schemas.microsoft.com/office/powerpoint/2010/main" val="920848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9CA73A-78A3-4C10-894C-EE13A30E405C}" type="slidenum">
              <a:rPr lang="en-US" smtClean="0"/>
              <a:pPr/>
              <a:t>33</a:t>
            </a:fld>
            <a:endParaRPr lang="en-US" dirty="0"/>
          </a:p>
        </p:txBody>
      </p:sp>
      <p:sp>
        <p:nvSpPr>
          <p:cNvPr id="7" name="TextBox 6"/>
          <p:cNvSpPr txBox="1"/>
          <p:nvPr/>
        </p:nvSpPr>
        <p:spPr>
          <a:xfrm>
            <a:off x="2599544" y="6324600"/>
            <a:ext cx="4572000" cy="369332"/>
          </a:xfrm>
          <a:prstGeom prst="rect">
            <a:avLst/>
          </a:prstGeom>
          <a:noFill/>
        </p:spPr>
        <p:txBody>
          <a:bodyPr wrap="square" rtlCol="0">
            <a:spAutoFit/>
          </a:bodyPr>
          <a:lstStyle/>
          <a:p>
            <a:pPr algn="ctr"/>
            <a:r>
              <a:rPr lang="en-US" dirty="0" err="1" smtClean="0"/>
              <a:t>Zeroforcing</a:t>
            </a:r>
            <a:r>
              <a:rPr lang="en-US" dirty="0" smtClean="0"/>
              <a:t> with various hardware configurations</a:t>
            </a:r>
            <a:endParaRPr lang="en-US" dirty="0"/>
          </a:p>
        </p:txBody>
      </p:sp>
      <p:sp>
        <p:nvSpPr>
          <p:cNvPr id="8" name="TextBox 7"/>
          <p:cNvSpPr txBox="1"/>
          <p:nvPr/>
        </p:nvSpPr>
        <p:spPr>
          <a:xfrm>
            <a:off x="3810000" y="304800"/>
            <a:ext cx="1981200" cy="369332"/>
          </a:xfrm>
          <a:prstGeom prst="rect">
            <a:avLst/>
          </a:prstGeom>
          <a:noFill/>
        </p:spPr>
        <p:txBody>
          <a:bodyPr wrap="square" rtlCol="0">
            <a:spAutoFit/>
          </a:bodyPr>
          <a:lstStyle/>
          <a:p>
            <a:pPr algn="ctr"/>
            <a:r>
              <a:rPr lang="en-US" dirty="0" smtClean="0"/>
              <a:t>M = 64    K = 15</a:t>
            </a:r>
          </a:p>
        </p:txBody>
      </p:sp>
      <p:pic>
        <p:nvPicPr>
          <p:cNvPr id="10" name="Picture 9"/>
          <p:cNvPicPr>
            <a:picLocks noChangeAspect="1"/>
          </p:cNvPicPr>
          <p:nvPr/>
        </p:nvPicPr>
        <p:blipFill>
          <a:blip r:embed="rId3"/>
          <a:stretch>
            <a:fillRect/>
          </a:stretch>
        </p:blipFill>
        <p:spPr>
          <a:xfrm>
            <a:off x="2743200" y="5257800"/>
            <a:ext cx="4284688" cy="1066800"/>
          </a:xfrm>
          <a:prstGeom prst="rect">
            <a:avLst/>
          </a:prstGeom>
        </p:spPr>
      </p:pic>
      <p:pic>
        <p:nvPicPr>
          <p:cNvPr id="5122" name="Picture 2" descr="C:\MUBF\CellNet13\figs\hwVar.emf"/>
          <p:cNvPicPr>
            <a:picLocks noChangeAspect="1" noChangeArrowheads="1"/>
          </p:cNvPicPr>
          <p:nvPr/>
        </p:nvPicPr>
        <p:blipFill rotWithShape="1">
          <a:blip r:embed="rId4">
            <a:extLst>
              <a:ext uri="{28A0092B-C50C-407E-A947-70E740481C1C}">
                <a14:useLocalDpi xmlns:a14="http://schemas.microsoft.com/office/drawing/2010/main" val="0"/>
              </a:ext>
            </a:extLst>
          </a:blip>
          <a:srcRect l="8199" t="4391" r="5649" b="6545"/>
          <a:stretch/>
        </p:blipFill>
        <p:spPr bwMode="auto">
          <a:xfrm>
            <a:off x="1804961" y="641372"/>
            <a:ext cx="6175408" cy="42672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856844" y="4800600"/>
            <a:ext cx="2057400" cy="369332"/>
          </a:xfrm>
          <a:prstGeom prst="rect">
            <a:avLst/>
          </a:prstGeom>
          <a:noFill/>
        </p:spPr>
        <p:txBody>
          <a:bodyPr wrap="square" rtlCol="0">
            <a:spAutoFit/>
          </a:bodyPr>
          <a:lstStyle/>
          <a:p>
            <a:pPr algn="ctr"/>
            <a:r>
              <a:rPr lang="en-US" dirty="0" smtClean="0"/>
              <a:t>Coherence Time (s)</a:t>
            </a:r>
          </a:p>
        </p:txBody>
      </p:sp>
      <p:sp>
        <p:nvSpPr>
          <p:cNvPr id="11" name="TextBox 10"/>
          <p:cNvSpPr txBox="1"/>
          <p:nvPr/>
        </p:nvSpPr>
        <p:spPr>
          <a:xfrm rot="16200000">
            <a:off x="-132305" y="2470666"/>
            <a:ext cx="3505200" cy="369332"/>
          </a:xfrm>
          <a:prstGeom prst="rect">
            <a:avLst/>
          </a:prstGeom>
          <a:noFill/>
        </p:spPr>
        <p:txBody>
          <a:bodyPr wrap="square" rtlCol="0">
            <a:spAutoFit/>
          </a:bodyPr>
          <a:lstStyle/>
          <a:p>
            <a:pPr algn="ctr"/>
            <a:r>
              <a:rPr lang="en-US" dirty="0" smtClean="0"/>
              <a:t>Achieved Capacity (bps/Hz)</a:t>
            </a:r>
          </a:p>
        </p:txBody>
      </p:sp>
    </p:spTree>
    <p:extLst>
      <p:ext uri="{BB962C8B-B14F-4D97-AF65-F5344CB8AC3E}">
        <p14:creationId xmlns:p14="http://schemas.microsoft.com/office/powerpoint/2010/main" val="3548750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MUBF\CellNet13\figs\numTermVar.emf"/>
          <p:cNvPicPr>
            <a:picLocks noChangeAspect="1" noChangeArrowheads="1"/>
          </p:cNvPicPr>
          <p:nvPr/>
        </p:nvPicPr>
        <p:blipFill rotWithShape="1">
          <a:blip r:embed="rId3">
            <a:extLst>
              <a:ext uri="{28A0092B-C50C-407E-A947-70E740481C1C}">
                <a14:useLocalDpi xmlns:a14="http://schemas.microsoft.com/office/drawing/2010/main" val="0"/>
              </a:ext>
            </a:extLst>
          </a:blip>
          <a:srcRect l="7719" t="3285" r="7161" b="5985"/>
          <a:stretch/>
        </p:blipFill>
        <p:spPr bwMode="auto">
          <a:xfrm>
            <a:off x="1387600" y="1554622"/>
            <a:ext cx="6749800" cy="4808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52600" y="1327424"/>
            <a:ext cx="6248400" cy="369332"/>
          </a:xfrm>
          <a:prstGeom prst="rect">
            <a:avLst/>
          </a:prstGeom>
          <a:noFill/>
        </p:spPr>
        <p:txBody>
          <a:bodyPr wrap="square" rtlCol="0">
            <a:spAutoFit/>
          </a:bodyPr>
          <a:lstStyle/>
          <a:p>
            <a:pPr algn="ctr"/>
            <a:r>
              <a:rPr lang="en-US" dirty="0" smtClean="0"/>
              <a:t>M = 64    C</a:t>
            </a:r>
            <a:r>
              <a:rPr lang="en-US" baseline="-25000" dirty="0" smtClean="0"/>
              <a:t>t</a:t>
            </a:r>
            <a:r>
              <a:rPr lang="en-US" dirty="0"/>
              <a:t> </a:t>
            </a:r>
            <a:r>
              <a:rPr lang="en-US" dirty="0" smtClean="0"/>
              <a:t>= 30 </a:t>
            </a:r>
            <a:r>
              <a:rPr lang="en-US" dirty="0" err="1" smtClean="0"/>
              <a:t>ms</a:t>
            </a:r>
            <a:endParaRPr lang="en-US" dirty="0" smtClean="0"/>
          </a:p>
        </p:txBody>
      </p:sp>
      <p:sp>
        <p:nvSpPr>
          <p:cNvPr id="4"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Performance vs. # of Users</a:t>
            </a:r>
            <a:endParaRPr lang="en-US" sz="3600" dirty="0"/>
          </a:p>
        </p:txBody>
      </p:sp>
      <p:sp>
        <p:nvSpPr>
          <p:cNvPr id="5"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34</a:t>
            </a:fld>
            <a:endParaRPr lang="en-US" dirty="0"/>
          </a:p>
        </p:txBody>
      </p:sp>
      <p:sp>
        <p:nvSpPr>
          <p:cNvPr id="7" name="TextBox 6"/>
          <p:cNvSpPr txBox="1"/>
          <p:nvPr/>
        </p:nvSpPr>
        <p:spPr>
          <a:xfrm>
            <a:off x="1752600" y="6224457"/>
            <a:ext cx="6248400" cy="369332"/>
          </a:xfrm>
          <a:prstGeom prst="rect">
            <a:avLst/>
          </a:prstGeom>
          <a:noFill/>
        </p:spPr>
        <p:txBody>
          <a:bodyPr wrap="square" rtlCol="0">
            <a:spAutoFit/>
          </a:bodyPr>
          <a:lstStyle/>
          <a:p>
            <a:pPr algn="ctr"/>
            <a:r>
              <a:rPr lang="en-US" dirty="0" smtClean="0"/>
              <a:t># of Users (K)</a:t>
            </a:r>
          </a:p>
        </p:txBody>
      </p:sp>
      <p:sp>
        <p:nvSpPr>
          <p:cNvPr id="8" name="TextBox 7"/>
          <p:cNvSpPr txBox="1"/>
          <p:nvPr/>
        </p:nvSpPr>
        <p:spPr>
          <a:xfrm rot="16200000">
            <a:off x="-501134" y="3701534"/>
            <a:ext cx="3505200" cy="369332"/>
          </a:xfrm>
          <a:prstGeom prst="rect">
            <a:avLst/>
          </a:prstGeom>
          <a:noFill/>
        </p:spPr>
        <p:txBody>
          <a:bodyPr wrap="square" rtlCol="0">
            <a:spAutoFit/>
          </a:bodyPr>
          <a:lstStyle/>
          <a:p>
            <a:pPr algn="ctr"/>
            <a:r>
              <a:rPr lang="en-US" dirty="0" smtClean="0"/>
              <a:t>Achieved Capacity (bps/Hz)</a:t>
            </a:r>
          </a:p>
        </p:txBody>
      </p:sp>
    </p:spTree>
    <p:extLst>
      <p:ext uri="{BB962C8B-B14F-4D97-AF65-F5344CB8AC3E}">
        <p14:creationId xmlns:p14="http://schemas.microsoft.com/office/powerpoint/2010/main" val="40527396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0" y="1323043"/>
            <a:ext cx="2362200" cy="369332"/>
          </a:xfrm>
          <a:prstGeom prst="rect">
            <a:avLst/>
          </a:prstGeom>
          <a:noFill/>
        </p:spPr>
        <p:txBody>
          <a:bodyPr wrap="square" rtlCol="0">
            <a:spAutoFit/>
          </a:bodyPr>
          <a:lstStyle/>
          <a:p>
            <a:pPr algn="ctr"/>
            <a:r>
              <a:rPr lang="en-US" dirty="0"/>
              <a:t>M = </a:t>
            </a:r>
            <a:r>
              <a:rPr lang="en-US" dirty="0" smtClean="0"/>
              <a:t>200   C</a:t>
            </a:r>
            <a:r>
              <a:rPr lang="en-US" baseline="-25000" dirty="0" smtClean="0"/>
              <a:t>t</a:t>
            </a:r>
            <a:r>
              <a:rPr lang="en-US" dirty="0" smtClean="0"/>
              <a:t> = 30 </a:t>
            </a:r>
            <a:r>
              <a:rPr lang="en-US" dirty="0" err="1" smtClean="0"/>
              <a:t>ms</a:t>
            </a:r>
            <a:endParaRPr lang="en-US" dirty="0" smtClean="0"/>
          </a:p>
        </p:txBody>
      </p:sp>
      <p:sp>
        <p:nvSpPr>
          <p:cNvPr id="4" name="Title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Max Multiplexing Gain vs. # of Users</a:t>
            </a:r>
            <a:endParaRPr lang="en-US" sz="3600" dirty="0"/>
          </a:p>
        </p:txBody>
      </p:sp>
      <p:sp>
        <p:nvSpPr>
          <p:cNvPr id="6" name="TextBox 5"/>
          <p:cNvSpPr txBox="1"/>
          <p:nvPr/>
        </p:nvSpPr>
        <p:spPr>
          <a:xfrm>
            <a:off x="3733800" y="6224457"/>
            <a:ext cx="2057400" cy="369332"/>
          </a:xfrm>
          <a:prstGeom prst="rect">
            <a:avLst/>
          </a:prstGeom>
          <a:noFill/>
        </p:spPr>
        <p:txBody>
          <a:bodyPr wrap="square" rtlCol="0">
            <a:spAutoFit/>
          </a:bodyPr>
          <a:lstStyle/>
          <a:p>
            <a:pPr algn="ctr"/>
            <a:r>
              <a:rPr lang="en-US" dirty="0" smtClean="0"/>
              <a:t># of Users (K)</a:t>
            </a:r>
          </a:p>
        </p:txBody>
      </p:sp>
      <p:sp>
        <p:nvSpPr>
          <p:cNvPr id="7" name="TextBox 6"/>
          <p:cNvSpPr txBox="1"/>
          <p:nvPr/>
        </p:nvSpPr>
        <p:spPr>
          <a:xfrm rot="16200000">
            <a:off x="-501134" y="3701534"/>
            <a:ext cx="3505200" cy="369332"/>
          </a:xfrm>
          <a:prstGeom prst="rect">
            <a:avLst/>
          </a:prstGeom>
          <a:noFill/>
        </p:spPr>
        <p:txBody>
          <a:bodyPr wrap="square" rtlCol="0">
            <a:spAutoFit/>
          </a:bodyPr>
          <a:lstStyle/>
          <a:p>
            <a:pPr algn="ctr"/>
            <a:r>
              <a:rPr lang="en-US" dirty="0" smtClean="0"/>
              <a:t>Multiplexing Gain (</a:t>
            </a:r>
            <a:r>
              <a:rPr lang="el-GR" dirty="0" smtClean="0"/>
              <a:t>γ </a:t>
            </a:r>
            <a:r>
              <a:rPr lang="el-GR" dirty="0"/>
              <a:t>· </a:t>
            </a:r>
            <a:r>
              <a:rPr lang="en-US" dirty="0" smtClean="0"/>
              <a:t>K)</a:t>
            </a:r>
          </a:p>
        </p:txBody>
      </p:sp>
      <p:sp>
        <p:nvSpPr>
          <p:cNvPr id="8"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35</a:t>
            </a:fld>
            <a:endParaRPr lang="en-US" dirty="0"/>
          </a:p>
        </p:txBody>
      </p:sp>
      <p:pic>
        <p:nvPicPr>
          <p:cNvPr id="3076" name="Picture 4" descr="C:\MUBF\CellNet13\figs\Max_Gamma_Plot_Fixed.emf"/>
          <p:cNvPicPr>
            <a:picLocks noChangeAspect="1" noChangeArrowheads="1"/>
          </p:cNvPicPr>
          <p:nvPr/>
        </p:nvPicPr>
        <p:blipFill rotWithShape="1">
          <a:blip r:embed="rId3">
            <a:extLst>
              <a:ext uri="{28A0092B-C50C-407E-A947-70E740481C1C}">
                <a14:useLocalDpi xmlns:a14="http://schemas.microsoft.com/office/drawing/2010/main" val="0"/>
              </a:ext>
            </a:extLst>
          </a:blip>
          <a:srcRect l="9425" t="4593" r="7128" b="7005"/>
          <a:stretch/>
        </p:blipFill>
        <p:spPr bwMode="auto">
          <a:xfrm>
            <a:off x="1498921" y="1625750"/>
            <a:ext cx="6527157" cy="458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9173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a:t>
            </a:r>
          </a:p>
        </p:txBody>
      </p:sp>
      <p:sp>
        <p:nvSpPr>
          <p:cNvPr id="3" name="Content Placeholder 2"/>
          <p:cNvSpPr>
            <a:spLocks noGrp="1"/>
          </p:cNvSpPr>
          <p:nvPr>
            <p:ph idx="1"/>
          </p:nvPr>
        </p:nvSpPr>
        <p:spPr/>
        <p:txBody>
          <a:bodyPr>
            <a:normAutofit/>
          </a:bodyPr>
          <a:lstStyle/>
          <a:p>
            <a:endParaRPr lang="en-US" dirty="0" smtClean="0"/>
          </a:p>
          <a:p>
            <a:r>
              <a:rPr lang="en-US" dirty="0" smtClean="0"/>
              <a:t>Guide </a:t>
            </a:r>
            <a:r>
              <a:rPr lang="en-US" dirty="0"/>
              <a:t>Base Station Design</a:t>
            </a:r>
          </a:p>
          <a:p>
            <a:pPr lvl="1"/>
            <a:r>
              <a:rPr lang="en-US" dirty="0"/>
              <a:t>Refine model for your </a:t>
            </a:r>
            <a:r>
              <a:rPr lang="en-US" dirty="0" smtClean="0"/>
              <a:t>implementation</a:t>
            </a:r>
          </a:p>
          <a:p>
            <a:pPr lvl="1"/>
            <a:endParaRPr lang="en-US" dirty="0" smtClean="0"/>
          </a:p>
          <a:p>
            <a:pPr lvl="1"/>
            <a:endParaRPr lang="en-US" dirty="0" smtClean="0"/>
          </a:p>
          <a:p>
            <a:r>
              <a:rPr lang="en-US" dirty="0" smtClean="0"/>
              <a:t>Enables </a:t>
            </a:r>
            <a:r>
              <a:rPr lang="en-US" i="1" dirty="0" smtClean="0"/>
              <a:t>adaptive </a:t>
            </a:r>
            <a:r>
              <a:rPr lang="en-US" i="1" dirty="0" err="1" smtClean="0"/>
              <a:t>precoding</a:t>
            </a:r>
            <a:endParaRPr lang="en-US" dirty="0" smtClean="0"/>
          </a:p>
          <a:p>
            <a:endParaRPr lang="en-US" dirty="0"/>
          </a:p>
          <a:p>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36</a:t>
            </a:fld>
            <a:endParaRPr lang="en-US" dirty="0"/>
          </a:p>
        </p:txBody>
      </p:sp>
    </p:spTree>
    <p:extLst>
      <p:ext uri="{BB962C8B-B14F-4D97-AF65-F5344CB8AC3E}">
        <p14:creationId xmlns:p14="http://schemas.microsoft.com/office/powerpoint/2010/main" val="18303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2"/>
          <p:cNvPicPr>
            <a:picLocks noChangeAspect="1" noChangeArrowheads="1"/>
          </p:cNvPicPr>
          <p:nvPr/>
        </p:nvPicPr>
        <p:blipFill>
          <a:blip r:embed="rId3" cstate="print"/>
          <a:srcRect/>
          <a:stretch>
            <a:fillRect/>
          </a:stretch>
        </p:blipFill>
        <p:spPr bwMode="auto">
          <a:xfrm>
            <a:off x="7699906" y="5541588"/>
            <a:ext cx="1332777" cy="847344"/>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Ramifications</a:t>
            </a:r>
            <a:endParaRPr lang="en-US" dirty="0"/>
          </a:p>
        </p:txBody>
      </p:sp>
      <p:pic>
        <p:nvPicPr>
          <p:cNvPr id="1026" name="Picture 2" descr="http://upload.wikimedia.org/wikipedia/commons/thumb/c/cf/EM_Spectrum_Properties_edit.svg/2000px-EM_Spectrum_Properties_edit.svg.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204" t="7788" r="2334" b="76791"/>
          <a:stretch/>
        </p:blipFill>
        <p:spPr bwMode="auto">
          <a:xfrm>
            <a:off x="1310835" y="5602379"/>
            <a:ext cx="6404567" cy="736413"/>
          </a:xfrm>
          <a:prstGeom prst="rect">
            <a:avLst/>
          </a:prstGeom>
          <a:noFill/>
          <a:extLst>
            <a:ext uri="{909E8E84-426E-40DD-AFC4-6F175D3DCCD1}">
              <a14:hiddenFill xmlns:a14="http://schemas.microsoft.com/office/drawing/2010/main">
                <a:solidFill>
                  <a:srgbClr val="FFFFFF"/>
                </a:solidFill>
              </a14:hiddenFill>
            </a:ext>
          </a:extLst>
        </p:spPr>
      </p:pic>
      <p:grpSp>
        <p:nvGrpSpPr>
          <p:cNvPr id="115" name="Group 114"/>
          <p:cNvGrpSpPr/>
          <p:nvPr/>
        </p:nvGrpSpPr>
        <p:grpSpPr>
          <a:xfrm>
            <a:off x="179303" y="5345069"/>
            <a:ext cx="1205010" cy="1043863"/>
            <a:chOff x="228600" y="4252100"/>
            <a:chExt cx="1029169" cy="891537"/>
          </a:xfrm>
        </p:grpSpPr>
        <p:grpSp>
          <p:nvGrpSpPr>
            <p:cNvPr id="11" name="Group 102"/>
            <p:cNvGrpSpPr/>
            <p:nvPr/>
          </p:nvGrpSpPr>
          <p:grpSpPr>
            <a:xfrm>
              <a:off x="238125" y="4915855"/>
              <a:ext cx="106313" cy="211578"/>
              <a:chOff x="1476543" y="4728479"/>
              <a:chExt cx="163909" cy="326203"/>
            </a:xfrm>
          </p:grpSpPr>
          <p:sp>
            <p:nvSpPr>
              <p:cNvPr id="105" name="Isosceles Triangle 10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06" name="Straight Connector 105"/>
              <p:cNvCxnSpPr>
                <a:stCxn id="10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05"/>
            <p:cNvGrpSpPr/>
            <p:nvPr/>
          </p:nvGrpSpPr>
          <p:grpSpPr>
            <a:xfrm>
              <a:off x="435821" y="4915855"/>
              <a:ext cx="106313" cy="211578"/>
              <a:chOff x="1476543" y="4728479"/>
              <a:chExt cx="163909" cy="326203"/>
            </a:xfrm>
          </p:grpSpPr>
          <p:sp>
            <p:nvSpPr>
              <p:cNvPr id="103" name="Isosceles Triangle 10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04" name="Straight Connector 103"/>
              <p:cNvCxnSpPr>
                <a:stCxn id="10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7"/>
            <p:cNvGrpSpPr/>
            <p:nvPr/>
          </p:nvGrpSpPr>
          <p:grpSpPr>
            <a:xfrm>
              <a:off x="626052" y="4915855"/>
              <a:ext cx="106313" cy="211578"/>
              <a:chOff x="1476543" y="4728479"/>
              <a:chExt cx="163909" cy="326203"/>
            </a:xfrm>
          </p:grpSpPr>
          <p:sp>
            <p:nvSpPr>
              <p:cNvPr id="101" name="Isosceles Triangle 10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02" name="Straight Connector 101"/>
              <p:cNvCxnSpPr>
                <a:stCxn id="10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20"/>
            <p:cNvGrpSpPr/>
            <p:nvPr/>
          </p:nvGrpSpPr>
          <p:grpSpPr>
            <a:xfrm>
              <a:off x="823748" y="4915855"/>
              <a:ext cx="106313" cy="211578"/>
              <a:chOff x="1476543" y="4728479"/>
              <a:chExt cx="163909" cy="326203"/>
            </a:xfrm>
          </p:grpSpPr>
          <p:sp>
            <p:nvSpPr>
              <p:cNvPr id="99" name="Isosceles Triangle 9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00" name="Straight Connector 99"/>
              <p:cNvCxnSpPr>
                <a:stCxn id="9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147"/>
            <p:cNvGrpSpPr/>
            <p:nvPr/>
          </p:nvGrpSpPr>
          <p:grpSpPr>
            <a:xfrm>
              <a:off x="379752" y="4639631"/>
              <a:ext cx="106313" cy="211578"/>
              <a:chOff x="1476543" y="4728479"/>
              <a:chExt cx="163909" cy="326203"/>
            </a:xfrm>
          </p:grpSpPr>
          <p:sp>
            <p:nvSpPr>
              <p:cNvPr id="81" name="Isosceles Triangle 8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82" name="Straight Connector 81"/>
              <p:cNvCxnSpPr>
                <a:stCxn id="8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150"/>
            <p:cNvGrpSpPr/>
            <p:nvPr/>
          </p:nvGrpSpPr>
          <p:grpSpPr>
            <a:xfrm>
              <a:off x="577448" y="4639631"/>
              <a:ext cx="106313" cy="211578"/>
              <a:chOff x="1476543" y="4728479"/>
              <a:chExt cx="163909" cy="326203"/>
            </a:xfrm>
          </p:grpSpPr>
          <p:sp>
            <p:nvSpPr>
              <p:cNvPr id="79" name="Isosceles Triangle 7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80" name="Straight Connector 79"/>
              <p:cNvCxnSpPr>
                <a:stCxn id="7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153"/>
            <p:cNvGrpSpPr/>
            <p:nvPr/>
          </p:nvGrpSpPr>
          <p:grpSpPr>
            <a:xfrm>
              <a:off x="767679" y="4639631"/>
              <a:ext cx="106313" cy="211578"/>
              <a:chOff x="1476543" y="4728479"/>
              <a:chExt cx="163909" cy="326203"/>
            </a:xfrm>
          </p:grpSpPr>
          <p:sp>
            <p:nvSpPr>
              <p:cNvPr id="77" name="Isosceles Triangle 7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78" name="Straight Connector 77"/>
              <p:cNvCxnSpPr>
                <a:stCxn id="7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156"/>
            <p:cNvGrpSpPr/>
            <p:nvPr/>
          </p:nvGrpSpPr>
          <p:grpSpPr>
            <a:xfrm>
              <a:off x="965375" y="4639631"/>
              <a:ext cx="106313" cy="211578"/>
              <a:chOff x="1476543" y="4728479"/>
              <a:chExt cx="163909" cy="326203"/>
            </a:xfrm>
          </p:grpSpPr>
          <p:sp>
            <p:nvSpPr>
              <p:cNvPr id="75" name="Isosceles Triangle 7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76" name="Straight Connector 75"/>
              <p:cNvCxnSpPr>
                <a:stCxn id="7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165"/>
            <p:cNvGrpSpPr/>
            <p:nvPr/>
          </p:nvGrpSpPr>
          <p:grpSpPr>
            <a:xfrm>
              <a:off x="554924" y="4356970"/>
              <a:ext cx="106313" cy="211578"/>
              <a:chOff x="1476543" y="4728479"/>
              <a:chExt cx="163909" cy="326203"/>
            </a:xfrm>
          </p:grpSpPr>
          <p:sp>
            <p:nvSpPr>
              <p:cNvPr id="69" name="Isosceles Triangle 6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70" name="Straight Connector 69"/>
              <p:cNvCxnSpPr>
                <a:stCxn id="6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168"/>
            <p:cNvGrpSpPr/>
            <p:nvPr/>
          </p:nvGrpSpPr>
          <p:grpSpPr>
            <a:xfrm>
              <a:off x="752620" y="4356970"/>
              <a:ext cx="106313" cy="211578"/>
              <a:chOff x="1476543" y="4728479"/>
              <a:chExt cx="163909" cy="326203"/>
            </a:xfrm>
          </p:grpSpPr>
          <p:sp>
            <p:nvSpPr>
              <p:cNvPr id="67" name="Isosceles Triangle 6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68" name="Straight Connector 67"/>
              <p:cNvCxnSpPr>
                <a:stCxn id="6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71"/>
            <p:cNvGrpSpPr/>
            <p:nvPr/>
          </p:nvGrpSpPr>
          <p:grpSpPr>
            <a:xfrm>
              <a:off x="942851" y="4356970"/>
              <a:ext cx="106313" cy="211578"/>
              <a:chOff x="1476543" y="4728479"/>
              <a:chExt cx="163909" cy="326203"/>
            </a:xfrm>
          </p:grpSpPr>
          <p:sp>
            <p:nvSpPr>
              <p:cNvPr id="65" name="Isosceles Triangle 6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66" name="Straight Connector 65"/>
              <p:cNvCxnSpPr>
                <a:stCxn id="6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174"/>
            <p:cNvGrpSpPr/>
            <p:nvPr/>
          </p:nvGrpSpPr>
          <p:grpSpPr>
            <a:xfrm>
              <a:off x="1140547" y="4356970"/>
              <a:ext cx="106313" cy="211578"/>
              <a:chOff x="1476543" y="4728479"/>
              <a:chExt cx="163909" cy="326203"/>
            </a:xfrm>
          </p:grpSpPr>
          <p:sp>
            <p:nvSpPr>
              <p:cNvPr id="63" name="Isosceles Triangle 6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64" name="Straight Connector 63"/>
              <p:cNvCxnSpPr>
                <a:stCxn id="6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H="1" flipV="1">
              <a:off x="427959" y="4859760"/>
              <a:ext cx="590572" cy="2055"/>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05075" y="4568548"/>
              <a:ext cx="588628"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73992" y="4568548"/>
              <a:ext cx="321021" cy="558886"/>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5" name="Picture 2" descr="http://t0.gstatic.com/images?q=tbn:ANd9GcTWBx3KSxj2cAYTh8-yfLnz65-OlzXmjiG9cduhehNdi9hfsA7IO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3866" y="4252102"/>
              <a:ext cx="125512" cy="100509"/>
            </a:xfrm>
            <a:prstGeom prst="rect">
              <a:avLst/>
            </a:prstGeom>
            <a:noFill/>
          </p:spPr>
        </p:pic>
        <p:pic>
          <p:nvPicPr>
            <p:cNvPr id="46" name="Picture 2" descr="http://t0.gstatic.com/images?q=tbn:ANd9GcTWBx3KSxj2cAYTh8-yfLnz65-OlzXmjiG9cduhehNdi9hfsA7IO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2932" y="4252101"/>
              <a:ext cx="125512" cy="100509"/>
            </a:xfrm>
            <a:prstGeom prst="rect">
              <a:avLst/>
            </a:prstGeom>
            <a:noFill/>
          </p:spPr>
        </p:pic>
        <p:pic>
          <p:nvPicPr>
            <p:cNvPr id="47" name="Picture 2" descr="http://t0.gstatic.com/images?q=tbn:ANd9GcTWBx3KSxj2cAYTh8-yfLnz65-OlzXmjiG9cduhehNdi9hfsA7IO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32831" y="4254482"/>
              <a:ext cx="125512" cy="100509"/>
            </a:xfrm>
            <a:prstGeom prst="rect">
              <a:avLst/>
            </a:prstGeom>
            <a:noFill/>
          </p:spPr>
        </p:pic>
        <p:pic>
          <p:nvPicPr>
            <p:cNvPr id="48" name="Picture 2" descr="http://t0.gstatic.com/images?q=tbn:ANd9GcTWBx3KSxj2cAYTh8-yfLnz65-OlzXmjiG9cduhehNdi9hfsA7IO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132257" y="4252100"/>
              <a:ext cx="125512" cy="100509"/>
            </a:xfrm>
            <a:prstGeom prst="rect">
              <a:avLst/>
            </a:prstGeom>
            <a:noFill/>
          </p:spPr>
        </p:pic>
        <p:pic>
          <p:nvPicPr>
            <p:cNvPr id="51" name="Picture 2" descr="http://t0.gstatic.com/images?q=tbn:ANd9GcTWBx3KSxj2cAYTh8-yfLnz65-OlzXmjiG9cduhehNdi9hfsA7IO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9481" y="4531980"/>
              <a:ext cx="125512" cy="100509"/>
            </a:xfrm>
            <a:prstGeom prst="rect">
              <a:avLst/>
            </a:prstGeom>
            <a:noFill/>
          </p:spPr>
        </p:pic>
        <p:pic>
          <p:nvPicPr>
            <p:cNvPr id="52" name="Picture 2" descr="http://t0.gstatic.com/images?q=tbn:ANd9GcTWBx3KSxj2cAYTh8-yfLnz65-OlzXmjiG9cduhehNdi9hfsA7IO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6165" y="4534360"/>
              <a:ext cx="125512" cy="100509"/>
            </a:xfrm>
            <a:prstGeom prst="rect">
              <a:avLst/>
            </a:prstGeom>
            <a:noFill/>
          </p:spPr>
        </p:pic>
        <p:pic>
          <p:nvPicPr>
            <p:cNvPr id="53" name="Picture 2" descr="http://t0.gstatic.com/images?q=tbn:ANd9GcTWBx3KSxj2cAYTh8-yfLnz65-OlzXmjiG9cduhehNdi9hfsA7IO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58446" y="4531980"/>
              <a:ext cx="125512" cy="100509"/>
            </a:xfrm>
            <a:prstGeom prst="rect">
              <a:avLst/>
            </a:prstGeom>
            <a:noFill/>
          </p:spPr>
        </p:pic>
        <p:pic>
          <p:nvPicPr>
            <p:cNvPr id="54" name="Picture 2" descr="http://t0.gstatic.com/images?q=tbn:ANd9GcTWBx3KSxj2cAYTh8-yfLnz65-OlzXmjiG9cduhehNdi9hfsA7IO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53109" y="4531978"/>
              <a:ext cx="125512" cy="100509"/>
            </a:xfrm>
            <a:prstGeom prst="rect">
              <a:avLst/>
            </a:prstGeom>
            <a:noFill/>
          </p:spPr>
        </p:pic>
        <p:pic>
          <p:nvPicPr>
            <p:cNvPr id="57" name="Picture 2" descr="http://t0.gstatic.com/images?q=tbn:ANd9GcTWBx3KSxj2cAYTh8-yfLnz65-OlzXmjiG9cduhehNdi9hfsA7IO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28600" y="4811561"/>
              <a:ext cx="125512" cy="100509"/>
            </a:xfrm>
            <a:prstGeom prst="rect">
              <a:avLst/>
            </a:prstGeom>
            <a:noFill/>
          </p:spPr>
        </p:pic>
        <p:pic>
          <p:nvPicPr>
            <p:cNvPr id="58" name="Picture 2" descr="http://t0.gstatic.com/images?q=tbn:ANd9GcTWBx3KSxj2cAYTh8-yfLnz65-OlzXmjiG9cduhehNdi9hfsA7IO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2905" y="4811560"/>
              <a:ext cx="125512" cy="100509"/>
            </a:xfrm>
            <a:prstGeom prst="rect">
              <a:avLst/>
            </a:prstGeom>
            <a:noFill/>
          </p:spPr>
        </p:pic>
        <p:pic>
          <p:nvPicPr>
            <p:cNvPr id="59" name="Picture 2" descr="http://t0.gstatic.com/images?q=tbn:ANd9GcTWBx3KSxj2cAYTh8-yfLnz65-OlzXmjiG9cduhehNdi9hfsA7IO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5185" y="4811559"/>
              <a:ext cx="125512" cy="100509"/>
            </a:xfrm>
            <a:prstGeom prst="rect">
              <a:avLst/>
            </a:prstGeom>
            <a:noFill/>
          </p:spPr>
        </p:pic>
        <p:pic>
          <p:nvPicPr>
            <p:cNvPr id="60" name="Picture 2" descr="http://t0.gstatic.com/images?q=tbn:ANd9GcTWBx3KSxj2cAYTh8-yfLnz65-OlzXmjiG9cduhehNdi9hfsA7IO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4611" y="4813940"/>
              <a:ext cx="125512" cy="100509"/>
            </a:xfrm>
            <a:prstGeom prst="rect">
              <a:avLst/>
            </a:prstGeom>
            <a:noFill/>
          </p:spPr>
        </p:pic>
        <p:cxnSp>
          <p:nvCxnSpPr>
            <p:cNvPr id="116" name="Straight Connector 115"/>
            <p:cNvCxnSpPr/>
            <p:nvPr/>
          </p:nvCxnSpPr>
          <p:spPr>
            <a:xfrm flipH="1">
              <a:off x="660324" y="4568548"/>
              <a:ext cx="321021" cy="558886"/>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465540" y="4584751"/>
              <a:ext cx="321021" cy="558886"/>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294164" y="4579957"/>
              <a:ext cx="321021" cy="558886"/>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279816" y="5135391"/>
              <a:ext cx="588628"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Arrow Connector 120"/>
          <p:cNvCxnSpPr/>
          <p:nvPr/>
        </p:nvCxnSpPr>
        <p:spPr>
          <a:xfrm>
            <a:off x="491212" y="4768282"/>
            <a:ext cx="8418491" cy="0"/>
          </a:xfrm>
          <a:prstGeom prst="straightConnector1">
            <a:avLst/>
          </a:prstGeom>
          <a:ln w="25400">
            <a:solidFill>
              <a:schemeClr val="tx1">
                <a:lumMod val="95000"/>
                <a:lumOff val="5000"/>
              </a:schemeClr>
            </a:solidFill>
            <a:headEnd type="triangle" w="lg" len="lg"/>
            <a:tailEnd type="triangle" w="lg" len="lg"/>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356280" y="4830187"/>
            <a:ext cx="1295400" cy="369332"/>
          </a:xfrm>
          <a:prstGeom prst="rect">
            <a:avLst/>
          </a:prstGeom>
          <a:noFill/>
        </p:spPr>
        <p:txBody>
          <a:bodyPr wrap="square" rtlCol="0">
            <a:spAutoFit/>
          </a:bodyPr>
          <a:lstStyle/>
          <a:p>
            <a:pPr algn="ctr"/>
            <a:r>
              <a:rPr lang="en-US" dirty="0" smtClean="0"/>
              <a:t>1 </a:t>
            </a:r>
            <a:r>
              <a:rPr lang="en-US" dirty="0"/>
              <a:t>G</a:t>
            </a:r>
            <a:r>
              <a:rPr lang="en-US" dirty="0" smtClean="0"/>
              <a:t>Hz</a:t>
            </a:r>
            <a:endParaRPr lang="en-US" dirty="0"/>
          </a:p>
        </p:txBody>
      </p:sp>
      <p:sp>
        <p:nvSpPr>
          <p:cNvPr id="125" name="TextBox 124"/>
          <p:cNvSpPr txBox="1"/>
          <p:nvPr/>
        </p:nvSpPr>
        <p:spPr>
          <a:xfrm>
            <a:off x="7832932" y="4830187"/>
            <a:ext cx="1295400" cy="369332"/>
          </a:xfrm>
          <a:prstGeom prst="rect">
            <a:avLst/>
          </a:prstGeom>
          <a:noFill/>
        </p:spPr>
        <p:txBody>
          <a:bodyPr wrap="square" rtlCol="0">
            <a:spAutoFit/>
          </a:bodyPr>
          <a:lstStyle/>
          <a:p>
            <a:pPr algn="ctr"/>
            <a:r>
              <a:rPr lang="en-US" dirty="0" smtClean="0"/>
              <a:t>10 GHz</a:t>
            </a:r>
            <a:endParaRPr lang="en-US" dirty="0"/>
          </a:p>
        </p:txBody>
      </p:sp>
      <p:grpSp>
        <p:nvGrpSpPr>
          <p:cNvPr id="1031" name="Group 1030"/>
          <p:cNvGrpSpPr/>
          <p:nvPr/>
        </p:nvGrpSpPr>
        <p:grpSpPr>
          <a:xfrm>
            <a:off x="-1850334" y="3460373"/>
            <a:ext cx="13127934" cy="1117977"/>
            <a:chOff x="-1850334" y="3460373"/>
            <a:chExt cx="13127934" cy="1117977"/>
          </a:xfrm>
        </p:grpSpPr>
        <p:sp>
          <p:nvSpPr>
            <p:cNvPr id="127" name="TextBox 126"/>
            <p:cNvSpPr txBox="1"/>
            <p:nvPr/>
          </p:nvSpPr>
          <p:spPr>
            <a:xfrm>
              <a:off x="5901690" y="3751638"/>
              <a:ext cx="1981200" cy="369332"/>
            </a:xfrm>
            <a:prstGeom prst="rect">
              <a:avLst/>
            </a:prstGeom>
            <a:noFill/>
          </p:spPr>
          <p:txBody>
            <a:bodyPr wrap="square" rtlCol="0">
              <a:spAutoFit/>
            </a:bodyPr>
            <a:lstStyle/>
            <a:p>
              <a:pPr algn="ctr"/>
              <a:r>
                <a:rPr lang="en-US" dirty="0" smtClean="0"/>
                <a:t>Conjugate</a:t>
              </a:r>
              <a:endParaRPr lang="en-US" dirty="0"/>
            </a:p>
          </p:txBody>
        </p:sp>
        <p:sp>
          <p:nvSpPr>
            <p:cNvPr id="128" name="Left Brace 127"/>
            <p:cNvSpPr/>
            <p:nvPr/>
          </p:nvSpPr>
          <p:spPr>
            <a:xfrm rot="5400000">
              <a:off x="3624751" y="3087302"/>
              <a:ext cx="381000" cy="24279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9" name="TextBox 128"/>
            <p:cNvSpPr txBox="1"/>
            <p:nvPr/>
          </p:nvSpPr>
          <p:spPr>
            <a:xfrm>
              <a:off x="2824651" y="3460373"/>
              <a:ext cx="1981200" cy="646331"/>
            </a:xfrm>
            <a:prstGeom prst="rect">
              <a:avLst/>
            </a:prstGeom>
            <a:noFill/>
          </p:spPr>
          <p:txBody>
            <a:bodyPr wrap="square" rtlCol="0">
              <a:spAutoFit/>
            </a:bodyPr>
            <a:lstStyle/>
            <a:p>
              <a:pPr algn="ctr"/>
              <a:r>
                <a:rPr lang="en-US" dirty="0" smtClean="0"/>
                <a:t>Adaptive</a:t>
              </a:r>
            </a:p>
            <a:p>
              <a:pPr algn="ctr"/>
              <a:r>
                <a:rPr lang="en-US" dirty="0" err="1" smtClean="0"/>
                <a:t>Precoding</a:t>
              </a:r>
              <a:endParaRPr lang="en-US" dirty="0"/>
            </a:p>
          </p:txBody>
        </p:sp>
        <p:sp>
          <p:nvSpPr>
            <p:cNvPr id="131" name="TextBox 130"/>
            <p:cNvSpPr txBox="1"/>
            <p:nvPr/>
          </p:nvSpPr>
          <p:spPr>
            <a:xfrm>
              <a:off x="640485" y="3737372"/>
              <a:ext cx="1981200" cy="369332"/>
            </a:xfrm>
            <a:prstGeom prst="rect">
              <a:avLst/>
            </a:prstGeom>
            <a:noFill/>
          </p:spPr>
          <p:txBody>
            <a:bodyPr wrap="square" rtlCol="0">
              <a:spAutoFit/>
            </a:bodyPr>
            <a:lstStyle/>
            <a:p>
              <a:pPr algn="ctr"/>
              <a:r>
                <a:rPr lang="en-US" dirty="0" smtClean="0"/>
                <a:t>Zero-forcing</a:t>
              </a:r>
              <a:endParaRPr lang="en-US" dirty="0"/>
            </a:p>
          </p:txBody>
        </p:sp>
        <p:grpSp>
          <p:nvGrpSpPr>
            <p:cNvPr id="1029" name="Group 1028"/>
            <p:cNvGrpSpPr/>
            <p:nvPr/>
          </p:nvGrpSpPr>
          <p:grpSpPr>
            <a:xfrm>
              <a:off x="5029200" y="4110752"/>
              <a:ext cx="6248400" cy="467598"/>
              <a:chOff x="5029200" y="4110752"/>
              <a:chExt cx="6248400" cy="467598"/>
            </a:xfrm>
          </p:grpSpPr>
          <p:sp>
            <p:nvSpPr>
              <p:cNvPr id="126" name="Left Brace 125"/>
              <p:cNvSpPr/>
              <p:nvPr/>
            </p:nvSpPr>
            <p:spPr>
              <a:xfrm rot="5400000">
                <a:off x="6701790" y="2438162"/>
                <a:ext cx="381000" cy="37261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24" name="Straight Connector 1023"/>
              <p:cNvCxnSpPr/>
              <p:nvPr/>
            </p:nvCxnSpPr>
            <p:spPr>
              <a:xfrm>
                <a:off x="8480632" y="4301252"/>
                <a:ext cx="2796968" cy="0"/>
              </a:xfrm>
              <a:prstGeom prst="line">
                <a:avLst/>
              </a:prstGeom>
            </p:spPr>
            <p:style>
              <a:lnRef idx="1">
                <a:schemeClr val="accent1"/>
              </a:lnRef>
              <a:fillRef idx="0">
                <a:schemeClr val="accent1"/>
              </a:fillRef>
              <a:effectRef idx="0">
                <a:schemeClr val="accent1"/>
              </a:effectRef>
              <a:fontRef idx="minor">
                <a:schemeClr val="tx1"/>
              </a:fontRef>
            </p:style>
          </p:cxnSp>
          <p:sp>
            <p:nvSpPr>
              <p:cNvPr id="1028" name="Rectangle 1027"/>
              <p:cNvSpPr/>
              <p:nvPr/>
            </p:nvSpPr>
            <p:spPr>
              <a:xfrm>
                <a:off x="8480632" y="4307602"/>
                <a:ext cx="647700" cy="270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029"/>
            <p:cNvGrpSpPr/>
            <p:nvPr/>
          </p:nvGrpSpPr>
          <p:grpSpPr>
            <a:xfrm>
              <a:off x="-1850334" y="4110752"/>
              <a:ext cx="4451635" cy="467598"/>
              <a:chOff x="-1850334" y="4110752"/>
              <a:chExt cx="4451635" cy="467598"/>
            </a:xfrm>
          </p:grpSpPr>
          <p:sp>
            <p:nvSpPr>
              <p:cNvPr id="130" name="Left Brace 129"/>
              <p:cNvSpPr/>
              <p:nvPr/>
            </p:nvSpPr>
            <p:spPr>
              <a:xfrm rot="5400000">
                <a:off x="1420201" y="3310652"/>
                <a:ext cx="381000" cy="1981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38" name="Straight Connector 137"/>
              <p:cNvCxnSpPr/>
              <p:nvPr/>
            </p:nvCxnSpPr>
            <p:spPr>
              <a:xfrm>
                <a:off x="-1850334" y="4300378"/>
                <a:ext cx="2796968" cy="0"/>
              </a:xfrm>
              <a:prstGeom prst="line">
                <a:avLst/>
              </a:prstGeom>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546406" y="4307602"/>
                <a:ext cx="647700" cy="2707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Content Placeholder 2"/>
          <p:cNvSpPr>
            <a:spLocks noGrp="1"/>
          </p:cNvSpPr>
          <p:nvPr>
            <p:ph idx="1"/>
          </p:nvPr>
        </p:nvSpPr>
        <p:spPr>
          <a:xfrm>
            <a:off x="3036640" y="2133600"/>
            <a:ext cx="3070721" cy="761999"/>
          </a:xfrm>
        </p:spPr>
        <p:txBody>
          <a:bodyPr/>
          <a:lstStyle/>
          <a:p>
            <a:pPr marL="0" indent="0">
              <a:buNone/>
            </a:pPr>
            <a:r>
              <a:rPr lang="en-US" dirty="0" smtClean="0"/>
              <a:t>Faster Processing</a:t>
            </a:r>
          </a:p>
          <a:p>
            <a:pPr marL="0" indent="0">
              <a:buNone/>
            </a:pPr>
            <a:endParaRPr lang="en-US" dirty="0"/>
          </a:p>
          <a:p>
            <a:endParaRPr lang="en-US" dirty="0"/>
          </a:p>
        </p:txBody>
      </p:sp>
      <p:sp>
        <p:nvSpPr>
          <p:cNvPr id="143" name="Content Placeholder 2"/>
          <p:cNvSpPr txBox="1">
            <a:spLocks/>
          </p:cNvSpPr>
          <p:nvPr/>
        </p:nvSpPr>
        <p:spPr>
          <a:xfrm>
            <a:off x="1828153" y="2133600"/>
            <a:ext cx="5744607" cy="761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More Antennas or Higher Mobility</a:t>
            </a:r>
            <a:endParaRPr lang="en-US" dirty="0"/>
          </a:p>
        </p:txBody>
      </p:sp>
    </p:spTree>
    <p:extLst>
      <p:ext uri="{BB962C8B-B14F-4D97-AF65-F5344CB8AC3E}">
        <p14:creationId xmlns:p14="http://schemas.microsoft.com/office/powerpoint/2010/main" val="408547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17 -1.11111E-6 L 0.15955 0.00278 " pathEditMode="relative" rAng="0" ptsTypes="AA">
                                      <p:cBhvr>
                                        <p:cTn id="6" dur="2000" fill="hold"/>
                                        <p:tgtEl>
                                          <p:spTgt spid="1031"/>
                                        </p:tgtEl>
                                        <p:attrNameLst>
                                          <p:attrName>ppt_x</p:attrName>
                                          <p:attrName>ppt_y</p:attrName>
                                        </p:attrNameLst>
                                      </p:cBhvr>
                                      <p:rCtr x="7986" y="139"/>
                                    </p:animMotion>
                                  </p:childTnLst>
                                </p:cTn>
                              </p:par>
                              <p:par>
                                <p:cTn id="7" presetID="10" presetClass="entr" presetSubtype="0" fill="hold" grpId="0" nodeType="withEffect">
                                  <p:stCondLst>
                                    <p:cond delay="500"/>
                                  </p:stCondLst>
                                  <p:childTnLst>
                                    <p:set>
                                      <p:cBhvr>
                                        <p:cTn id="8" dur="1" fill="hold">
                                          <p:stCondLst>
                                            <p:cond delay="0"/>
                                          </p:stCondLst>
                                        </p:cTn>
                                        <p:tgtEl>
                                          <p:spTgt spid="142">
                                            <p:txEl>
                                              <p:pRg st="0" end="0"/>
                                            </p:txEl>
                                          </p:spTgt>
                                        </p:tgtEl>
                                        <p:attrNameLst>
                                          <p:attrName>style.visibility</p:attrName>
                                        </p:attrNameLst>
                                      </p:cBhvr>
                                      <p:to>
                                        <p:strVal val="visible"/>
                                      </p:to>
                                    </p:set>
                                    <p:animEffect transition="in" filter="fade">
                                      <p:cBhvr>
                                        <p:cTn id="9" dur="500"/>
                                        <p:tgtEl>
                                          <p:spTgt spid="14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15955 0.00278 L -0.06545 0.00278 " pathEditMode="relative" rAng="0" ptsTypes="AA">
                                      <p:cBhvr>
                                        <p:cTn id="13" dur="2000" fill="hold"/>
                                        <p:tgtEl>
                                          <p:spTgt spid="1031"/>
                                        </p:tgtEl>
                                        <p:attrNameLst>
                                          <p:attrName>ppt_x</p:attrName>
                                          <p:attrName>ppt_y</p:attrName>
                                        </p:attrNameLst>
                                      </p:cBhvr>
                                      <p:rCtr x="-11250" y="0"/>
                                    </p:animMotion>
                                  </p:childTnLst>
                                </p:cTn>
                              </p:par>
                              <p:par>
                                <p:cTn id="14" presetID="10" presetClass="exit" presetSubtype="0" fill="hold" grpId="1" nodeType="withEffect">
                                  <p:stCondLst>
                                    <p:cond delay="0"/>
                                  </p:stCondLst>
                                  <p:childTnLst>
                                    <p:animEffect transition="out" filter="fade">
                                      <p:cBhvr>
                                        <p:cTn id="15" dur="500"/>
                                        <p:tgtEl>
                                          <p:spTgt spid="142">
                                            <p:txEl>
                                              <p:pRg st="0" end="0"/>
                                            </p:txEl>
                                          </p:spTgt>
                                        </p:tgtEl>
                                      </p:cBhvr>
                                    </p:animEffect>
                                    <p:set>
                                      <p:cBhvr>
                                        <p:cTn id="16" dur="1" fill="hold">
                                          <p:stCondLst>
                                            <p:cond delay="499"/>
                                          </p:stCondLst>
                                        </p:cTn>
                                        <p:tgtEl>
                                          <p:spTgt spid="142">
                                            <p:txEl>
                                              <p:pRg st="0" end="0"/>
                                            </p:txEl>
                                          </p:spTgt>
                                        </p:tgtEl>
                                        <p:attrNameLst>
                                          <p:attrName>style.visibility</p:attrName>
                                        </p:attrNameLst>
                                      </p:cBhvr>
                                      <p:to>
                                        <p:strVal val="hidden"/>
                                      </p:to>
                                    </p:set>
                                  </p:childTnLst>
                                </p:cTn>
                              </p:par>
                              <p:par>
                                <p:cTn id="17" presetID="10" presetClass="entr" presetSubtype="0" fill="hold" grpId="0" nodeType="withEffect">
                                  <p:stCondLst>
                                    <p:cond delay="500"/>
                                  </p:stCondLst>
                                  <p:childTnLst>
                                    <p:set>
                                      <p:cBhvr>
                                        <p:cTn id="18" dur="1" fill="hold">
                                          <p:stCondLst>
                                            <p:cond delay="0"/>
                                          </p:stCondLst>
                                        </p:cTn>
                                        <p:tgtEl>
                                          <p:spTgt spid="143">
                                            <p:txEl>
                                              <p:pRg st="0" end="0"/>
                                            </p:txEl>
                                          </p:spTgt>
                                        </p:tgtEl>
                                        <p:attrNameLst>
                                          <p:attrName>style.visibility</p:attrName>
                                        </p:attrNameLst>
                                      </p:cBhvr>
                                      <p:to>
                                        <p:strVal val="visible"/>
                                      </p:to>
                                    </p:set>
                                    <p:animEffect transition="in" filter="fade">
                                      <p:cBhvr>
                                        <p:cTn id="19" dur="500"/>
                                        <p:tgtEl>
                                          <p:spTgt spid="1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build="p"/>
      <p:bldP spid="142" grpId="1" build="p"/>
      <p:bldP spid="1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81000" y="1981200"/>
            <a:ext cx="8458200" cy="4525963"/>
          </a:xfrm>
        </p:spPr>
        <p:txBody>
          <a:bodyPr>
            <a:normAutofit/>
          </a:bodyPr>
          <a:lstStyle/>
          <a:p>
            <a:r>
              <a:rPr lang="en-US" sz="2800" dirty="0" smtClean="0"/>
              <a:t>Accurate model of real-world </a:t>
            </a:r>
            <a:r>
              <a:rPr lang="en-US" sz="2800" dirty="0" err="1" smtClean="0"/>
              <a:t>precoding</a:t>
            </a:r>
            <a:r>
              <a:rPr lang="en-US" sz="2800" dirty="0" smtClean="0"/>
              <a:t> performance</a:t>
            </a:r>
          </a:p>
          <a:p>
            <a:pPr marL="548640" lvl="1"/>
            <a:r>
              <a:rPr lang="en-US" sz="2150" dirty="0" smtClean="0"/>
              <a:t>Separates unpredictable environmental factors from deterministic design</a:t>
            </a:r>
          </a:p>
          <a:p>
            <a:pPr lvl="1"/>
            <a:endParaRPr lang="en-US" sz="2400" dirty="0" smtClean="0"/>
          </a:p>
          <a:p>
            <a:pPr lvl="1"/>
            <a:endParaRPr lang="en-US" sz="2400" dirty="0"/>
          </a:p>
          <a:p>
            <a:r>
              <a:rPr lang="en-US" sz="2800" dirty="0" smtClean="0"/>
              <a:t>Conjugate </a:t>
            </a:r>
            <a:r>
              <a:rPr lang="en-US" sz="2800" i="1" dirty="0" smtClean="0"/>
              <a:t>can</a:t>
            </a:r>
            <a:r>
              <a:rPr lang="en-US" sz="2800" dirty="0" smtClean="0"/>
              <a:t> outperform </a:t>
            </a:r>
            <a:r>
              <a:rPr lang="en-US" sz="2800" dirty="0" err="1" smtClean="0"/>
              <a:t>zerforcing</a:t>
            </a:r>
            <a:endParaRPr lang="en-US" sz="2800" dirty="0" smtClean="0"/>
          </a:p>
          <a:p>
            <a:endParaRPr lang="en-US" sz="2800" dirty="0" smtClean="0"/>
          </a:p>
          <a:p>
            <a:pPr lvl="1"/>
            <a:endParaRPr lang="en-US" sz="2400" dirty="0"/>
          </a:p>
          <a:p>
            <a:r>
              <a:rPr lang="en-US" sz="2800" dirty="0" smtClean="0"/>
              <a:t>Useful for guiding design and enabling </a:t>
            </a:r>
            <a:r>
              <a:rPr lang="en-US" sz="2800" i="1" dirty="0"/>
              <a:t>adaptive </a:t>
            </a:r>
            <a:r>
              <a:rPr lang="en-US" sz="2800" i="1" dirty="0" err="1"/>
              <a:t>precoding</a:t>
            </a:r>
            <a:r>
              <a:rPr lang="en-US" sz="2800" dirty="0"/>
              <a:t> </a:t>
            </a:r>
          </a:p>
        </p:txBody>
      </p:sp>
      <p:sp>
        <p:nvSpPr>
          <p:cNvPr id="4" name="Slide Number Placeholder 3"/>
          <p:cNvSpPr>
            <a:spLocks noGrp="1"/>
          </p:cNvSpPr>
          <p:nvPr>
            <p:ph type="sldNum" sz="quarter" idx="12"/>
          </p:nvPr>
        </p:nvSpPr>
        <p:spPr>
          <a:xfrm>
            <a:off x="6553200" y="6356350"/>
            <a:ext cx="2133600" cy="365125"/>
          </a:xfrm>
        </p:spPr>
        <p:txBody>
          <a:bodyPr/>
          <a:lstStyle/>
          <a:p>
            <a:fld id="{479CA73A-78A3-4C10-894C-EE13A30E405C}" type="slidenum">
              <a:rPr lang="en-US" smtClean="0"/>
              <a:pPr/>
              <a:t>38</a:t>
            </a:fld>
            <a:endParaRPr lang="en-US" dirty="0"/>
          </a:p>
        </p:txBody>
      </p:sp>
      <p:sp>
        <p:nvSpPr>
          <p:cNvPr id="5" name="Slide Number Placeholder 3"/>
          <p:cNvSpPr txBox="1">
            <a:spLocks/>
          </p:cNvSpPr>
          <p:nvPr/>
        </p:nvSpPr>
        <p:spPr>
          <a:xfrm>
            <a:off x="152400" y="635317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http://argos.rice.edu</a:t>
            </a:r>
            <a:endParaRPr lang="en-US" dirty="0"/>
          </a:p>
        </p:txBody>
      </p:sp>
    </p:spTree>
    <p:extLst>
      <p:ext uri="{BB962C8B-B14F-4D97-AF65-F5344CB8AC3E}">
        <p14:creationId xmlns:p14="http://schemas.microsoft.com/office/powerpoint/2010/main" val="51122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Questions?</a:t>
            </a:r>
            <a:endParaRPr lang="en-US" dirty="0"/>
          </a:p>
        </p:txBody>
      </p:sp>
      <p:sp>
        <p:nvSpPr>
          <p:cNvPr id="3" name="Slide Number Placeholder 3"/>
          <p:cNvSpPr txBox="1">
            <a:spLocks/>
          </p:cNvSpPr>
          <p:nvPr/>
        </p:nvSpPr>
        <p:spPr>
          <a:xfrm>
            <a:off x="152400" y="635317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http://argos.rice.edu</a:t>
            </a:r>
            <a:endParaRPr lang="en-US" dirty="0"/>
          </a:p>
        </p:txBody>
      </p:sp>
    </p:spTree>
    <p:extLst>
      <p:ext uri="{BB962C8B-B14F-4D97-AF65-F5344CB8AC3E}">
        <p14:creationId xmlns:p14="http://schemas.microsoft.com/office/powerpoint/2010/main" val="3586733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Box 21"/>
          <p:cNvSpPr txBox="1">
            <a:spLocks noChangeArrowheads="1"/>
          </p:cNvSpPr>
          <p:nvPr/>
        </p:nvSpPr>
        <p:spPr bwMode="auto">
          <a:xfrm>
            <a:off x="4495800" y="1609635"/>
            <a:ext cx="4057521" cy="1200329"/>
          </a:xfrm>
          <a:prstGeom prst="rect">
            <a:avLst/>
          </a:prstGeom>
          <a:noFill/>
          <a:ln w="9525">
            <a:noFill/>
            <a:miter lim="800000"/>
            <a:headEnd/>
            <a:tailEnd/>
          </a:ln>
        </p:spPr>
        <p:txBody>
          <a:bodyPr wrap="none">
            <a:spAutoFit/>
          </a:bodyPr>
          <a:lstStyle/>
          <a:p>
            <a:r>
              <a:rPr lang="en-US" sz="2400" dirty="0" smtClean="0">
                <a:latin typeface="+mj-lt"/>
              </a:rPr>
              <a:t>Due to environment and terminal </a:t>
            </a:r>
          </a:p>
          <a:p>
            <a:r>
              <a:rPr lang="en-US" sz="2400" dirty="0" smtClean="0">
                <a:latin typeface="+mj-lt"/>
              </a:rPr>
              <a:t>mobility estimation has to occur </a:t>
            </a:r>
          </a:p>
          <a:p>
            <a:r>
              <a:rPr lang="en-US" sz="2400" dirty="0" smtClean="0">
                <a:latin typeface="+mj-lt"/>
              </a:rPr>
              <a:t>quickly and periodically</a:t>
            </a:r>
            <a:endParaRPr lang="en-US" sz="2400" dirty="0">
              <a:latin typeface="+mj-lt"/>
            </a:endParaRPr>
          </a:p>
        </p:txBody>
      </p:sp>
      <p:grpSp>
        <p:nvGrpSpPr>
          <p:cNvPr id="76" name="Group 75"/>
          <p:cNvGrpSpPr/>
          <p:nvPr/>
        </p:nvGrpSpPr>
        <p:grpSpPr>
          <a:xfrm>
            <a:off x="533400" y="4800600"/>
            <a:ext cx="831915" cy="611171"/>
            <a:chOff x="509047" y="3027575"/>
            <a:chExt cx="831915" cy="611171"/>
          </a:xfrm>
        </p:grpSpPr>
        <p:sp>
          <p:nvSpPr>
            <p:cNvPr id="77" name="Isosceles Triangle 76"/>
            <p:cNvSpPr/>
            <p:nvPr/>
          </p:nvSpPr>
          <p:spPr>
            <a:xfrm flipV="1">
              <a:off x="1036162" y="3027575"/>
              <a:ext cx="304800" cy="262759"/>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8" name="Straight Connector 77"/>
            <p:cNvCxnSpPr>
              <a:stCxn id="77" idx="0"/>
            </p:cNvCxnSpPr>
            <p:nvPr/>
          </p:nvCxnSpPr>
          <p:spPr>
            <a:xfrm>
              <a:off x="1188562" y="3290334"/>
              <a:ext cx="0" cy="3468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09047" y="3637175"/>
              <a:ext cx="679515" cy="15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533400" y="3810000"/>
            <a:ext cx="831915" cy="611171"/>
            <a:chOff x="509047" y="3027575"/>
            <a:chExt cx="831915" cy="611171"/>
          </a:xfrm>
        </p:grpSpPr>
        <p:sp>
          <p:nvSpPr>
            <p:cNvPr id="69" name="Isosceles Triangle 68"/>
            <p:cNvSpPr/>
            <p:nvPr/>
          </p:nvSpPr>
          <p:spPr>
            <a:xfrm flipV="1">
              <a:off x="1036162" y="3027575"/>
              <a:ext cx="304800" cy="262759"/>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0" name="Straight Connector 69"/>
            <p:cNvCxnSpPr>
              <a:stCxn id="69" idx="0"/>
            </p:cNvCxnSpPr>
            <p:nvPr/>
          </p:nvCxnSpPr>
          <p:spPr>
            <a:xfrm>
              <a:off x="1188562" y="3290334"/>
              <a:ext cx="0" cy="3468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09047" y="3637175"/>
              <a:ext cx="679515" cy="15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533400" y="2819400"/>
            <a:ext cx="831915" cy="611171"/>
            <a:chOff x="509047" y="3027575"/>
            <a:chExt cx="831915" cy="611171"/>
          </a:xfrm>
        </p:grpSpPr>
        <p:sp>
          <p:nvSpPr>
            <p:cNvPr id="81" name="Isosceles Triangle 80"/>
            <p:cNvSpPr/>
            <p:nvPr/>
          </p:nvSpPr>
          <p:spPr>
            <a:xfrm flipV="1">
              <a:off x="1036162" y="3027575"/>
              <a:ext cx="304800" cy="262759"/>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2" name="Straight Connector 81"/>
            <p:cNvCxnSpPr>
              <a:stCxn id="81" idx="0"/>
            </p:cNvCxnSpPr>
            <p:nvPr/>
          </p:nvCxnSpPr>
          <p:spPr>
            <a:xfrm>
              <a:off x="1188562" y="3290334"/>
              <a:ext cx="0" cy="3468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09047" y="3637175"/>
              <a:ext cx="679515" cy="15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ounded Rectangle 66"/>
          <p:cNvSpPr/>
          <p:nvPr/>
        </p:nvSpPr>
        <p:spPr>
          <a:xfrm>
            <a:off x="76200" y="2895600"/>
            <a:ext cx="6858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BS</a:t>
            </a:r>
            <a:endParaRPr lang="en-US" dirty="0"/>
          </a:p>
        </p:txBody>
      </p:sp>
      <p:grpSp>
        <p:nvGrpSpPr>
          <p:cNvPr id="102" name="Group 101"/>
          <p:cNvGrpSpPr/>
          <p:nvPr/>
        </p:nvGrpSpPr>
        <p:grpSpPr>
          <a:xfrm>
            <a:off x="1598308" y="4849812"/>
            <a:ext cx="2988932" cy="929539"/>
            <a:chOff x="1537001" y="4830691"/>
            <a:chExt cx="2988932" cy="929539"/>
          </a:xfrm>
        </p:grpSpPr>
        <p:pic>
          <p:nvPicPr>
            <p:cNvPr id="98" name="Picture 11" descr="sin_7cycles[23].png"/>
            <p:cNvPicPr>
              <a:picLocks noChangeAspect="1"/>
            </p:cNvPicPr>
            <p:nvPr/>
          </p:nvPicPr>
          <p:blipFill>
            <a:blip r:embed="rId3" cstate="print"/>
            <a:srcRect l="12231" r="29465"/>
            <a:stretch>
              <a:fillRect/>
            </a:stretch>
          </p:blipFill>
          <p:spPr bwMode="auto">
            <a:xfrm rot="20700000">
              <a:off x="2749520" y="4830691"/>
              <a:ext cx="1776413" cy="871538"/>
            </a:xfrm>
            <a:prstGeom prst="rect">
              <a:avLst/>
            </a:prstGeom>
            <a:noFill/>
            <a:ln w="9525">
              <a:noFill/>
              <a:miter lim="800000"/>
              <a:headEnd/>
              <a:tailEnd/>
            </a:ln>
          </p:spPr>
        </p:pic>
        <p:pic>
          <p:nvPicPr>
            <p:cNvPr id="97" name="Picture 8" descr="sin_7cycles[23].png"/>
            <p:cNvPicPr>
              <a:picLocks noChangeAspect="1"/>
            </p:cNvPicPr>
            <p:nvPr/>
          </p:nvPicPr>
          <p:blipFill>
            <a:blip r:embed="rId3" cstate="print">
              <a:clrChange>
                <a:clrFrom>
                  <a:srgbClr val="FFFFFF"/>
                </a:clrFrom>
                <a:clrTo>
                  <a:srgbClr val="FFFFFF">
                    <a:alpha val="0"/>
                  </a:srgbClr>
                </a:clrTo>
              </a:clrChange>
            </a:blip>
            <a:srcRect l="7687" r="46906"/>
            <a:stretch>
              <a:fillRect/>
            </a:stretch>
          </p:blipFill>
          <p:spPr bwMode="auto">
            <a:xfrm rot="900000">
              <a:off x="1537001" y="4888693"/>
              <a:ext cx="1384300" cy="871537"/>
            </a:xfrm>
            <a:prstGeom prst="rect">
              <a:avLst/>
            </a:prstGeom>
            <a:noFill/>
            <a:ln w="9525">
              <a:noFill/>
              <a:miter lim="800000"/>
              <a:headEnd/>
              <a:tailEnd/>
            </a:ln>
          </p:spPr>
        </p:pic>
      </p:grpSp>
      <p:pic>
        <p:nvPicPr>
          <p:cNvPr id="96" name="Picture 7" descr="sin_7cycles[23].png"/>
          <p:cNvPicPr>
            <a:picLocks noChangeAspect="1"/>
          </p:cNvPicPr>
          <p:nvPr/>
        </p:nvPicPr>
        <p:blipFill>
          <a:blip r:embed="rId3" cstate="print"/>
          <a:srcRect/>
          <a:stretch>
            <a:fillRect/>
          </a:stretch>
        </p:blipFill>
        <p:spPr bwMode="auto">
          <a:xfrm>
            <a:off x="1470661" y="3853614"/>
            <a:ext cx="3200400" cy="871538"/>
          </a:xfrm>
          <a:prstGeom prst="rect">
            <a:avLst/>
          </a:prstGeom>
          <a:noFill/>
          <a:ln w="9525">
            <a:noFill/>
            <a:miter lim="800000"/>
            <a:headEnd/>
            <a:tailEnd/>
          </a:ln>
        </p:spPr>
      </p:pic>
      <p:grpSp>
        <p:nvGrpSpPr>
          <p:cNvPr id="101" name="Group 100"/>
          <p:cNvGrpSpPr/>
          <p:nvPr/>
        </p:nvGrpSpPr>
        <p:grpSpPr>
          <a:xfrm>
            <a:off x="1336955" y="2467622"/>
            <a:ext cx="3669079" cy="966313"/>
            <a:chOff x="1268077" y="2530433"/>
            <a:chExt cx="3669079" cy="966313"/>
          </a:xfrm>
        </p:grpSpPr>
        <p:pic>
          <p:nvPicPr>
            <p:cNvPr id="99" name="Picture 12" descr="sin_7cycles[23].png"/>
            <p:cNvPicPr>
              <a:picLocks noChangeAspect="1"/>
            </p:cNvPicPr>
            <p:nvPr/>
          </p:nvPicPr>
          <p:blipFill>
            <a:blip r:embed="rId3" cstate="print">
              <a:clrChange>
                <a:clrFrom>
                  <a:srgbClr val="FFFFFF"/>
                </a:clrFrom>
                <a:clrTo>
                  <a:srgbClr val="FFFFFF">
                    <a:alpha val="0"/>
                  </a:srgbClr>
                </a:clrTo>
              </a:clrChange>
            </a:blip>
            <a:srcRect l="6850" r="37309"/>
            <a:stretch>
              <a:fillRect/>
            </a:stretch>
          </p:blipFill>
          <p:spPr bwMode="auto">
            <a:xfrm rot="-2377568">
              <a:off x="1268077" y="2530433"/>
              <a:ext cx="1701800" cy="871537"/>
            </a:xfrm>
            <a:prstGeom prst="rect">
              <a:avLst/>
            </a:prstGeom>
            <a:noFill/>
            <a:ln w="9525">
              <a:noFill/>
              <a:miter lim="800000"/>
              <a:headEnd/>
              <a:tailEnd/>
            </a:ln>
          </p:spPr>
        </p:pic>
        <p:pic>
          <p:nvPicPr>
            <p:cNvPr id="100" name="Picture 13" descr="sin_7cycles[23].png"/>
            <p:cNvPicPr>
              <a:picLocks noChangeAspect="1"/>
            </p:cNvPicPr>
            <p:nvPr/>
          </p:nvPicPr>
          <p:blipFill>
            <a:blip r:embed="rId3" cstate="print">
              <a:clrChange>
                <a:clrFrom>
                  <a:srgbClr val="FFFFFF"/>
                </a:clrFrom>
                <a:clrTo>
                  <a:srgbClr val="FFFFFF">
                    <a:alpha val="0"/>
                  </a:srgbClr>
                </a:clrTo>
              </a:clrChange>
            </a:blip>
            <a:srcRect l="14639" r="8566"/>
            <a:stretch>
              <a:fillRect/>
            </a:stretch>
          </p:blipFill>
          <p:spPr bwMode="auto">
            <a:xfrm rot="2400000" flipV="1">
              <a:off x="2597181" y="2625208"/>
              <a:ext cx="2339975" cy="871538"/>
            </a:xfrm>
            <a:prstGeom prst="rect">
              <a:avLst/>
            </a:prstGeom>
            <a:noFill/>
            <a:ln w="9525">
              <a:noFill/>
              <a:miter lim="800000"/>
              <a:headEnd/>
              <a:tailEnd/>
            </a:ln>
          </p:spPr>
        </p:pic>
      </p:grpSp>
      <p:sp>
        <p:nvSpPr>
          <p:cNvPr id="2" name="Title 1"/>
          <p:cNvSpPr>
            <a:spLocks noGrp="1"/>
          </p:cNvSpPr>
          <p:nvPr>
            <p:ph type="title"/>
          </p:nvPr>
        </p:nvSpPr>
        <p:spPr/>
        <p:txBody>
          <a:bodyPr>
            <a:normAutofit/>
          </a:bodyPr>
          <a:lstStyle/>
          <a:p>
            <a:r>
              <a:rPr lang="en-US" dirty="0" smtClean="0"/>
              <a:t>Background: Channel Estimation</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4</a:t>
            </a:fld>
            <a:endParaRPr lang="en-US"/>
          </a:p>
        </p:txBody>
      </p:sp>
      <p:sp>
        <p:nvSpPr>
          <p:cNvPr id="14" name="TextBox 15"/>
          <p:cNvSpPr txBox="1">
            <a:spLocks noChangeArrowheads="1"/>
          </p:cNvSpPr>
          <p:nvPr/>
        </p:nvSpPr>
        <p:spPr bwMode="auto">
          <a:xfrm>
            <a:off x="3200400" y="4495800"/>
            <a:ext cx="439738" cy="708025"/>
          </a:xfrm>
          <a:prstGeom prst="rect">
            <a:avLst/>
          </a:prstGeom>
          <a:noFill/>
          <a:ln w="9525">
            <a:noFill/>
            <a:miter lim="800000"/>
            <a:headEnd/>
            <a:tailEnd/>
          </a:ln>
        </p:spPr>
        <p:txBody>
          <a:bodyPr wrap="none">
            <a:spAutoFit/>
          </a:bodyPr>
          <a:lstStyle/>
          <a:p>
            <a:r>
              <a:rPr lang="en-US" sz="4000" dirty="0">
                <a:latin typeface="Calibri" pitchFamily="34" charset="0"/>
              </a:rPr>
              <a:t>+</a:t>
            </a:r>
          </a:p>
        </p:txBody>
      </p:sp>
      <p:sp>
        <p:nvSpPr>
          <p:cNvPr id="15" name="TextBox 16"/>
          <p:cNvSpPr txBox="1">
            <a:spLocks noChangeArrowheads="1"/>
          </p:cNvSpPr>
          <p:nvPr/>
        </p:nvSpPr>
        <p:spPr bwMode="auto">
          <a:xfrm>
            <a:off x="3200400" y="3352800"/>
            <a:ext cx="439738" cy="708025"/>
          </a:xfrm>
          <a:prstGeom prst="rect">
            <a:avLst/>
          </a:prstGeom>
          <a:noFill/>
          <a:ln w="9525">
            <a:noFill/>
            <a:miter lim="800000"/>
            <a:headEnd/>
            <a:tailEnd/>
          </a:ln>
        </p:spPr>
        <p:txBody>
          <a:bodyPr wrap="none">
            <a:spAutoFit/>
          </a:bodyPr>
          <a:lstStyle/>
          <a:p>
            <a:r>
              <a:rPr lang="en-US" sz="4000" dirty="0">
                <a:latin typeface="Calibri" pitchFamily="34" charset="0"/>
              </a:rPr>
              <a:t>+</a:t>
            </a:r>
          </a:p>
        </p:txBody>
      </p:sp>
      <p:sp>
        <p:nvSpPr>
          <p:cNvPr id="16" name="TextBox 17"/>
          <p:cNvSpPr txBox="1">
            <a:spLocks noChangeArrowheads="1"/>
          </p:cNvSpPr>
          <p:nvPr/>
        </p:nvSpPr>
        <p:spPr bwMode="auto">
          <a:xfrm>
            <a:off x="5562600" y="3810000"/>
            <a:ext cx="439738" cy="708025"/>
          </a:xfrm>
          <a:prstGeom prst="rect">
            <a:avLst/>
          </a:prstGeom>
          <a:noFill/>
          <a:ln w="9525">
            <a:noFill/>
            <a:miter lim="800000"/>
            <a:headEnd/>
            <a:tailEnd/>
          </a:ln>
        </p:spPr>
        <p:txBody>
          <a:bodyPr wrap="none">
            <a:spAutoFit/>
          </a:bodyPr>
          <a:lstStyle/>
          <a:p>
            <a:r>
              <a:rPr lang="en-US" sz="4000" dirty="0">
                <a:latin typeface="Calibri" pitchFamily="34" charset="0"/>
              </a:rPr>
              <a:t>=</a:t>
            </a:r>
          </a:p>
        </p:txBody>
      </p:sp>
      <p:cxnSp>
        <p:nvCxnSpPr>
          <p:cNvPr id="17" name="Straight Connector 16"/>
          <p:cNvCxnSpPr/>
          <p:nvPr/>
        </p:nvCxnSpPr>
        <p:spPr>
          <a:xfrm>
            <a:off x="1828800" y="2209800"/>
            <a:ext cx="2057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28800" y="5791200"/>
            <a:ext cx="2057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9" descr="sin_7cycles[23].png"/>
          <p:cNvPicPr>
            <a:picLocks noChangeAspect="1"/>
          </p:cNvPicPr>
          <p:nvPr/>
        </p:nvPicPr>
        <p:blipFill>
          <a:blip r:embed="rId3" cstate="print"/>
          <a:srcRect r="63400"/>
          <a:stretch>
            <a:fillRect/>
          </a:stretch>
        </p:blipFill>
        <p:spPr bwMode="auto">
          <a:xfrm>
            <a:off x="6248400" y="2819400"/>
            <a:ext cx="2438400" cy="2743200"/>
          </a:xfrm>
          <a:prstGeom prst="rect">
            <a:avLst/>
          </a:prstGeom>
          <a:noFill/>
          <a:ln w="9525">
            <a:noFill/>
            <a:miter lim="800000"/>
            <a:headEnd/>
            <a:tailEnd/>
          </a:ln>
        </p:spPr>
      </p:pic>
      <p:sp>
        <p:nvSpPr>
          <p:cNvPr id="20" name="TextBox 21"/>
          <p:cNvSpPr txBox="1">
            <a:spLocks noChangeArrowheads="1"/>
          </p:cNvSpPr>
          <p:nvPr/>
        </p:nvSpPr>
        <p:spPr bwMode="auto">
          <a:xfrm>
            <a:off x="4495800" y="1684912"/>
            <a:ext cx="4267515" cy="830997"/>
          </a:xfrm>
          <a:prstGeom prst="rect">
            <a:avLst/>
          </a:prstGeom>
          <a:noFill/>
          <a:ln w="9525">
            <a:noFill/>
            <a:miter lim="800000"/>
            <a:headEnd/>
            <a:tailEnd/>
          </a:ln>
        </p:spPr>
        <p:txBody>
          <a:bodyPr wrap="none">
            <a:spAutoFit/>
          </a:bodyPr>
          <a:lstStyle/>
          <a:p>
            <a:r>
              <a:rPr lang="en-US" sz="2400" dirty="0">
                <a:latin typeface="+mj-lt"/>
              </a:rPr>
              <a:t>Align the phases at the receiver to </a:t>
            </a:r>
          </a:p>
          <a:p>
            <a:r>
              <a:rPr lang="en-US" sz="2400" dirty="0">
                <a:latin typeface="+mj-lt"/>
              </a:rPr>
              <a:t>ensure constructive interference</a:t>
            </a:r>
          </a:p>
        </p:txBody>
      </p:sp>
      <p:grpSp>
        <p:nvGrpSpPr>
          <p:cNvPr id="32" name="Group 31"/>
          <p:cNvGrpSpPr/>
          <p:nvPr/>
        </p:nvGrpSpPr>
        <p:grpSpPr>
          <a:xfrm>
            <a:off x="4876800" y="4038600"/>
            <a:ext cx="304800" cy="609600"/>
            <a:chOff x="1905000" y="3276600"/>
            <a:chExt cx="304800" cy="609600"/>
          </a:xfrm>
        </p:grpSpPr>
        <p:sp>
          <p:nvSpPr>
            <p:cNvPr id="33" name="Isosceles Triangle 32"/>
            <p:cNvSpPr/>
            <p:nvPr/>
          </p:nvSpPr>
          <p:spPr>
            <a:xfrm flipV="1">
              <a:off x="1905000" y="3276600"/>
              <a:ext cx="304800" cy="262759"/>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4" name="Straight Connector 33"/>
            <p:cNvCxnSpPr>
              <a:stCxn id="33" idx="0"/>
            </p:cNvCxnSpPr>
            <p:nvPr/>
          </p:nvCxnSpPr>
          <p:spPr>
            <a:xfrm>
              <a:off x="2057400" y="3539359"/>
              <a:ext cx="0" cy="3468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 name="TextBox 21"/>
          <p:cNvSpPr txBox="1">
            <a:spLocks noChangeArrowheads="1"/>
          </p:cNvSpPr>
          <p:nvPr/>
        </p:nvSpPr>
        <p:spPr bwMode="auto">
          <a:xfrm>
            <a:off x="4709153" y="1638746"/>
            <a:ext cx="2567947" cy="461665"/>
          </a:xfrm>
          <a:prstGeom prst="rect">
            <a:avLst/>
          </a:prstGeom>
          <a:noFill/>
          <a:ln w="9525">
            <a:noFill/>
            <a:miter lim="800000"/>
            <a:headEnd/>
            <a:tailEnd/>
          </a:ln>
        </p:spPr>
        <p:txBody>
          <a:bodyPr wrap="none">
            <a:spAutoFit/>
          </a:bodyPr>
          <a:lstStyle/>
          <a:p>
            <a:r>
              <a:rPr lang="en-US" sz="2400" dirty="0" smtClean="0">
                <a:latin typeface="+mj-lt"/>
              </a:rPr>
              <a:t>Path Effects (Walls)</a:t>
            </a:r>
            <a:endParaRPr lang="en-US" sz="2400" dirty="0">
              <a:latin typeface="+mj-lt"/>
            </a:endParaRPr>
          </a:p>
        </p:txBody>
      </p:sp>
      <p:cxnSp>
        <p:nvCxnSpPr>
          <p:cNvPr id="106" name="Straight Arrow Connector 105"/>
          <p:cNvCxnSpPr>
            <a:stCxn id="104" idx="1"/>
          </p:cNvCxnSpPr>
          <p:nvPr/>
        </p:nvCxnSpPr>
        <p:spPr>
          <a:xfrm flipH="1">
            <a:off x="3947153" y="1869579"/>
            <a:ext cx="762000" cy="226367"/>
          </a:xfrm>
          <a:prstGeom prst="straightConnector1">
            <a:avLst/>
          </a:prstGeom>
          <a:ln w="15875">
            <a:solidFill>
              <a:schemeClr val="tx1">
                <a:lumMod val="65000"/>
                <a:lumOff val="3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65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right)">
                                      <p:cBhvr>
                                        <p:cTn id="7" dur="500"/>
                                        <p:tgtEl>
                                          <p:spTgt spid="102"/>
                                        </p:tgtEl>
                                      </p:cBhvr>
                                    </p:animEffect>
                                  </p:childTnLst>
                                </p:cTn>
                              </p:par>
                              <p:par>
                                <p:cTn id="8" presetID="22" presetClass="entr" presetSubtype="2"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wipe(right)">
                                      <p:cBhvr>
                                        <p:cTn id="10" dur="500"/>
                                        <p:tgtEl>
                                          <p:spTgt spid="101"/>
                                        </p:tgtEl>
                                      </p:cBhvr>
                                    </p:animEffect>
                                  </p:childTnLst>
                                </p:cTn>
                              </p:par>
                              <p:par>
                                <p:cTn id="11" presetID="22" presetClass="entr" presetSubtype="2"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wipe(right)">
                                      <p:cBhvr>
                                        <p:cTn id="13" dur="500"/>
                                        <p:tgtEl>
                                          <p:spTgt spid="9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02"/>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96"/>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01"/>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10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0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wipe(left)">
                                      <p:cBhvr>
                                        <p:cTn id="30" dur="500"/>
                                        <p:tgtEl>
                                          <p:spTgt spid="102"/>
                                        </p:tgtEl>
                                      </p:cBhvr>
                                    </p:animEffect>
                                  </p:childTnLst>
                                </p:cTn>
                              </p:par>
                              <p:par>
                                <p:cTn id="31" presetID="22" presetClass="entr" presetSubtype="8"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wipe(left)">
                                      <p:cBhvr>
                                        <p:cTn id="33" dur="500"/>
                                        <p:tgtEl>
                                          <p:spTgt spid="101"/>
                                        </p:tgtEl>
                                      </p:cBhvr>
                                    </p:animEffect>
                                  </p:childTnLst>
                                </p:cTn>
                              </p:par>
                              <p:par>
                                <p:cTn id="34" presetID="22" presetClass="entr" presetSubtype="8"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wipe(left)">
                                      <p:cBhvr>
                                        <p:cTn id="36" dur="500"/>
                                        <p:tgtEl>
                                          <p:spTgt spid="9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par>
                                <p:cTn id="46" presetID="22" presetClass="entr" presetSubtype="8"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4"/>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20"/>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6"/>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19"/>
                                        </p:tgtEl>
                                        <p:attrNameLst>
                                          <p:attrName>style.visibility</p:attrName>
                                        </p:attrNameLst>
                                      </p:cBhvr>
                                      <p:to>
                                        <p:strVal val="hidden"/>
                                      </p:to>
                                    </p:set>
                                  </p:childTnLst>
                                </p:cTn>
                              </p:par>
                              <p:par>
                                <p:cTn id="61" presetID="2" presetClass="exit" presetSubtype="2" fill="hold" nodeType="withEffect">
                                  <p:stCondLst>
                                    <p:cond delay="0"/>
                                  </p:stCondLst>
                                  <p:childTnLst>
                                    <p:anim calcmode="lin" valueType="num">
                                      <p:cBhvr additive="base">
                                        <p:cTn id="62" dur="2000"/>
                                        <p:tgtEl>
                                          <p:spTgt spid="32"/>
                                        </p:tgtEl>
                                        <p:attrNameLst>
                                          <p:attrName>ppt_x</p:attrName>
                                        </p:attrNameLst>
                                      </p:cBhvr>
                                      <p:tavLst>
                                        <p:tav tm="0">
                                          <p:val>
                                            <p:strVal val="ppt_x"/>
                                          </p:val>
                                        </p:tav>
                                        <p:tav tm="100000">
                                          <p:val>
                                            <p:strVal val="1+ppt_w/2"/>
                                          </p:val>
                                        </p:tav>
                                      </p:tavLst>
                                    </p:anim>
                                    <p:anim calcmode="lin" valueType="num">
                                      <p:cBhvr additive="base">
                                        <p:cTn id="63" dur="2000"/>
                                        <p:tgtEl>
                                          <p:spTgt spid="32"/>
                                        </p:tgtEl>
                                        <p:attrNameLst>
                                          <p:attrName>ppt_y</p:attrName>
                                        </p:attrNameLst>
                                      </p:cBhvr>
                                      <p:tavLst>
                                        <p:tav tm="0">
                                          <p:val>
                                            <p:strVal val="ppt_y"/>
                                          </p:val>
                                        </p:tav>
                                        <p:tav tm="100000">
                                          <p:val>
                                            <p:strVal val="ppt_y"/>
                                          </p:val>
                                        </p:tav>
                                      </p:tavLst>
                                    </p:anim>
                                    <p:set>
                                      <p:cBhvr>
                                        <p:cTn id="64"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p:bldP spid="14" grpId="0"/>
      <p:bldP spid="15" grpId="0"/>
      <p:bldP spid="16" grpId="0"/>
      <p:bldP spid="16" grpId="1"/>
      <p:bldP spid="20" grpId="0"/>
      <p:bldP spid="20" grpId="1"/>
      <p:bldP spid="10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Pipelining Schemes</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40</a:t>
            </a:fld>
            <a:endParaRPr lang="en-US" dirty="0"/>
          </a:p>
        </p:txBody>
      </p:sp>
      <p:cxnSp>
        <p:nvCxnSpPr>
          <p:cNvPr id="6" name="Straight Arrow Connector 5"/>
          <p:cNvCxnSpPr/>
          <p:nvPr/>
        </p:nvCxnSpPr>
        <p:spPr>
          <a:xfrm>
            <a:off x="1443990" y="2450068"/>
            <a:ext cx="7543800"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748790" y="2061448"/>
            <a:ext cx="6096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CE</a:t>
            </a:r>
            <a:endParaRPr lang="en-US" dirty="0"/>
          </a:p>
        </p:txBody>
      </p:sp>
      <p:sp>
        <p:nvSpPr>
          <p:cNvPr id="8" name="Rectangle 7"/>
          <p:cNvSpPr/>
          <p:nvPr/>
        </p:nvSpPr>
        <p:spPr>
          <a:xfrm>
            <a:off x="3196590" y="2061448"/>
            <a:ext cx="1524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Downlink</a:t>
            </a:r>
            <a:endParaRPr lang="en-US" dirty="0"/>
          </a:p>
        </p:txBody>
      </p:sp>
      <p:sp>
        <p:nvSpPr>
          <p:cNvPr id="9" name="Rectangle 8"/>
          <p:cNvSpPr/>
          <p:nvPr/>
        </p:nvSpPr>
        <p:spPr>
          <a:xfrm>
            <a:off x="2358390" y="2061448"/>
            <a:ext cx="838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Comp</a:t>
            </a:r>
            <a:endParaRPr lang="en-US" dirty="0"/>
          </a:p>
        </p:txBody>
      </p:sp>
      <p:sp>
        <p:nvSpPr>
          <p:cNvPr id="5" name="Left Brace 4"/>
          <p:cNvSpPr/>
          <p:nvPr/>
        </p:nvSpPr>
        <p:spPr>
          <a:xfrm rot="5400000">
            <a:off x="3771900" y="-493276"/>
            <a:ext cx="381000" cy="44119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p:cNvSpPr txBox="1"/>
          <p:nvPr/>
        </p:nvSpPr>
        <p:spPr>
          <a:xfrm>
            <a:off x="2971800" y="1219200"/>
            <a:ext cx="1981200" cy="369332"/>
          </a:xfrm>
          <a:prstGeom prst="rect">
            <a:avLst/>
          </a:prstGeom>
          <a:noFill/>
        </p:spPr>
        <p:txBody>
          <a:bodyPr wrap="square" rtlCol="0">
            <a:spAutoFit/>
          </a:bodyPr>
          <a:lstStyle/>
          <a:p>
            <a:pPr algn="ctr"/>
            <a:r>
              <a:rPr lang="en-US" dirty="0" smtClean="0"/>
              <a:t>Coherence Time</a:t>
            </a:r>
            <a:endParaRPr lang="en-US" dirty="0"/>
          </a:p>
        </p:txBody>
      </p:sp>
      <p:sp>
        <p:nvSpPr>
          <p:cNvPr id="25" name="Rectangle 24"/>
          <p:cNvSpPr/>
          <p:nvPr/>
        </p:nvSpPr>
        <p:spPr>
          <a:xfrm>
            <a:off x="5330190" y="2061448"/>
            <a:ext cx="838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Comp</a:t>
            </a:r>
            <a:endParaRPr lang="en-US" dirty="0"/>
          </a:p>
        </p:txBody>
      </p:sp>
      <p:sp>
        <p:nvSpPr>
          <p:cNvPr id="26" name="Rectangle 25"/>
          <p:cNvSpPr/>
          <p:nvPr/>
        </p:nvSpPr>
        <p:spPr>
          <a:xfrm>
            <a:off x="4720590" y="2061448"/>
            <a:ext cx="6096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CE</a:t>
            </a:r>
            <a:endParaRPr lang="en-US" dirty="0"/>
          </a:p>
        </p:txBody>
      </p:sp>
      <p:sp>
        <p:nvSpPr>
          <p:cNvPr id="24" name="Rectangle 23"/>
          <p:cNvSpPr/>
          <p:nvPr/>
        </p:nvSpPr>
        <p:spPr>
          <a:xfrm>
            <a:off x="5330190" y="1973580"/>
            <a:ext cx="838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6176010" y="2061448"/>
            <a:ext cx="15240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Downlink</a:t>
            </a:r>
            <a:endParaRPr lang="en-US" dirty="0"/>
          </a:p>
        </p:txBody>
      </p:sp>
      <p:sp>
        <p:nvSpPr>
          <p:cNvPr id="28" name="Rectangle 27"/>
          <p:cNvSpPr/>
          <p:nvPr/>
        </p:nvSpPr>
        <p:spPr>
          <a:xfrm>
            <a:off x="7700010" y="2061448"/>
            <a:ext cx="6096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CE</a:t>
            </a:r>
            <a:endParaRPr lang="en-US" dirty="0"/>
          </a:p>
        </p:txBody>
      </p:sp>
      <p:sp>
        <p:nvSpPr>
          <p:cNvPr id="29" name="Rectangle 28"/>
          <p:cNvSpPr/>
          <p:nvPr/>
        </p:nvSpPr>
        <p:spPr>
          <a:xfrm>
            <a:off x="8317230" y="2061448"/>
            <a:ext cx="4191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a:t>
            </a:r>
            <a:endParaRPr lang="en-US" dirty="0"/>
          </a:p>
        </p:txBody>
      </p:sp>
      <p:sp>
        <p:nvSpPr>
          <p:cNvPr id="30" name="Rectangle 29"/>
          <p:cNvSpPr/>
          <p:nvPr/>
        </p:nvSpPr>
        <p:spPr>
          <a:xfrm>
            <a:off x="8317230" y="1973580"/>
            <a:ext cx="4191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t>
            </a:r>
            <a:endParaRPr lang="en-US" dirty="0"/>
          </a:p>
        </p:txBody>
      </p:sp>
      <p:sp>
        <p:nvSpPr>
          <p:cNvPr id="31" name="Rectangle 30"/>
          <p:cNvSpPr/>
          <p:nvPr/>
        </p:nvSpPr>
        <p:spPr>
          <a:xfrm>
            <a:off x="2358390" y="1973580"/>
            <a:ext cx="838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Arrow Connector 31"/>
          <p:cNvCxnSpPr/>
          <p:nvPr/>
        </p:nvCxnSpPr>
        <p:spPr>
          <a:xfrm>
            <a:off x="1432560" y="4265414"/>
            <a:ext cx="7543800"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737360" y="3876794"/>
            <a:ext cx="6096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CE</a:t>
            </a:r>
            <a:endParaRPr lang="en-US" dirty="0"/>
          </a:p>
        </p:txBody>
      </p:sp>
      <p:sp>
        <p:nvSpPr>
          <p:cNvPr id="36" name="Left Brace 35"/>
          <p:cNvSpPr/>
          <p:nvPr/>
        </p:nvSpPr>
        <p:spPr>
          <a:xfrm rot="5400000">
            <a:off x="3194685" y="1887855"/>
            <a:ext cx="381000" cy="32804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7" name="TextBox 36"/>
          <p:cNvSpPr txBox="1"/>
          <p:nvPr/>
        </p:nvSpPr>
        <p:spPr>
          <a:xfrm>
            <a:off x="2510790" y="3034546"/>
            <a:ext cx="1981200" cy="369332"/>
          </a:xfrm>
          <a:prstGeom prst="rect">
            <a:avLst/>
          </a:prstGeom>
          <a:noFill/>
        </p:spPr>
        <p:txBody>
          <a:bodyPr wrap="square" rtlCol="0">
            <a:spAutoFit/>
          </a:bodyPr>
          <a:lstStyle/>
          <a:p>
            <a:pPr algn="ctr"/>
            <a:r>
              <a:rPr lang="en-US" dirty="0" smtClean="0"/>
              <a:t>Coherence Time</a:t>
            </a:r>
            <a:endParaRPr lang="en-US" dirty="0"/>
          </a:p>
        </p:txBody>
      </p:sp>
      <p:sp>
        <p:nvSpPr>
          <p:cNvPr id="39" name="Rectangle 38"/>
          <p:cNvSpPr/>
          <p:nvPr/>
        </p:nvSpPr>
        <p:spPr>
          <a:xfrm>
            <a:off x="7700010" y="3876794"/>
            <a:ext cx="6096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CE</a:t>
            </a:r>
            <a:endParaRPr lang="en-US" dirty="0"/>
          </a:p>
        </p:txBody>
      </p:sp>
      <p:sp>
        <p:nvSpPr>
          <p:cNvPr id="46" name="Rectangle 45"/>
          <p:cNvSpPr/>
          <p:nvPr/>
        </p:nvSpPr>
        <p:spPr>
          <a:xfrm>
            <a:off x="2350770" y="3876794"/>
            <a:ext cx="534543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Uplink</a:t>
            </a:r>
            <a:endParaRPr lang="en-US" dirty="0"/>
          </a:p>
        </p:txBody>
      </p:sp>
      <p:sp>
        <p:nvSpPr>
          <p:cNvPr id="47" name="TextBox 46"/>
          <p:cNvSpPr txBox="1"/>
          <p:nvPr/>
        </p:nvSpPr>
        <p:spPr>
          <a:xfrm>
            <a:off x="-381000" y="1803737"/>
            <a:ext cx="1981200" cy="646331"/>
          </a:xfrm>
          <a:prstGeom prst="rect">
            <a:avLst/>
          </a:prstGeom>
          <a:noFill/>
        </p:spPr>
        <p:txBody>
          <a:bodyPr wrap="square" rtlCol="0">
            <a:spAutoFit/>
          </a:bodyPr>
          <a:lstStyle/>
          <a:p>
            <a:pPr algn="ctr"/>
            <a:r>
              <a:rPr lang="en-US" dirty="0" smtClean="0"/>
              <a:t>All </a:t>
            </a:r>
          </a:p>
          <a:p>
            <a:pPr algn="ctr"/>
            <a:r>
              <a:rPr lang="en-US" dirty="0" smtClean="0"/>
              <a:t>Downlink</a:t>
            </a:r>
            <a:endParaRPr lang="en-US" dirty="0"/>
          </a:p>
        </p:txBody>
      </p:sp>
      <p:sp>
        <p:nvSpPr>
          <p:cNvPr id="48" name="TextBox 47"/>
          <p:cNvSpPr txBox="1"/>
          <p:nvPr/>
        </p:nvSpPr>
        <p:spPr>
          <a:xfrm>
            <a:off x="-381000" y="3619083"/>
            <a:ext cx="1981200" cy="646331"/>
          </a:xfrm>
          <a:prstGeom prst="rect">
            <a:avLst/>
          </a:prstGeom>
          <a:noFill/>
        </p:spPr>
        <p:txBody>
          <a:bodyPr wrap="square" rtlCol="0">
            <a:spAutoFit/>
          </a:bodyPr>
          <a:lstStyle/>
          <a:p>
            <a:pPr algn="ctr"/>
            <a:r>
              <a:rPr lang="en-US" dirty="0" smtClean="0"/>
              <a:t>All </a:t>
            </a:r>
          </a:p>
          <a:p>
            <a:pPr algn="ctr"/>
            <a:r>
              <a:rPr lang="en-US" dirty="0" smtClean="0"/>
              <a:t>Uplink</a:t>
            </a:r>
            <a:endParaRPr lang="en-US" dirty="0"/>
          </a:p>
        </p:txBody>
      </p:sp>
      <p:cxnSp>
        <p:nvCxnSpPr>
          <p:cNvPr id="49" name="Straight Arrow Connector 48"/>
          <p:cNvCxnSpPr/>
          <p:nvPr/>
        </p:nvCxnSpPr>
        <p:spPr>
          <a:xfrm>
            <a:off x="1432560" y="6092428"/>
            <a:ext cx="7543800"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737360" y="5703808"/>
            <a:ext cx="8382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CE</a:t>
            </a:r>
            <a:endParaRPr lang="en-US" dirty="0"/>
          </a:p>
        </p:txBody>
      </p:sp>
      <p:sp>
        <p:nvSpPr>
          <p:cNvPr id="51" name="Rectangle 50"/>
          <p:cNvSpPr/>
          <p:nvPr/>
        </p:nvSpPr>
        <p:spPr>
          <a:xfrm>
            <a:off x="3794760" y="5703808"/>
            <a:ext cx="2362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Downlink</a:t>
            </a:r>
            <a:endParaRPr lang="en-US" dirty="0"/>
          </a:p>
        </p:txBody>
      </p:sp>
      <p:sp>
        <p:nvSpPr>
          <p:cNvPr id="52" name="Rectangle 51"/>
          <p:cNvSpPr/>
          <p:nvPr/>
        </p:nvSpPr>
        <p:spPr>
          <a:xfrm>
            <a:off x="2575560" y="5703808"/>
            <a:ext cx="1219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Comp</a:t>
            </a:r>
            <a:endParaRPr lang="en-US" dirty="0"/>
          </a:p>
        </p:txBody>
      </p:sp>
      <p:sp>
        <p:nvSpPr>
          <p:cNvPr id="54" name="Rectangle 53"/>
          <p:cNvSpPr/>
          <p:nvPr/>
        </p:nvSpPr>
        <p:spPr>
          <a:xfrm>
            <a:off x="6156960" y="5703808"/>
            <a:ext cx="12954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Uplink</a:t>
            </a:r>
            <a:endParaRPr lang="en-US" dirty="0"/>
          </a:p>
        </p:txBody>
      </p:sp>
      <p:sp>
        <p:nvSpPr>
          <p:cNvPr id="55" name="Rectangle 54"/>
          <p:cNvSpPr/>
          <p:nvPr/>
        </p:nvSpPr>
        <p:spPr>
          <a:xfrm>
            <a:off x="7459980" y="5703808"/>
            <a:ext cx="8382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CE</a:t>
            </a:r>
            <a:endParaRPr lang="en-US" dirty="0"/>
          </a:p>
        </p:txBody>
      </p:sp>
      <p:sp>
        <p:nvSpPr>
          <p:cNvPr id="56" name="Rectangle 55"/>
          <p:cNvSpPr/>
          <p:nvPr/>
        </p:nvSpPr>
        <p:spPr>
          <a:xfrm>
            <a:off x="8298180" y="5703808"/>
            <a:ext cx="44958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a:t>
            </a:r>
            <a:endParaRPr lang="en-US" dirty="0"/>
          </a:p>
        </p:txBody>
      </p:sp>
      <p:sp>
        <p:nvSpPr>
          <p:cNvPr id="57" name="Left Brace 56"/>
          <p:cNvSpPr/>
          <p:nvPr/>
        </p:nvSpPr>
        <p:spPr>
          <a:xfrm rot="5400000">
            <a:off x="3760470" y="3219450"/>
            <a:ext cx="381000" cy="44119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8" name="TextBox 57"/>
          <p:cNvSpPr txBox="1"/>
          <p:nvPr/>
        </p:nvSpPr>
        <p:spPr>
          <a:xfrm>
            <a:off x="2960370" y="4861560"/>
            <a:ext cx="1981200" cy="369332"/>
          </a:xfrm>
          <a:prstGeom prst="rect">
            <a:avLst/>
          </a:prstGeom>
          <a:noFill/>
        </p:spPr>
        <p:txBody>
          <a:bodyPr wrap="square" rtlCol="0">
            <a:spAutoFit/>
          </a:bodyPr>
          <a:lstStyle/>
          <a:p>
            <a:pPr algn="ctr"/>
            <a:r>
              <a:rPr lang="en-US" dirty="0" smtClean="0"/>
              <a:t>Coherence Time</a:t>
            </a:r>
            <a:endParaRPr lang="en-US" dirty="0"/>
          </a:p>
        </p:txBody>
      </p:sp>
      <p:sp>
        <p:nvSpPr>
          <p:cNvPr id="61" name="Rectangle 60"/>
          <p:cNvSpPr/>
          <p:nvPr/>
        </p:nvSpPr>
        <p:spPr>
          <a:xfrm>
            <a:off x="2575560" y="5574030"/>
            <a:ext cx="1219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Uplink</a:t>
            </a:r>
            <a:endParaRPr lang="en-US" dirty="0"/>
          </a:p>
        </p:txBody>
      </p:sp>
      <p:sp>
        <p:nvSpPr>
          <p:cNvPr id="62" name="Rectangle 61"/>
          <p:cNvSpPr/>
          <p:nvPr/>
        </p:nvSpPr>
        <p:spPr>
          <a:xfrm>
            <a:off x="8298180" y="5584984"/>
            <a:ext cx="44958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t>
            </a:r>
            <a:endParaRPr lang="en-US" dirty="0"/>
          </a:p>
        </p:txBody>
      </p:sp>
      <p:sp>
        <p:nvSpPr>
          <p:cNvPr id="63" name="TextBox 62"/>
          <p:cNvSpPr txBox="1"/>
          <p:nvPr/>
        </p:nvSpPr>
        <p:spPr>
          <a:xfrm>
            <a:off x="-335280" y="5601384"/>
            <a:ext cx="1981200" cy="369332"/>
          </a:xfrm>
          <a:prstGeom prst="rect">
            <a:avLst/>
          </a:prstGeom>
          <a:noFill/>
        </p:spPr>
        <p:txBody>
          <a:bodyPr wrap="square" rtlCol="0">
            <a:spAutoFit/>
          </a:bodyPr>
          <a:lstStyle/>
          <a:p>
            <a:pPr algn="ctr"/>
            <a:r>
              <a:rPr lang="en-US" dirty="0" smtClean="0"/>
              <a:t>Optimal</a:t>
            </a:r>
            <a:endParaRPr lang="en-US" dirty="0"/>
          </a:p>
        </p:txBody>
      </p:sp>
      <p:sp>
        <p:nvSpPr>
          <p:cNvPr id="65" name="Curved Down Arrow 64"/>
          <p:cNvSpPr/>
          <p:nvPr/>
        </p:nvSpPr>
        <p:spPr>
          <a:xfrm rot="21480000" flipV="1">
            <a:off x="2040149" y="2384855"/>
            <a:ext cx="3801584" cy="556882"/>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68" name="TextBox 67"/>
          <p:cNvSpPr txBox="1"/>
          <p:nvPr/>
        </p:nvSpPr>
        <p:spPr>
          <a:xfrm>
            <a:off x="5671185" y="3034546"/>
            <a:ext cx="1981200" cy="369332"/>
          </a:xfrm>
          <a:prstGeom prst="rect">
            <a:avLst/>
          </a:prstGeom>
          <a:noFill/>
        </p:spPr>
        <p:txBody>
          <a:bodyPr wrap="square" rtlCol="0">
            <a:spAutoFit/>
          </a:bodyPr>
          <a:lstStyle/>
          <a:p>
            <a:pPr algn="ctr"/>
            <a:r>
              <a:rPr lang="en-US" dirty="0" smtClean="0"/>
              <a:t>Coherence Time</a:t>
            </a:r>
            <a:endParaRPr lang="en-US" dirty="0"/>
          </a:p>
        </p:txBody>
      </p:sp>
      <p:sp>
        <p:nvSpPr>
          <p:cNvPr id="69" name="Rectangle 68"/>
          <p:cNvSpPr/>
          <p:nvPr/>
        </p:nvSpPr>
        <p:spPr>
          <a:xfrm>
            <a:off x="8301990" y="3876794"/>
            <a:ext cx="44958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t>
            </a:r>
            <a:endParaRPr lang="en-US" dirty="0"/>
          </a:p>
        </p:txBody>
      </p:sp>
      <p:sp>
        <p:nvSpPr>
          <p:cNvPr id="70" name="Left Brace 69"/>
          <p:cNvSpPr/>
          <p:nvPr/>
        </p:nvSpPr>
        <p:spPr>
          <a:xfrm rot="5400000">
            <a:off x="6471285" y="1887855"/>
            <a:ext cx="381000" cy="328041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1" name="TextBox 70"/>
          <p:cNvSpPr txBox="1"/>
          <p:nvPr/>
        </p:nvSpPr>
        <p:spPr>
          <a:xfrm>
            <a:off x="4225290" y="4274820"/>
            <a:ext cx="1981200" cy="261610"/>
          </a:xfrm>
          <a:prstGeom prst="rect">
            <a:avLst/>
          </a:prstGeom>
          <a:noFill/>
        </p:spPr>
        <p:txBody>
          <a:bodyPr wrap="square" rtlCol="0">
            <a:spAutoFit/>
          </a:bodyPr>
          <a:lstStyle/>
          <a:p>
            <a:pPr algn="ctr"/>
            <a:r>
              <a:rPr lang="en-US" sz="1050" dirty="0" smtClean="0"/>
              <a:t>(Not to Scale)</a:t>
            </a:r>
            <a:endParaRPr lang="en-US" sz="1050" dirty="0"/>
          </a:p>
        </p:txBody>
      </p:sp>
      <p:pic>
        <p:nvPicPr>
          <p:cNvPr id="1026" name="Picture 2" descr="http://sanbasso.files.wordpress.com/2010/06/600px-red_x-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7490" y="1143000"/>
            <a:ext cx="3608070" cy="360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34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6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37" grpId="0"/>
      <p:bldP spid="39" grpId="0" animBg="1"/>
      <p:bldP spid="46" grpId="0" animBg="1"/>
      <p:bldP spid="48" grpId="0"/>
      <p:bldP spid="50" grpId="0" animBg="1"/>
      <p:bldP spid="51" grpId="0" animBg="1"/>
      <p:bldP spid="52" grpId="0" animBg="1"/>
      <p:bldP spid="54" grpId="0" animBg="1"/>
      <p:bldP spid="55" grpId="0" animBg="1"/>
      <p:bldP spid="56" grpId="0" animBg="1"/>
      <p:bldP spid="57" grpId="0" animBg="1"/>
      <p:bldP spid="58" grpId="0"/>
      <p:bldP spid="61" grpId="0" animBg="1"/>
      <p:bldP spid="62" grpId="0" animBg="1"/>
      <p:bldP spid="63" grpId="0"/>
      <p:bldP spid="65" grpId="0" animBg="1"/>
      <p:bldP spid="65" grpId="1" animBg="1"/>
      <p:bldP spid="68" grpId="0"/>
      <p:bldP spid="69" grpId="0" animBg="1"/>
      <p:bldP spid="70" grpId="0" animBg="1"/>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533400" y="4800600"/>
            <a:ext cx="831915" cy="611171"/>
            <a:chOff x="509047" y="3027575"/>
            <a:chExt cx="831915" cy="611171"/>
          </a:xfrm>
        </p:grpSpPr>
        <p:sp>
          <p:nvSpPr>
            <p:cNvPr id="77" name="Isosceles Triangle 76"/>
            <p:cNvSpPr/>
            <p:nvPr/>
          </p:nvSpPr>
          <p:spPr>
            <a:xfrm flipV="1">
              <a:off x="1036162" y="3027575"/>
              <a:ext cx="304800" cy="262759"/>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8" name="Straight Connector 77"/>
            <p:cNvCxnSpPr>
              <a:stCxn id="77" idx="0"/>
            </p:cNvCxnSpPr>
            <p:nvPr/>
          </p:nvCxnSpPr>
          <p:spPr>
            <a:xfrm>
              <a:off x="1188562" y="3290334"/>
              <a:ext cx="0" cy="3468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09047" y="3637175"/>
              <a:ext cx="679515" cy="15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533400" y="3810000"/>
            <a:ext cx="831915" cy="611171"/>
            <a:chOff x="509047" y="3027575"/>
            <a:chExt cx="831915" cy="611171"/>
          </a:xfrm>
        </p:grpSpPr>
        <p:sp>
          <p:nvSpPr>
            <p:cNvPr id="69" name="Isosceles Triangle 68"/>
            <p:cNvSpPr/>
            <p:nvPr/>
          </p:nvSpPr>
          <p:spPr>
            <a:xfrm flipV="1">
              <a:off x="1036162" y="3027575"/>
              <a:ext cx="304800" cy="262759"/>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0" name="Straight Connector 69"/>
            <p:cNvCxnSpPr>
              <a:stCxn id="69" idx="0"/>
            </p:cNvCxnSpPr>
            <p:nvPr/>
          </p:nvCxnSpPr>
          <p:spPr>
            <a:xfrm>
              <a:off x="1188562" y="3290334"/>
              <a:ext cx="0" cy="3468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09047" y="3637175"/>
              <a:ext cx="679515" cy="15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533400" y="2819400"/>
            <a:ext cx="831915" cy="611171"/>
            <a:chOff x="509047" y="3027575"/>
            <a:chExt cx="831915" cy="611171"/>
          </a:xfrm>
        </p:grpSpPr>
        <p:sp>
          <p:nvSpPr>
            <p:cNvPr id="81" name="Isosceles Triangle 80"/>
            <p:cNvSpPr/>
            <p:nvPr/>
          </p:nvSpPr>
          <p:spPr>
            <a:xfrm flipV="1">
              <a:off x="1036162" y="3027575"/>
              <a:ext cx="304800" cy="262759"/>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2" name="Straight Connector 81"/>
            <p:cNvCxnSpPr>
              <a:stCxn id="81" idx="0"/>
            </p:cNvCxnSpPr>
            <p:nvPr/>
          </p:nvCxnSpPr>
          <p:spPr>
            <a:xfrm>
              <a:off x="1188562" y="3290334"/>
              <a:ext cx="0" cy="3468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09047" y="3637175"/>
              <a:ext cx="679515" cy="15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ounded Rectangle 66"/>
          <p:cNvSpPr/>
          <p:nvPr/>
        </p:nvSpPr>
        <p:spPr>
          <a:xfrm>
            <a:off x="76200" y="2895600"/>
            <a:ext cx="685800" cy="2971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BS</a:t>
            </a:r>
            <a:endParaRPr lang="en-US" dirty="0"/>
          </a:p>
        </p:txBody>
      </p:sp>
      <p:sp>
        <p:nvSpPr>
          <p:cNvPr id="2" name="Title 1"/>
          <p:cNvSpPr>
            <a:spLocks noGrp="1"/>
          </p:cNvSpPr>
          <p:nvPr>
            <p:ph type="title"/>
          </p:nvPr>
        </p:nvSpPr>
        <p:spPr/>
        <p:txBody>
          <a:bodyPr>
            <a:normAutofit/>
          </a:bodyPr>
          <a:lstStyle/>
          <a:p>
            <a:r>
              <a:rPr lang="en-US" dirty="0" smtClean="0"/>
              <a:t>Background: Channel Estimation</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5</a:t>
            </a:fld>
            <a:endParaRPr lang="en-US"/>
          </a:p>
        </p:txBody>
      </p:sp>
      <p:cxnSp>
        <p:nvCxnSpPr>
          <p:cNvPr id="17" name="Straight Connector 16"/>
          <p:cNvCxnSpPr/>
          <p:nvPr/>
        </p:nvCxnSpPr>
        <p:spPr>
          <a:xfrm>
            <a:off x="1828800" y="2209800"/>
            <a:ext cx="2057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828800" y="5791200"/>
            <a:ext cx="20574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4808220" y="3764280"/>
            <a:ext cx="304800" cy="609600"/>
            <a:chOff x="1905000" y="3276600"/>
            <a:chExt cx="304800" cy="609600"/>
          </a:xfrm>
        </p:grpSpPr>
        <p:sp>
          <p:nvSpPr>
            <p:cNvPr id="33" name="Isosceles Triangle 32"/>
            <p:cNvSpPr/>
            <p:nvPr/>
          </p:nvSpPr>
          <p:spPr>
            <a:xfrm flipV="1">
              <a:off x="1905000" y="3276600"/>
              <a:ext cx="304800" cy="262759"/>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4" name="Straight Connector 33"/>
            <p:cNvCxnSpPr>
              <a:stCxn id="33" idx="0"/>
            </p:cNvCxnSpPr>
            <p:nvPr/>
          </p:nvCxnSpPr>
          <p:spPr>
            <a:xfrm>
              <a:off x="2057400" y="3539359"/>
              <a:ext cx="0" cy="3468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4808220" y="2590800"/>
            <a:ext cx="304800" cy="609600"/>
            <a:chOff x="1905000" y="3276600"/>
            <a:chExt cx="304800" cy="609600"/>
          </a:xfrm>
        </p:grpSpPr>
        <p:sp>
          <p:nvSpPr>
            <p:cNvPr id="38" name="Isosceles Triangle 37"/>
            <p:cNvSpPr/>
            <p:nvPr/>
          </p:nvSpPr>
          <p:spPr>
            <a:xfrm flipV="1">
              <a:off x="1905000" y="3276600"/>
              <a:ext cx="304800" cy="262759"/>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9" name="Straight Connector 38"/>
            <p:cNvCxnSpPr>
              <a:stCxn id="38" idx="0"/>
            </p:cNvCxnSpPr>
            <p:nvPr/>
          </p:nvCxnSpPr>
          <p:spPr>
            <a:xfrm>
              <a:off x="2057400" y="3539359"/>
              <a:ext cx="0" cy="3468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4800600" y="5042338"/>
            <a:ext cx="304800" cy="609600"/>
            <a:chOff x="1905000" y="3276600"/>
            <a:chExt cx="304800" cy="609600"/>
          </a:xfrm>
        </p:grpSpPr>
        <p:sp>
          <p:nvSpPr>
            <p:cNvPr id="41" name="Isosceles Triangle 40"/>
            <p:cNvSpPr/>
            <p:nvPr/>
          </p:nvSpPr>
          <p:spPr>
            <a:xfrm flipV="1">
              <a:off x="1905000" y="3276600"/>
              <a:ext cx="304800" cy="262759"/>
            </a:xfrm>
            <a:prstGeom prst="triangle">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2" name="Straight Connector 41"/>
            <p:cNvCxnSpPr>
              <a:stCxn id="41" idx="0"/>
            </p:cNvCxnSpPr>
            <p:nvPr/>
          </p:nvCxnSpPr>
          <p:spPr>
            <a:xfrm>
              <a:off x="2057400" y="3539359"/>
              <a:ext cx="0" cy="3468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p:cNvSpPr txBox="1">
            <a:spLocks noChangeArrowheads="1"/>
          </p:cNvSpPr>
          <p:nvPr/>
        </p:nvSpPr>
        <p:spPr bwMode="auto">
          <a:xfrm>
            <a:off x="5715000" y="3352460"/>
            <a:ext cx="2972480" cy="830997"/>
          </a:xfrm>
          <a:prstGeom prst="rect">
            <a:avLst/>
          </a:prstGeom>
          <a:noFill/>
          <a:ln w="9525">
            <a:noFill/>
            <a:miter lim="800000"/>
            <a:headEnd/>
            <a:tailEnd/>
          </a:ln>
        </p:spPr>
        <p:txBody>
          <a:bodyPr wrap="none">
            <a:spAutoFit/>
          </a:bodyPr>
          <a:lstStyle/>
          <a:p>
            <a:r>
              <a:rPr lang="en-US" sz="2400" dirty="0" smtClean="0">
                <a:latin typeface="+mj-lt"/>
              </a:rPr>
              <a:t>Multiple users have to</a:t>
            </a:r>
          </a:p>
          <a:p>
            <a:r>
              <a:rPr lang="en-US" sz="2400" dirty="0">
                <a:latin typeface="+mj-lt"/>
              </a:rPr>
              <a:t>s</a:t>
            </a:r>
            <a:r>
              <a:rPr lang="en-US" sz="2400" dirty="0" smtClean="0">
                <a:latin typeface="+mj-lt"/>
              </a:rPr>
              <a:t>end pilots orthogonally</a:t>
            </a:r>
            <a:endParaRPr lang="en-US" sz="2400" dirty="0">
              <a:latin typeface="+mj-lt"/>
            </a:endParaRPr>
          </a:p>
        </p:txBody>
      </p:sp>
      <p:pic>
        <p:nvPicPr>
          <p:cNvPr id="3074" name="Picture 2" descr="http://nicecliparts.com/download/Antenna_Waves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464" r="54351" b="8598"/>
          <a:stretch/>
        </p:blipFill>
        <p:spPr bwMode="auto">
          <a:xfrm>
            <a:off x="4459251" y="2500805"/>
            <a:ext cx="333729" cy="63718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ttp://nicecliparts.com/download/Antenna_Waves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464" r="54351" b="8598"/>
          <a:stretch/>
        </p:blipFill>
        <p:spPr bwMode="auto">
          <a:xfrm>
            <a:off x="4459251" y="3761390"/>
            <a:ext cx="333729" cy="63718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ttp://nicecliparts.com/download/Antenna_Waves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464" r="54351" b="8598"/>
          <a:stretch/>
        </p:blipFill>
        <p:spPr bwMode="auto">
          <a:xfrm>
            <a:off x="4474491" y="5014749"/>
            <a:ext cx="333729" cy="63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83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righ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hidden"/>
                                      </p:to>
                                    </p:set>
                                  </p:childTnLst>
                                </p:cTn>
                              </p:par>
                              <p:par>
                                <p:cTn id="12" presetID="22" presetClass="entr" presetSubtype="2"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right)">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5"/>
                                        </p:tgtEl>
                                        <p:attrNameLst>
                                          <p:attrName>style.visibility</p:attrName>
                                        </p:attrNameLst>
                                      </p:cBhvr>
                                      <p:to>
                                        <p:strVal val="hidden"/>
                                      </p:to>
                                    </p:set>
                                  </p:childTnLst>
                                </p:cTn>
                              </p:par>
                              <p:par>
                                <p:cTn id="19" presetID="22" presetClass="entr" presetSubtype="2"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right)">
                                      <p:cBhvr>
                                        <p:cTn id="2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 Structure</a:t>
            </a:r>
            <a:endParaRPr lang="en-US" dirty="0"/>
          </a:p>
        </p:txBody>
      </p:sp>
      <p:sp>
        <p:nvSpPr>
          <p:cNvPr id="3" name="Content Placeholder 2"/>
          <p:cNvSpPr>
            <a:spLocks noGrp="1"/>
          </p:cNvSpPr>
          <p:nvPr>
            <p:ph idx="1"/>
          </p:nvPr>
        </p:nvSpPr>
        <p:spPr>
          <a:xfrm>
            <a:off x="457200" y="1371917"/>
            <a:ext cx="8229600" cy="4525963"/>
          </a:xfrm>
        </p:spPr>
        <p:txBody>
          <a:bodyPr/>
          <a:lstStyle/>
          <a:p>
            <a:endParaRPr lang="en-US" dirty="0" smtClean="0"/>
          </a:p>
          <a:p>
            <a:r>
              <a:rPr lang="en-US" dirty="0" smtClean="0"/>
              <a:t>Time Division Duplex (TDD)</a:t>
            </a:r>
          </a:p>
          <a:p>
            <a:pPr lvl="1"/>
            <a:endParaRPr lang="en-US" dirty="0" smtClean="0"/>
          </a:p>
          <a:p>
            <a:pPr lvl="1"/>
            <a:r>
              <a:rPr lang="en-US" dirty="0" smtClean="0"/>
              <a:t>Uplink and Downlink use the same channel estimates</a:t>
            </a:r>
            <a:endParaRPr lang="en-US" dirty="0"/>
          </a:p>
          <a:p>
            <a:endParaRPr lang="en-US" dirty="0" smtClean="0"/>
          </a:p>
        </p:txBody>
      </p:sp>
      <p:sp>
        <p:nvSpPr>
          <p:cNvPr id="4" name="Slide Number Placeholder 3"/>
          <p:cNvSpPr>
            <a:spLocks noGrp="1"/>
          </p:cNvSpPr>
          <p:nvPr>
            <p:ph type="sldNum" sz="quarter" idx="12"/>
          </p:nvPr>
        </p:nvSpPr>
        <p:spPr/>
        <p:txBody>
          <a:bodyPr/>
          <a:lstStyle/>
          <a:p>
            <a:fld id="{479CA73A-78A3-4C10-894C-EE13A30E405C}" type="slidenum">
              <a:rPr lang="en-US" smtClean="0"/>
              <a:pPr/>
              <a:t>6</a:t>
            </a:fld>
            <a:endParaRPr lang="en-US" dirty="0"/>
          </a:p>
        </p:txBody>
      </p:sp>
      <p:cxnSp>
        <p:nvCxnSpPr>
          <p:cNvPr id="6" name="Straight Arrow Connector 5"/>
          <p:cNvCxnSpPr/>
          <p:nvPr/>
        </p:nvCxnSpPr>
        <p:spPr>
          <a:xfrm>
            <a:off x="762000" y="5722620"/>
            <a:ext cx="7543800" cy="0"/>
          </a:xfrm>
          <a:prstGeom prst="straightConnector1">
            <a:avLst/>
          </a:pr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1066800" y="5334000"/>
            <a:ext cx="8382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CE</a:t>
            </a:r>
            <a:endParaRPr lang="en-US" dirty="0"/>
          </a:p>
        </p:txBody>
      </p:sp>
      <p:sp>
        <p:nvSpPr>
          <p:cNvPr id="8" name="Rectangle 7"/>
          <p:cNvSpPr/>
          <p:nvPr/>
        </p:nvSpPr>
        <p:spPr>
          <a:xfrm>
            <a:off x="3124200" y="5334000"/>
            <a:ext cx="23622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Downlink</a:t>
            </a:r>
            <a:endParaRPr lang="en-US" dirty="0"/>
          </a:p>
        </p:txBody>
      </p:sp>
      <p:sp>
        <p:nvSpPr>
          <p:cNvPr id="9" name="Rectangle 8"/>
          <p:cNvSpPr/>
          <p:nvPr/>
        </p:nvSpPr>
        <p:spPr>
          <a:xfrm>
            <a:off x="1905000" y="5334000"/>
            <a:ext cx="121920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Comp</a:t>
            </a:r>
            <a:endParaRPr lang="en-US" dirty="0"/>
          </a:p>
        </p:txBody>
      </p:sp>
      <p:sp>
        <p:nvSpPr>
          <p:cNvPr id="10" name="TextBox 9"/>
          <p:cNvSpPr txBox="1"/>
          <p:nvPr/>
        </p:nvSpPr>
        <p:spPr>
          <a:xfrm>
            <a:off x="228600" y="4876800"/>
            <a:ext cx="1981200" cy="369332"/>
          </a:xfrm>
          <a:prstGeom prst="rect">
            <a:avLst/>
          </a:prstGeom>
          <a:noFill/>
        </p:spPr>
        <p:txBody>
          <a:bodyPr wrap="square" rtlCol="0">
            <a:spAutoFit/>
          </a:bodyPr>
          <a:lstStyle/>
          <a:p>
            <a:r>
              <a:rPr lang="en-US" dirty="0" smtClean="0"/>
              <a:t>Channel Estimation</a:t>
            </a:r>
            <a:endParaRPr lang="en-US" dirty="0"/>
          </a:p>
        </p:txBody>
      </p:sp>
      <p:sp>
        <p:nvSpPr>
          <p:cNvPr id="11" name="TextBox 10"/>
          <p:cNvSpPr txBox="1"/>
          <p:nvPr/>
        </p:nvSpPr>
        <p:spPr>
          <a:xfrm>
            <a:off x="1295400" y="5867400"/>
            <a:ext cx="2438400" cy="369332"/>
          </a:xfrm>
          <a:prstGeom prst="rect">
            <a:avLst/>
          </a:prstGeom>
          <a:noFill/>
        </p:spPr>
        <p:txBody>
          <a:bodyPr wrap="square" rtlCol="0">
            <a:spAutoFit/>
          </a:bodyPr>
          <a:lstStyle/>
          <a:p>
            <a:r>
              <a:rPr lang="en-US" dirty="0" smtClean="0"/>
              <a:t>Computational Overhead</a:t>
            </a:r>
            <a:endParaRPr lang="en-US" dirty="0"/>
          </a:p>
        </p:txBody>
      </p:sp>
      <p:sp>
        <p:nvSpPr>
          <p:cNvPr id="13" name="Rectangle 12"/>
          <p:cNvSpPr/>
          <p:nvPr/>
        </p:nvSpPr>
        <p:spPr>
          <a:xfrm>
            <a:off x="5486400" y="5334000"/>
            <a:ext cx="12954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Uplink</a:t>
            </a:r>
            <a:endParaRPr lang="en-US" dirty="0"/>
          </a:p>
        </p:txBody>
      </p:sp>
      <p:sp>
        <p:nvSpPr>
          <p:cNvPr id="15" name="Rectangle 14"/>
          <p:cNvSpPr/>
          <p:nvPr/>
        </p:nvSpPr>
        <p:spPr>
          <a:xfrm>
            <a:off x="6789420" y="5334000"/>
            <a:ext cx="838200" cy="381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CE</a:t>
            </a:r>
            <a:endParaRPr lang="en-US" dirty="0"/>
          </a:p>
        </p:txBody>
      </p:sp>
      <p:sp>
        <p:nvSpPr>
          <p:cNvPr id="16" name="Rectangle 15"/>
          <p:cNvSpPr/>
          <p:nvPr/>
        </p:nvSpPr>
        <p:spPr>
          <a:xfrm>
            <a:off x="7627620" y="5334000"/>
            <a:ext cx="449580" cy="381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a:t>
            </a:r>
            <a:endParaRPr lang="en-US" dirty="0"/>
          </a:p>
        </p:txBody>
      </p:sp>
      <p:sp>
        <p:nvSpPr>
          <p:cNvPr id="5" name="Left Brace 4"/>
          <p:cNvSpPr/>
          <p:nvPr/>
        </p:nvSpPr>
        <p:spPr>
          <a:xfrm rot="5400000">
            <a:off x="3089910" y="2849642"/>
            <a:ext cx="381000" cy="44119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p:cNvSpPr txBox="1"/>
          <p:nvPr/>
        </p:nvSpPr>
        <p:spPr>
          <a:xfrm>
            <a:off x="2289810" y="4491752"/>
            <a:ext cx="1981200" cy="369332"/>
          </a:xfrm>
          <a:prstGeom prst="rect">
            <a:avLst/>
          </a:prstGeom>
          <a:noFill/>
        </p:spPr>
        <p:txBody>
          <a:bodyPr wrap="square" rtlCol="0">
            <a:spAutoFit/>
          </a:bodyPr>
          <a:lstStyle/>
          <a:p>
            <a:pPr algn="ctr"/>
            <a:r>
              <a:rPr lang="en-US" dirty="0" smtClean="0"/>
              <a:t>Coherence Time</a:t>
            </a:r>
            <a:endParaRPr lang="en-US" dirty="0"/>
          </a:p>
        </p:txBody>
      </p:sp>
      <p:sp>
        <p:nvSpPr>
          <p:cNvPr id="19" name="TextBox 18"/>
          <p:cNvSpPr txBox="1"/>
          <p:nvPr/>
        </p:nvSpPr>
        <p:spPr>
          <a:xfrm>
            <a:off x="5608320" y="4365784"/>
            <a:ext cx="2362200" cy="369332"/>
          </a:xfrm>
          <a:prstGeom prst="rect">
            <a:avLst/>
          </a:prstGeom>
          <a:noFill/>
        </p:spPr>
        <p:txBody>
          <a:bodyPr wrap="square" rtlCol="0">
            <a:spAutoFit/>
          </a:bodyPr>
          <a:lstStyle/>
          <a:p>
            <a:pPr algn="ctr"/>
            <a:r>
              <a:rPr lang="en-US" dirty="0" smtClean="0"/>
              <a:t>Retrospectively Apply</a:t>
            </a:r>
            <a:endParaRPr lang="en-US" dirty="0"/>
          </a:p>
        </p:txBody>
      </p:sp>
      <p:sp>
        <p:nvSpPr>
          <p:cNvPr id="20" name="Curved Down Arrow 19"/>
          <p:cNvSpPr/>
          <p:nvPr/>
        </p:nvSpPr>
        <p:spPr>
          <a:xfrm flipH="1">
            <a:off x="6156960" y="4800600"/>
            <a:ext cx="1143000" cy="420648"/>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21" name="Rectangle 20"/>
          <p:cNvSpPr/>
          <p:nvPr/>
        </p:nvSpPr>
        <p:spPr>
          <a:xfrm>
            <a:off x="1905000" y="5204222"/>
            <a:ext cx="121920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Uplink</a:t>
            </a:r>
            <a:endParaRPr lang="en-US" dirty="0"/>
          </a:p>
        </p:txBody>
      </p:sp>
      <p:sp>
        <p:nvSpPr>
          <p:cNvPr id="22" name="TextBox 21"/>
          <p:cNvSpPr txBox="1"/>
          <p:nvPr/>
        </p:nvSpPr>
        <p:spPr>
          <a:xfrm>
            <a:off x="1333500" y="5866924"/>
            <a:ext cx="2362200" cy="369332"/>
          </a:xfrm>
          <a:prstGeom prst="rect">
            <a:avLst/>
          </a:prstGeom>
          <a:noFill/>
        </p:spPr>
        <p:txBody>
          <a:bodyPr wrap="square" rtlCol="0">
            <a:spAutoFit/>
          </a:bodyPr>
          <a:lstStyle/>
          <a:p>
            <a:pPr algn="ctr"/>
            <a:r>
              <a:rPr lang="en-US" dirty="0" smtClean="0"/>
              <a:t>Pipeline Uplink</a:t>
            </a:r>
            <a:endParaRPr lang="en-US" dirty="0"/>
          </a:p>
        </p:txBody>
      </p:sp>
      <p:sp>
        <p:nvSpPr>
          <p:cNvPr id="23" name="Rectangle 22"/>
          <p:cNvSpPr/>
          <p:nvPr/>
        </p:nvSpPr>
        <p:spPr>
          <a:xfrm>
            <a:off x="7627620" y="5215176"/>
            <a:ext cx="449580" cy="381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a:t>
            </a:r>
            <a:endParaRPr lang="en-US" dirty="0"/>
          </a:p>
        </p:txBody>
      </p:sp>
      <p:sp>
        <p:nvSpPr>
          <p:cNvPr id="24" name="Curved Down Arrow 23"/>
          <p:cNvSpPr/>
          <p:nvPr/>
        </p:nvSpPr>
        <p:spPr>
          <a:xfrm>
            <a:off x="1485900" y="4747975"/>
            <a:ext cx="1143000" cy="420648"/>
          </a:xfrm>
          <a:prstGeom prst="curved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25" name="TextBox 24"/>
          <p:cNvSpPr txBox="1"/>
          <p:nvPr/>
        </p:nvSpPr>
        <p:spPr>
          <a:xfrm>
            <a:off x="889635" y="4365784"/>
            <a:ext cx="2362200" cy="369332"/>
          </a:xfrm>
          <a:prstGeom prst="rect">
            <a:avLst/>
          </a:prstGeom>
          <a:noFill/>
        </p:spPr>
        <p:txBody>
          <a:bodyPr wrap="square" rtlCol="0">
            <a:spAutoFit/>
          </a:bodyPr>
          <a:lstStyle/>
          <a:p>
            <a:pPr algn="ctr"/>
            <a:r>
              <a:rPr lang="en-US" dirty="0" smtClean="0"/>
              <a:t>(Still Retrospective)</a:t>
            </a:r>
            <a:endParaRPr lang="en-US" dirty="0"/>
          </a:p>
        </p:txBody>
      </p:sp>
    </p:spTree>
    <p:extLst>
      <p:ext uri="{BB962C8B-B14F-4D97-AF65-F5344CB8AC3E}">
        <p14:creationId xmlns:p14="http://schemas.microsoft.com/office/powerpoint/2010/main" val="20268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 grpId="0" animBg="1"/>
      <p:bldP spid="5" grpId="1" animBg="1"/>
      <p:bldP spid="18" grpId="0"/>
      <p:bldP spid="18" grpId="1"/>
      <p:bldP spid="19" grpId="0"/>
      <p:bldP spid="20" grpId="0" animBg="1"/>
      <p:bldP spid="21" grpId="0" animBg="1"/>
      <p:bldP spid="22" grpId="0"/>
      <p:bldP spid="23" grpId="0" animBg="1"/>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r>
              <a:rPr lang="en-US" dirty="0"/>
              <a:t>Downlink is Limiting Factor</a:t>
            </a:r>
            <a:r>
              <a:rPr lang="en-US" dirty="0" smtClean="0"/>
              <a:t>!</a:t>
            </a:r>
            <a:endParaRPr lang="en-US" dirty="0"/>
          </a:p>
        </p:txBody>
      </p:sp>
    </p:spTree>
    <p:extLst>
      <p:ext uri="{BB962C8B-B14F-4D97-AF65-F5344CB8AC3E}">
        <p14:creationId xmlns:p14="http://schemas.microsoft.com/office/powerpoint/2010/main" val="3089152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Oval 136"/>
          <p:cNvSpPr/>
          <p:nvPr/>
        </p:nvSpPr>
        <p:spPr>
          <a:xfrm rot="20358229">
            <a:off x="4273182" y="2750947"/>
            <a:ext cx="3390185" cy="1084121"/>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5944032">
            <a:off x="2687333" y="2193920"/>
            <a:ext cx="3068477" cy="1122998"/>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Background: Multi-User </a:t>
            </a:r>
            <a:r>
              <a:rPr lang="en-US" dirty="0" err="1" smtClean="0"/>
              <a:t>Beamforming</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8</a:t>
            </a:fld>
            <a:endParaRPr lang="en-US"/>
          </a:p>
        </p:txBody>
      </p:sp>
      <p:pic>
        <p:nvPicPr>
          <p:cNvPr id="17" name="Picture 16" descr="D:\Documents and Settings\Hang Yu\Desktop\pics\iphone1.jpg"/>
          <p:cNvPicPr>
            <a:picLocks noChangeAspect="1" noChangeArrowheads="1"/>
          </p:cNvPicPr>
          <p:nvPr/>
        </p:nvPicPr>
        <p:blipFill>
          <a:blip r:embed="rId3" cstate="print"/>
          <a:srcRect/>
          <a:stretch>
            <a:fillRect/>
          </a:stretch>
        </p:blipFill>
        <p:spPr bwMode="auto">
          <a:xfrm>
            <a:off x="1523424" y="6220145"/>
            <a:ext cx="456684" cy="314604"/>
          </a:xfrm>
          <a:prstGeom prst="rect">
            <a:avLst/>
          </a:prstGeom>
          <a:noFill/>
          <a:ln>
            <a:noFill/>
          </a:ln>
        </p:spPr>
      </p:pic>
      <p:pic>
        <p:nvPicPr>
          <p:cNvPr id="18" name="Picture 17" descr="D:\Documents and Settings\Hang Yu\Desktop\pics\iphone1.jpg"/>
          <p:cNvPicPr>
            <a:picLocks noChangeAspect="1" noChangeArrowheads="1"/>
          </p:cNvPicPr>
          <p:nvPr/>
        </p:nvPicPr>
        <p:blipFill>
          <a:blip r:embed="rId3" cstate="print"/>
          <a:srcRect/>
          <a:stretch>
            <a:fillRect/>
          </a:stretch>
        </p:blipFill>
        <p:spPr bwMode="auto">
          <a:xfrm>
            <a:off x="1295400" y="3236595"/>
            <a:ext cx="456684" cy="314604"/>
          </a:xfrm>
          <a:prstGeom prst="rect">
            <a:avLst/>
          </a:prstGeom>
          <a:noFill/>
          <a:ln>
            <a:noFill/>
          </a:ln>
        </p:spPr>
      </p:pic>
      <p:pic>
        <p:nvPicPr>
          <p:cNvPr id="19" name="Picture 18" descr="D:\Documents and Settings\Hang Yu\Desktop\pics\iphone1.jpg"/>
          <p:cNvPicPr>
            <a:picLocks noChangeAspect="1" noChangeArrowheads="1"/>
          </p:cNvPicPr>
          <p:nvPr/>
        </p:nvPicPr>
        <p:blipFill>
          <a:blip r:embed="rId3" cstate="print"/>
          <a:srcRect/>
          <a:stretch>
            <a:fillRect/>
          </a:stretch>
        </p:blipFill>
        <p:spPr bwMode="auto">
          <a:xfrm>
            <a:off x="3931023" y="1447800"/>
            <a:ext cx="456684" cy="314604"/>
          </a:xfrm>
          <a:prstGeom prst="rect">
            <a:avLst/>
          </a:prstGeom>
          <a:noFill/>
          <a:ln>
            <a:noFill/>
          </a:ln>
        </p:spPr>
      </p:pic>
      <p:pic>
        <p:nvPicPr>
          <p:cNvPr id="20" name="Picture 19" descr="D:\Documents and Settings\Hang Yu\Desktop\pics\iphone1.jpg"/>
          <p:cNvPicPr>
            <a:picLocks noChangeAspect="1" noChangeArrowheads="1"/>
          </p:cNvPicPr>
          <p:nvPr/>
        </p:nvPicPr>
        <p:blipFill>
          <a:blip r:embed="rId3" cstate="print"/>
          <a:srcRect/>
          <a:stretch>
            <a:fillRect/>
          </a:stretch>
        </p:blipFill>
        <p:spPr bwMode="auto">
          <a:xfrm>
            <a:off x="7843205" y="5224061"/>
            <a:ext cx="456684" cy="314604"/>
          </a:xfrm>
          <a:prstGeom prst="rect">
            <a:avLst/>
          </a:prstGeom>
          <a:noFill/>
          <a:ln>
            <a:noFill/>
          </a:ln>
        </p:spPr>
      </p:pic>
      <p:pic>
        <p:nvPicPr>
          <p:cNvPr id="22" name="Picture 21" descr="D:\Documents and Settings\Hang Yu\Desktop\pics\iphone1.jpg"/>
          <p:cNvPicPr>
            <a:picLocks noChangeAspect="1" noChangeArrowheads="1"/>
          </p:cNvPicPr>
          <p:nvPr/>
        </p:nvPicPr>
        <p:blipFill>
          <a:blip r:embed="rId3" cstate="print"/>
          <a:srcRect/>
          <a:stretch>
            <a:fillRect/>
          </a:stretch>
        </p:blipFill>
        <p:spPr bwMode="auto">
          <a:xfrm>
            <a:off x="6939043" y="2708749"/>
            <a:ext cx="456684" cy="314604"/>
          </a:xfrm>
          <a:prstGeom prst="rect">
            <a:avLst/>
          </a:prstGeom>
          <a:noFill/>
          <a:ln>
            <a:noFill/>
          </a:ln>
        </p:spPr>
      </p:pic>
      <p:sp>
        <p:nvSpPr>
          <p:cNvPr id="134" name="Oval 133"/>
          <p:cNvSpPr/>
          <p:nvPr/>
        </p:nvSpPr>
        <p:spPr>
          <a:xfrm rot="1042419">
            <a:off x="422283" y="3102063"/>
            <a:ext cx="3962231" cy="1055147"/>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570204">
            <a:off x="3671722" y="4310339"/>
            <a:ext cx="3875367" cy="964797"/>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7269226">
            <a:off x="2155447" y="4577070"/>
            <a:ext cx="3027815" cy="984621"/>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18368454">
            <a:off x="3536571" y="3760388"/>
            <a:ext cx="574859" cy="1002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rot="488027">
            <a:off x="3794676" y="3282012"/>
            <a:ext cx="1380679" cy="1368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221"/>
          <p:cNvGrpSpPr/>
          <p:nvPr/>
        </p:nvGrpSpPr>
        <p:grpSpPr>
          <a:xfrm>
            <a:off x="3657600" y="3429000"/>
            <a:ext cx="1543485" cy="1139132"/>
            <a:chOff x="366315" y="3653929"/>
            <a:chExt cx="2379685" cy="1756271"/>
          </a:xfrm>
        </p:grpSpPr>
        <p:sp>
          <p:nvSpPr>
            <p:cNvPr id="140" name="Parallelogram 139"/>
            <p:cNvSpPr/>
            <p:nvPr/>
          </p:nvSpPr>
          <p:spPr>
            <a:xfrm>
              <a:off x="446954" y="4146126"/>
              <a:ext cx="2208949" cy="1264073"/>
            </a:xfrm>
            <a:prstGeom prst="parallelogram">
              <a:avLst>
                <a:gd name="adj" fmla="val 56498"/>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98"/>
            <p:cNvGrpSpPr/>
            <p:nvPr/>
          </p:nvGrpSpPr>
          <p:grpSpPr>
            <a:xfrm>
              <a:off x="1852018" y="5083997"/>
              <a:ext cx="163909" cy="326203"/>
              <a:chOff x="1476543" y="4728479"/>
              <a:chExt cx="163909" cy="326203"/>
            </a:xfrm>
          </p:grpSpPr>
          <p:sp>
            <p:nvSpPr>
              <p:cNvPr id="241" name="Isosceles Triangle 24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2" name="Straight Connector 241"/>
              <p:cNvCxnSpPr>
                <a:stCxn id="24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2" name="Group 99"/>
            <p:cNvGrpSpPr/>
            <p:nvPr/>
          </p:nvGrpSpPr>
          <p:grpSpPr>
            <a:xfrm>
              <a:off x="1589955" y="5083997"/>
              <a:ext cx="163909" cy="326203"/>
              <a:chOff x="1476543" y="4728479"/>
              <a:chExt cx="163909" cy="326203"/>
            </a:xfrm>
          </p:grpSpPr>
          <p:sp>
            <p:nvSpPr>
              <p:cNvPr id="239" name="Isosceles Triangle 23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0" name="Straight Connector 239"/>
              <p:cNvCxnSpPr>
                <a:stCxn id="23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3" name="Group 102"/>
            <p:cNvGrpSpPr/>
            <p:nvPr/>
          </p:nvGrpSpPr>
          <p:grpSpPr>
            <a:xfrm>
              <a:off x="381000" y="5083996"/>
              <a:ext cx="163909" cy="326203"/>
              <a:chOff x="1476543" y="4728479"/>
              <a:chExt cx="163909" cy="326203"/>
            </a:xfrm>
          </p:grpSpPr>
          <p:sp>
            <p:nvSpPr>
              <p:cNvPr id="237" name="Isosceles Triangle 23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8" name="Straight Connector 237"/>
              <p:cNvCxnSpPr>
                <a:stCxn id="23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Group 105"/>
            <p:cNvGrpSpPr/>
            <p:nvPr/>
          </p:nvGrpSpPr>
          <p:grpSpPr>
            <a:xfrm>
              <a:off x="685800" y="5083996"/>
              <a:ext cx="163909" cy="326203"/>
              <a:chOff x="1476543" y="4728479"/>
              <a:chExt cx="163909" cy="326203"/>
            </a:xfrm>
          </p:grpSpPr>
          <p:sp>
            <p:nvSpPr>
              <p:cNvPr id="235" name="Isosceles Triangle 23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6" name="Straight Connector 235"/>
              <p:cNvCxnSpPr>
                <a:stCxn id="23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5" name="Group 117"/>
            <p:cNvGrpSpPr/>
            <p:nvPr/>
          </p:nvGrpSpPr>
          <p:grpSpPr>
            <a:xfrm>
              <a:off x="979091" y="5083996"/>
              <a:ext cx="163909" cy="326203"/>
              <a:chOff x="1476543" y="4728479"/>
              <a:chExt cx="163909" cy="326203"/>
            </a:xfrm>
          </p:grpSpPr>
          <p:sp>
            <p:nvSpPr>
              <p:cNvPr id="233" name="Isosceles Triangle 23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4" name="Straight Connector 233"/>
              <p:cNvCxnSpPr>
                <a:stCxn id="23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20"/>
            <p:cNvGrpSpPr/>
            <p:nvPr/>
          </p:nvGrpSpPr>
          <p:grpSpPr>
            <a:xfrm>
              <a:off x="1283891" y="5083996"/>
              <a:ext cx="163909" cy="326203"/>
              <a:chOff x="1476543" y="4728479"/>
              <a:chExt cx="163909" cy="326203"/>
            </a:xfrm>
          </p:grpSpPr>
          <p:sp>
            <p:nvSpPr>
              <p:cNvPr id="231" name="Isosceles Triangle 23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2" name="Straight Connector 231"/>
              <p:cNvCxnSpPr>
                <a:stCxn id="23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7" name="Group 123"/>
            <p:cNvGrpSpPr/>
            <p:nvPr/>
          </p:nvGrpSpPr>
          <p:grpSpPr>
            <a:xfrm>
              <a:off x="2569046" y="3819924"/>
              <a:ext cx="163909" cy="326203"/>
              <a:chOff x="1476543" y="4728479"/>
              <a:chExt cx="163909" cy="326203"/>
            </a:xfrm>
          </p:grpSpPr>
          <p:sp>
            <p:nvSpPr>
              <p:cNvPr id="229" name="Isosceles Triangle 22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0" name="Straight Connector 229"/>
              <p:cNvCxnSpPr>
                <a:stCxn id="22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8" name="Group 126"/>
            <p:cNvGrpSpPr/>
            <p:nvPr/>
          </p:nvGrpSpPr>
          <p:grpSpPr>
            <a:xfrm>
              <a:off x="2306983" y="3819924"/>
              <a:ext cx="163909" cy="326203"/>
              <a:chOff x="1476543" y="4728479"/>
              <a:chExt cx="163909" cy="326203"/>
            </a:xfrm>
          </p:grpSpPr>
          <p:sp>
            <p:nvSpPr>
              <p:cNvPr id="227" name="Isosceles Triangle 22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8" name="Straight Connector 227"/>
              <p:cNvCxnSpPr>
                <a:stCxn id="22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9" name="Group 129"/>
            <p:cNvGrpSpPr/>
            <p:nvPr/>
          </p:nvGrpSpPr>
          <p:grpSpPr>
            <a:xfrm>
              <a:off x="1098028" y="3819923"/>
              <a:ext cx="163909" cy="326203"/>
              <a:chOff x="1476543" y="4728479"/>
              <a:chExt cx="163909" cy="326203"/>
            </a:xfrm>
          </p:grpSpPr>
          <p:sp>
            <p:nvSpPr>
              <p:cNvPr id="225" name="Isosceles Triangle 22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6" name="Straight Connector 225"/>
              <p:cNvCxnSpPr>
                <a:stCxn id="22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0" name="Group 132"/>
            <p:cNvGrpSpPr/>
            <p:nvPr/>
          </p:nvGrpSpPr>
          <p:grpSpPr>
            <a:xfrm>
              <a:off x="1402828" y="3819923"/>
              <a:ext cx="163909" cy="326203"/>
              <a:chOff x="1476543" y="4728479"/>
              <a:chExt cx="163909" cy="326203"/>
            </a:xfrm>
          </p:grpSpPr>
          <p:sp>
            <p:nvSpPr>
              <p:cNvPr id="223" name="Isosceles Triangle 22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4" name="Straight Connector 223"/>
              <p:cNvCxnSpPr>
                <a:stCxn id="22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1" name="Group 135"/>
            <p:cNvGrpSpPr/>
            <p:nvPr/>
          </p:nvGrpSpPr>
          <p:grpSpPr>
            <a:xfrm>
              <a:off x="1696119" y="3819923"/>
              <a:ext cx="163909" cy="326203"/>
              <a:chOff x="1476543" y="4728479"/>
              <a:chExt cx="163909" cy="326203"/>
            </a:xfrm>
          </p:grpSpPr>
          <p:sp>
            <p:nvSpPr>
              <p:cNvPr id="221" name="Isosceles Triangle 22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2" name="Straight Connector 221"/>
              <p:cNvCxnSpPr>
                <a:stCxn id="22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2" name="Group 138"/>
            <p:cNvGrpSpPr/>
            <p:nvPr/>
          </p:nvGrpSpPr>
          <p:grpSpPr>
            <a:xfrm>
              <a:off x="2000919" y="3819923"/>
              <a:ext cx="163909" cy="326203"/>
              <a:chOff x="1476543" y="4728479"/>
              <a:chExt cx="163909" cy="326203"/>
            </a:xfrm>
          </p:grpSpPr>
          <p:sp>
            <p:nvSpPr>
              <p:cNvPr id="219" name="Isosceles Triangle 21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0" name="Straight Connector 219"/>
              <p:cNvCxnSpPr>
                <a:stCxn id="21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3" name="Group 141"/>
            <p:cNvGrpSpPr/>
            <p:nvPr/>
          </p:nvGrpSpPr>
          <p:grpSpPr>
            <a:xfrm>
              <a:off x="2070373" y="4658124"/>
              <a:ext cx="163909" cy="326203"/>
              <a:chOff x="1476543" y="4728479"/>
              <a:chExt cx="163909" cy="326203"/>
            </a:xfrm>
          </p:grpSpPr>
          <p:sp>
            <p:nvSpPr>
              <p:cNvPr id="217" name="Isosceles Triangle 21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8" name="Straight Connector 217"/>
              <p:cNvCxnSpPr>
                <a:stCxn id="21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4" name="Group 144"/>
            <p:cNvGrpSpPr/>
            <p:nvPr/>
          </p:nvGrpSpPr>
          <p:grpSpPr>
            <a:xfrm>
              <a:off x="1808310" y="4658124"/>
              <a:ext cx="163909" cy="326203"/>
              <a:chOff x="1476543" y="4728479"/>
              <a:chExt cx="163909" cy="326203"/>
            </a:xfrm>
          </p:grpSpPr>
          <p:sp>
            <p:nvSpPr>
              <p:cNvPr id="215" name="Isosceles Triangle 21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6" name="Straight Connector 215"/>
              <p:cNvCxnSpPr>
                <a:stCxn id="21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5" name="Group 147"/>
            <p:cNvGrpSpPr/>
            <p:nvPr/>
          </p:nvGrpSpPr>
          <p:grpSpPr>
            <a:xfrm>
              <a:off x="599355" y="4658123"/>
              <a:ext cx="163909" cy="326203"/>
              <a:chOff x="1476543" y="4728479"/>
              <a:chExt cx="163909" cy="326203"/>
            </a:xfrm>
          </p:grpSpPr>
          <p:sp>
            <p:nvSpPr>
              <p:cNvPr id="213" name="Isosceles Triangle 21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4" name="Straight Connector 213"/>
              <p:cNvCxnSpPr>
                <a:stCxn id="21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6" name="Group 150"/>
            <p:cNvGrpSpPr/>
            <p:nvPr/>
          </p:nvGrpSpPr>
          <p:grpSpPr>
            <a:xfrm>
              <a:off x="904155" y="4658123"/>
              <a:ext cx="163909" cy="326203"/>
              <a:chOff x="1476543" y="4728479"/>
              <a:chExt cx="163909" cy="326203"/>
            </a:xfrm>
          </p:grpSpPr>
          <p:sp>
            <p:nvSpPr>
              <p:cNvPr id="211" name="Isosceles Triangle 21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2" name="Straight Connector 211"/>
              <p:cNvCxnSpPr>
                <a:stCxn id="21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7" name="Group 153"/>
            <p:cNvGrpSpPr/>
            <p:nvPr/>
          </p:nvGrpSpPr>
          <p:grpSpPr>
            <a:xfrm>
              <a:off x="1197446" y="4658123"/>
              <a:ext cx="163909" cy="326203"/>
              <a:chOff x="1476543" y="4728479"/>
              <a:chExt cx="163909" cy="326203"/>
            </a:xfrm>
          </p:grpSpPr>
          <p:sp>
            <p:nvSpPr>
              <p:cNvPr id="209" name="Isosceles Triangle 20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0" name="Straight Connector 209"/>
              <p:cNvCxnSpPr>
                <a:stCxn id="20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8" name="Group 156"/>
            <p:cNvGrpSpPr/>
            <p:nvPr/>
          </p:nvGrpSpPr>
          <p:grpSpPr>
            <a:xfrm>
              <a:off x="1502246" y="4658123"/>
              <a:ext cx="163909" cy="326203"/>
              <a:chOff x="1476543" y="4728479"/>
              <a:chExt cx="163909" cy="326203"/>
            </a:xfrm>
          </p:grpSpPr>
          <p:sp>
            <p:nvSpPr>
              <p:cNvPr id="207" name="Isosceles Triangle 20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8" name="Straight Connector 207"/>
              <p:cNvCxnSpPr>
                <a:stCxn id="20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9" name="Group 159"/>
            <p:cNvGrpSpPr/>
            <p:nvPr/>
          </p:nvGrpSpPr>
          <p:grpSpPr>
            <a:xfrm>
              <a:off x="2340446" y="4222328"/>
              <a:ext cx="163909" cy="326203"/>
              <a:chOff x="1476543" y="4728479"/>
              <a:chExt cx="163909" cy="326203"/>
            </a:xfrm>
          </p:grpSpPr>
          <p:sp>
            <p:nvSpPr>
              <p:cNvPr id="205" name="Isosceles Triangle 20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6" name="Straight Connector 205"/>
              <p:cNvCxnSpPr>
                <a:stCxn id="20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0" name="Group 162"/>
            <p:cNvGrpSpPr/>
            <p:nvPr/>
          </p:nvGrpSpPr>
          <p:grpSpPr>
            <a:xfrm>
              <a:off x="2078383" y="4222328"/>
              <a:ext cx="163909" cy="326203"/>
              <a:chOff x="1476543" y="4728479"/>
              <a:chExt cx="163909" cy="326203"/>
            </a:xfrm>
          </p:grpSpPr>
          <p:sp>
            <p:nvSpPr>
              <p:cNvPr id="203" name="Isosceles Triangle 20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4" name="Straight Connector 203"/>
              <p:cNvCxnSpPr>
                <a:stCxn id="20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1" name="Group 165"/>
            <p:cNvGrpSpPr/>
            <p:nvPr/>
          </p:nvGrpSpPr>
          <p:grpSpPr>
            <a:xfrm>
              <a:off x="869428" y="4222327"/>
              <a:ext cx="163909" cy="326203"/>
              <a:chOff x="1476543" y="4728479"/>
              <a:chExt cx="163909" cy="326203"/>
            </a:xfrm>
          </p:grpSpPr>
          <p:sp>
            <p:nvSpPr>
              <p:cNvPr id="201" name="Isosceles Triangle 20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2" name="Straight Connector 201"/>
              <p:cNvCxnSpPr>
                <a:stCxn id="20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2" name="Group 168"/>
            <p:cNvGrpSpPr/>
            <p:nvPr/>
          </p:nvGrpSpPr>
          <p:grpSpPr>
            <a:xfrm>
              <a:off x="1174228" y="4222327"/>
              <a:ext cx="163909" cy="326203"/>
              <a:chOff x="1476543" y="4728479"/>
              <a:chExt cx="163909" cy="326203"/>
            </a:xfrm>
          </p:grpSpPr>
          <p:sp>
            <p:nvSpPr>
              <p:cNvPr id="199" name="Isosceles Triangle 19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0" name="Straight Connector 199"/>
              <p:cNvCxnSpPr>
                <a:stCxn id="19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3" name="Group 171"/>
            <p:cNvGrpSpPr/>
            <p:nvPr/>
          </p:nvGrpSpPr>
          <p:grpSpPr>
            <a:xfrm>
              <a:off x="1467519" y="4222327"/>
              <a:ext cx="163909" cy="326203"/>
              <a:chOff x="1476543" y="4728479"/>
              <a:chExt cx="163909" cy="326203"/>
            </a:xfrm>
          </p:grpSpPr>
          <p:sp>
            <p:nvSpPr>
              <p:cNvPr id="197" name="Isosceles Triangle 19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98" name="Straight Connector 197"/>
              <p:cNvCxnSpPr>
                <a:stCxn id="19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4" name="Group 174"/>
            <p:cNvGrpSpPr/>
            <p:nvPr/>
          </p:nvGrpSpPr>
          <p:grpSpPr>
            <a:xfrm>
              <a:off x="1772319" y="4222327"/>
              <a:ext cx="163909" cy="326203"/>
              <a:chOff x="1476543" y="4728479"/>
              <a:chExt cx="163909" cy="326203"/>
            </a:xfrm>
          </p:grpSpPr>
          <p:sp>
            <p:nvSpPr>
              <p:cNvPr id="195" name="Isosceles Triangle 19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96" name="Straight Connector 195"/>
              <p:cNvCxnSpPr>
                <a:stCxn id="19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65" name="Straight Connector 164"/>
            <p:cNvCxnSpPr/>
            <p:nvPr/>
          </p:nvCxnSpPr>
          <p:spPr>
            <a:xfrm flipH="1">
              <a:off x="673677" y="4997511"/>
              <a:ext cx="147565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946748" y="4548530"/>
              <a:ext cx="147565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772240"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1056555"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1361355"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1656676"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8684" y="3657605"/>
              <a:ext cx="193510" cy="154961"/>
            </a:xfrm>
            <a:prstGeom prst="rect">
              <a:avLst/>
            </a:prstGeom>
            <a:noFill/>
          </p:spPr>
        </p:pic>
        <p:pic>
          <p:nvPicPr>
            <p:cNvPr id="17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81925" y="3657605"/>
              <a:ext cx="193510" cy="154961"/>
            </a:xfrm>
            <a:prstGeom prst="rect">
              <a:avLst/>
            </a:prstGeom>
            <a:noFill/>
          </p:spPr>
        </p:pic>
        <p:pic>
          <p:nvPicPr>
            <p:cNvPr id="17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8377" y="3657603"/>
              <a:ext cx="193510" cy="154961"/>
            </a:xfrm>
            <a:prstGeom prst="rect">
              <a:avLst/>
            </a:prstGeom>
            <a:noFill/>
          </p:spPr>
        </p:pic>
        <p:pic>
          <p:nvPicPr>
            <p:cNvPr id="17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82170" y="3653931"/>
              <a:ext cx="193510" cy="154961"/>
            </a:xfrm>
            <a:prstGeom prst="rect">
              <a:avLst/>
            </a:prstGeom>
            <a:noFill/>
          </p:spPr>
        </p:pic>
        <p:pic>
          <p:nvPicPr>
            <p:cNvPr id="175"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92756" y="3657601"/>
              <a:ext cx="193510" cy="154961"/>
            </a:xfrm>
            <a:prstGeom prst="rect">
              <a:avLst/>
            </a:prstGeom>
            <a:noFill/>
          </p:spPr>
        </p:pic>
        <p:pic>
          <p:nvPicPr>
            <p:cNvPr id="176"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52491" y="3653929"/>
              <a:ext cx="193509" cy="154961"/>
            </a:xfrm>
            <a:prstGeom prst="rect">
              <a:avLst/>
            </a:prstGeom>
            <a:noFill/>
          </p:spPr>
        </p:pic>
        <p:pic>
          <p:nvPicPr>
            <p:cNvPr id="177"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52380" y="4060646"/>
              <a:ext cx="193510" cy="154961"/>
            </a:xfrm>
            <a:prstGeom prst="rect">
              <a:avLst/>
            </a:prstGeom>
            <a:noFill/>
          </p:spPr>
        </p:pic>
        <p:pic>
          <p:nvPicPr>
            <p:cNvPr id="178"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59292" y="4060644"/>
              <a:ext cx="193510" cy="154961"/>
            </a:xfrm>
            <a:prstGeom prst="rect">
              <a:avLst/>
            </a:prstGeom>
            <a:noFill/>
          </p:spPr>
        </p:pic>
        <p:pic>
          <p:nvPicPr>
            <p:cNvPr id="179"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52071" y="4064315"/>
              <a:ext cx="193510" cy="154961"/>
            </a:xfrm>
            <a:prstGeom prst="rect">
              <a:avLst/>
            </a:prstGeom>
            <a:noFill/>
          </p:spPr>
        </p:pic>
        <p:pic>
          <p:nvPicPr>
            <p:cNvPr id="180"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9538" y="4060643"/>
              <a:ext cx="193510" cy="154961"/>
            </a:xfrm>
            <a:prstGeom prst="rect">
              <a:avLst/>
            </a:prstGeom>
            <a:noFill/>
          </p:spPr>
        </p:pic>
        <p:pic>
          <p:nvPicPr>
            <p:cNvPr id="18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66450" y="4060641"/>
              <a:ext cx="193510" cy="154961"/>
            </a:xfrm>
            <a:prstGeom prst="rect">
              <a:avLst/>
            </a:prstGeom>
            <a:noFill/>
          </p:spPr>
        </p:pic>
        <p:pic>
          <p:nvPicPr>
            <p:cNvPr id="18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22518" y="4060640"/>
              <a:ext cx="193509" cy="154961"/>
            </a:xfrm>
            <a:prstGeom prst="rect">
              <a:avLst/>
            </a:prstGeom>
            <a:noFill/>
          </p:spPr>
        </p:pic>
        <p:pic>
          <p:nvPicPr>
            <p:cNvPr id="18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3520" y="4492151"/>
              <a:ext cx="193510" cy="154961"/>
            </a:xfrm>
            <a:prstGeom prst="rect">
              <a:avLst/>
            </a:prstGeom>
            <a:noFill/>
          </p:spPr>
        </p:pic>
        <p:pic>
          <p:nvPicPr>
            <p:cNvPr id="18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86759" y="4495821"/>
              <a:ext cx="193510" cy="154961"/>
            </a:xfrm>
            <a:prstGeom prst="rect">
              <a:avLst/>
            </a:prstGeom>
            <a:noFill/>
          </p:spPr>
        </p:pic>
        <p:pic>
          <p:nvPicPr>
            <p:cNvPr id="185"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3211" y="4492151"/>
              <a:ext cx="193510" cy="154961"/>
            </a:xfrm>
            <a:prstGeom prst="rect">
              <a:avLst/>
            </a:prstGeom>
            <a:noFill/>
          </p:spPr>
        </p:pic>
        <p:pic>
          <p:nvPicPr>
            <p:cNvPr id="186"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83335" y="4492148"/>
              <a:ext cx="193510" cy="154961"/>
            </a:xfrm>
            <a:prstGeom prst="rect">
              <a:avLst/>
            </a:prstGeom>
            <a:noFill/>
          </p:spPr>
        </p:pic>
        <p:pic>
          <p:nvPicPr>
            <p:cNvPr id="187"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93921" y="4492147"/>
              <a:ext cx="193510" cy="154961"/>
            </a:xfrm>
            <a:prstGeom prst="rect">
              <a:avLst/>
            </a:prstGeom>
            <a:noFill/>
          </p:spPr>
        </p:pic>
        <p:pic>
          <p:nvPicPr>
            <p:cNvPr id="188"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7329" y="4495819"/>
              <a:ext cx="193510" cy="154961"/>
            </a:xfrm>
            <a:prstGeom prst="rect">
              <a:avLst/>
            </a:prstGeom>
            <a:noFill/>
          </p:spPr>
        </p:pic>
        <p:pic>
          <p:nvPicPr>
            <p:cNvPr id="189"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6315" y="4923199"/>
              <a:ext cx="193510" cy="154961"/>
            </a:xfrm>
            <a:prstGeom prst="rect">
              <a:avLst/>
            </a:prstGeom>
            <a:noFill/>
          </p:spPr>
        </p:pic>
        <p:pic>
          <p:nvPicPr>
            <p:cNvPr id="190"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5887" y="4923197"/>
              <a:ext cx="193510" cy="154961"/>
            </a:xfrm>
            <a:prstGeom prst="rect">
              <a:avLst/>
            </a:prstGeom>
            <a:noFill/>
          </p:spPr>
        </p:pic>
        <p:pic>
          <p:nvPicPr>
            <p:cNvPr id="19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62337" y="4923196"/>
              <a:ext cx="193510" cy="154961"/>
            </a:xfrm>
            <a:prstGeom prst="rect">
              <a:avLst/>
            </a:prstGeom>
            <a:noFill/>
          </p:spPr>
        </p:pic>
        <p:pic>
          <p:nvPicPr>
            <p:cNvPr id="19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69804" y="4926867"/>
              <a:ext cx="193510" cy="154961"/>
            </a:xfrm>
            <a:prstGeom prst="rect">
              <a:avLst/>
            </a:prstGeom>
            <a:noFill/>
          </p:spPr>
        </p:pic>
        <p:pic>
          <p:nvPicPr>
            <p:cNvPr id="19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69373" y="4919523"/>
              <a:ext cx="193510" cy="154961"/>
            </a:xfrm>
            <a:prstGeom prst="rect">
              <a:avLst/>
            </a:prstGeom>
            <a:noFill/>
          </p:spPr>
        </p:pic>
        <p:pic>
          <p:nvPicPr>
            <p:cNvPr id="19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2783" y="4923193"/>
              <a:ext cx="193510" cy="154961"/>
            </a:xfrm>
            <a:prstGeom prst="rect">
              <a:avLst/>
            </a:prstGeom>
            <a:noFill/>
          </p:spPr>
        </p:pic>
      </p:grpSp>
      <p:cxnSp>
        <p:nvCxnSpPr>
          <p:cNvPr id="24" name="Straight Arrow Connector 23"/>
          <p:cNvCxnSpPr/>
          <p:nvPr/>
        </p:nvCxnSpPr>
        <p:spPr>
          <a:xfrm>
            <a:off x="1828800" y="3429000"/>
            <a:ext cx="1828800" cy="533400"/>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2"/>
          <p:cNvSpPr txBox="1"/>
          <p:nvPr/>
        </p:nvSpPr>
        <p:spPr>
          <a:xfrm rot="936670">
            <a:off x="2525483" y="3588158"/>
            <a:ext cx="803874" cy="369332"/>
          </a:xfrm>
          <a:prstGeom prst="rect">
            <a:avLst/>
          </a:prstGeom>
          <a:solidFill>
            <a:schemeClr val="bg1"/>
          </a:solidFill>
        </p:spPr>
        <p:txBody>
          <a:bodyPr wrap="none" rtlCol="0">
            <a:spAutoFit/>
          </a:bodyPr>
          <a:lstStyle/>
          <a:p>
            <a:r>
              <a:rPr lang="en-US" b="1" dirty="0" smtClean="0">
                <a:solidFill>
                  <a:srgbClr val="0070C0"/>
                </a:solidFill>
              </a:rPr>
              <a:t>Data 1</a:t>
            </a:r>
            <a:endParaRPr lang="en-US" b="1" dirty="0">
              <a:solidFill>
                <a:srgbClr val="0070C0"/>
              </a:solidFill>
            </a:endParaRPr>
          </a:p>
        </p:txBody>
      </p:sp>
      <p:pic>
        <p:nvPicPr>
          <p:cNvPr id="123" name="Picture 122" descr="D:\Documents and Settings\Hang Yu\Desktop\pics\iphone1.jpg"/>
          <p:cNvPicPr>
            <a:picLocks noChangeAspect="1" noChangeArrowheads="1"/>
          </p:cNvPicPr>
          <p:nvPr/>
        </p:nvPicPr>
        <p:blipFill>
          <a:blip r:embed="rId3" cstate="print"/>
          <a:srcRect/>
          <a:stretch>
            <a:fillRect/>
          </a:stretch>
        </p:blipFill>
        <p:spPr bwMode="auto">
          <a:xfrm>
            <a:off x="4724400" y="6096000"/>
            <a:ext cx="456684" cy="314604"/>
          </a:xfrm>
          <a:prstGeom prst="rect">
            <a:avLst/>
          </a:prstGeom>
          <a:noFill/>
          <a:ln>
            <a:noFill/>
          </a:ln>
        </p:spPr>
      </p:pic>
    </p:spTree>
    <p:extLst>
      <p:ext uri="{BB962C8B-B14F-4D97-AF65-F5344CB8AC3E}">
        <p14:creationId xmlns:p14="http://schemas.microsoft.com/office/powerpoint/2010/main" val="385138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5" grpId="0" animBg="1"/>
      <p:bldP spid="134" grpId="0" animBg="1"/>
      <p:bldP spid="138" grpId="0" animBg="1"/>
      <p:bldP spid="13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Oval 124"/>
          <p:cNvSpPr/>
          <p:nvPr/>
        </p:nvSpPr>
        <p:spPr>
          <a:xfrm rot="4495971">
            <a:off x="3046861" y="4615986"/>
            <a:ext cx="3324141" cy="1088511"/>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19090274">
            <a:off x="4171860" y="2379892"/>
            <a:ext cx="3247619" cy="1183680"/>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11725899">
            <a:off x="1035963" y="3122008"/>
            <a:ext cx="3232708" cy="1122998"/>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Background: Multi-User </a:t>
            </a:r>
            <a:r>
              <a:rPr lang="en-US" dirty="0" err="1" smtClean="0"/>
              <a:t>Beamforming</a:t>
            </a:r>
            <a:endParaRPr lang="en-US" dirty="0"/>
          </a:p>
        </p:txBody>
      </p:sp>
      <p:sp>
        <p:nvSpPr>
          <p:cNvPr id="4" name="Slide Number Placeholder 3"/>
          <p:cNvSpPr>
            <a:spLocks noGrp="1"/>
          </p:cNvSpPr>
          <p:nvPr>
            <p:ph type="sldNum" sz="quarter" idx="12"/>
          </p:nvPr>
        </p:nvSpPr>
        <p:spPr/>
        <p:txBody>
          <a:bodyPr/>
          <a:lstStyle/>
          <a:p>
            <a:fld id="{479CA73A-78A3-4C10-894C-EE13A30E405C}" type="slidenum">
              <a:rPr lang="en-US" smtClean="0"/>
              <a:pPr/>
              <a:t>9</a:t>
            </a:fld>
            <a:endParaRPr lang="en-US"/>
          </a:p>
        </p:txBody>
      </p:sp>
      <p:pic>
        <p:nvPicPr>
          <p:cNvPr id="17" name="Picture 16" descr="D:\Documents and Settings\Hang Yu\Desktop\pics\iphone1.jpg"/>
          <p:cNvPicPr>
            <a:picLocks noChangeAspect="1" noChangeArrowheads="1"/>
          </p:cNvPicPr>
          <p:nvPr/>
        </p:nvPicPr>
        <p:blipFill>
          <a:blip r:embed="rId3" cstate="print"/>
          <a:srcRect/>
          <a:stretch>
            <a:fillRect/>
          </a:stretch>
        </p:blipFill>
        <p:spPr bwMode="auto">
          <a:xfrm>
            <a:off x="1523424" y="6220145"/>
            <a:ext cx="456684" cy="314604"/>
          </a:xfrm>
          <a:prstGeom prst="rect">
            <a:avLst/>
          </a:prstGeom>
          <a:noFill/>
          <a:ln>
            <a:noFill/>
          </a:ln>
        </p:spPr>
      </p:pic>
      <p:pic>
        <p:nvPicPr>
          <p:cNvPr id="18" name="Picture 17" descr="D:\Documents and Settings\Hang Yu\Desktop\pics\iphone1.jpg"/>
          <p:cNvPicPr>
            <a:picLocks noChangeAspect="1" noChangeArrowheads="1"/>
          </p:cNvPicPr>
          <p:nvPr/>
        </p:nvPicPr>
        <p:blipFill>
          <a:blip r:embed="rId3" cstate="print"/>
          <a:srcRect/>
          <a:stretch>
            <a:fillRect/>
          </a:stretch>
        </p:blipFill>
        <p:spPr bwMode="auto">
          <a:xfrm>
            <a:off x="1295400" y="3236595"/>
            <a:ext cx="456684" cy="314604"/>
          </a:xfrm>
          <a:prstGeom prst="rect">
            <a:avLst/>
          </a:prstGeom>
          <a:noFill/>
          <a:ln>
            <a:noFill/>
          </a:ln>
        </p:spPr>
      </p:pic>
      <p:pic>
        <p:nvPicPr>
          <p:cNvPr id="19" name="Picture 18" descr="D:\Documents and Settings\Hang Yu\Desktop\pics\iphone1.jpg"/>
          <p:cNvPicPr>
            <a:picLocks noChangeAspect="1" noChangeArrowheads="1"/>
          </p:cNvPicPr>
          <p:nvPr/>
        </p:nvPicPr>
        <p:blipFill>
          <a:blip r:embed="rId3" cstate="print"/>
          <a:srcRect/>
          <a:stretch>
            <a:fillRect/>
          </a:stretch>
        </p:blipFill>
        <p:spPr bwMode="auto">
          <a:xfrm>
            <a:off x="3931023" y="1447800"/>
            <a:ext cx="456684" cy="314604"/>
          </a:xfrm>
          <a:prstGeom prst="rect">
            <a:avLst/>
          </a:prstGeom>
          <a:noFill/>
          <a:ln>
            <a:noFill/>
          </a:ln>
        </p:spPr>
      </p:pic>
      <p:pic>
        <p:nvPicPr>
          <p:cNvPr id="22" name="Picture 21" descr="D:\Documents and Settings\Hang Yu\Desktop\pics\iphone1.jpg"/>
          <p:cNvPicPr>
            <a:picLocks noChangeAspect="1" noChangeArrowheads="1"/>
          </p:cNvPicPr>
          <p:nvPr/>
        </p:nvPicPr>
        <p:blipFill>
          <a:blip r:embed="rId3" cstate="print"/>
          <a:srcRect/>
          <a:stretch>
            <a:fillRect/>
          </a:stretch>
        </p:blipFill>
        <p:spPr bwMode="auto">
          <a:xfrm>
            <a:off x="6939043" y="2708749"/>
            <a:ext cx="456684" cy="314604"/>
          </a:xfrm>
          <a:prstGeom prst="rect">
            <a:avLst/>
          </a:prstGeom>
          <a:noFill/>
          <a:ln>
            <a:noFill/>
          </a:ln>
        </p:spPr>
      </p:pic>
      <p:sp>
        <p:nvSpPr>
          <p:cNvPr id="134" name="Oval 133"/>
          <p:cNvSpPr/>
          <p:nvPr/>
        </p:nvSpPr>
        <p:spPr>
          <a:xfrm rot="4985896">
            <a:off x="2511954" y="2314316"/>
            <a:ext cx="3448373" cy="1055147"/>
          </a:xfrm>
          <a:prstGeom prst="ellips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970780">
            <a:off x="3780743" y="4243984"/>
            <a:ext cx="4913812" cy="1055264"/>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8837350">
            <a:off x="1702351" y="4626238"/>
            <a:ext cx="3027815" cy="984621"/>
          </a:xfrm>
          <a:prstGeom prst="ellipse">
            <a:avLst/>
          </a:prstGeom>
          <a:solidFill>
            <a:schemeClr val="bg1"/>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rot="18368454">
            <a:off x="3536571" y="3760388"/>
            <a:ext cx="574859" cy="10020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rot="488027">
            <a:off x="3727481" y="3193939"/>
            <a:ext cx="1616447" cy="1892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21"/>
          <p:cNvGrpSpPr/>
          <p:nvPr/>
        </p:nvGrpSpPr>
        <p:grpSpPr>
          <a:xfrm>
            <a:off x="3657600" y="3429000"/>
            <a:ext cx="1543485" cy="1139132"/>
            <a:chOff x="366315" y="3653929"/>
            <a:chExt cx="2379685" cy="1756271"/>
          </a:xfrm>
        </p:grpSpPr>
        <p:sp>
          <p:nvSpPr>
            <p:cNvPr id="140" name="Parallelogram 139"/>
            <p:cNvSpPr/>
            <p:nvPr/>
          </p:nvSpPr>
          <p:spPr>
            <a:xfrm>
              <a:off x="446954" y="4146126"/>
              <a:ext cx="2208949" cy="1264073"/>
            </a:xfrm>
            <a:prstGeom prst="parallelogram">
              <a:avLst>
                <a:gd name="adj" fmla="val 56498"/>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8"/>
            <p:cNvGrpSpPr/>
            <p:nvPr/>
          </p:nvGrpSpPr>
          <p:grpSpPr>
            <a:xfrm>
              <a:off x="1852018" y="5083997"/>
              <a:ext cx="163909" cy="326203"/>
              <a:chOff x="1476543" y="4728479"/>
              <a:chExt cx="163909" cy="326203"/>
            </a:xfrm>
          </p:grpSpPr>
          <p:sp>
            <p:nvSpPr>
              <p:cNvPr id="241" name="Isosceles Triangle 24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2" name="Straight Connector 241"/>
              <p:cNvCxnSpPr>
                <a:stCxn id="24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99"/>
            <p:cNvGrpSpPr/>
            <p:nvPr/>
          </p:nvGrpSpPr>
          <p:grpSpPr>
            <a:xfrm>
              <a:off x="1589955" y="5083997"/>
              <a:ext cx="163909" cy="326203"/>
              <a:chOff x="1476543" y="4728479"/>
              <a:chExt cx="163909" cy="326203"/>
            </a:xfrm>
          </p:grpSpPr>
          <p:sp>
            <p:nvSpPr>
              <p:cNvPr id="239" name="Isosceles Triangle 23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40" name="Straight Connector 239"/>
              <p:cNvCxnSpPr>
                <a:stCxn id="23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102"/>
            <p:cNvGrpSpPr/>
            <p:nvPr/>
          </p:nvGrpSpPr>
          <p:grpSpPr>
            <a:xfrm>
              <a:off x="381000" y="5083996"/>
              <a:ext cx="163909" cy="326203"/>
              <a:chOff x="1476543" y="4728479"/>
              <a:chExt cx="163909" cy="326203"/>
            </a:xfrm>
          </p:grpSpPr>
          <p:sp>
            <p:nvSpPr>
              <p:cNvPr id="237" name="Isosceles Triangle 23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8" name="Straight Connector 237"/>
              <p:cNvCxnSpPr>
                <a:stCxn id="23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105"/>
            <p:cNvGrpSpPr/>
            <p:nvPr/>
          </p:nvGrpSpPr>
          <p:grpSpPr>
            <a:xfrm>
              <a:off x="685800" y="5083996"/>
              <a:ext cx="163909" cy="326203"/>
              <a:chOff x="1476543" y="4728479"/>
              <a:chExt cx="163909" cy="326203"/>
            </a:xfrm>
          </p:grpSpPr>
          <p:sp>
            <p:nvSpPr>
              <p:cNvPr id="235" name="Isosceles Triangle 23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6" name="Straight Connector 235"/>
              <p:cNvCxnSpPr>
                <a:stCxn id="23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117"/>
            <p:cNvGrpSpPr/>
            <p:nvPr/>
          </p:nvGrpSpPr>
          <p:grpSpPr>
            <a:xfrm>
              <a:off x="979091" y="5083996"/>
              <a:ext cx="163909" cy="326203"/>
              <a:chOff x="1476543" y="4728479"/>
              <a:chExt cx="163909" cy="326203"/>
            </a:xfrm>
          </p:grpSpPr>
          <p:sp>
            <p:nvSpPr>
              <p:cNvPr id="233" name="Isosceles Triangle 23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4" name="Straight Connector 233"/>
              <p:cNvCxnSpPr>
                <a:stCxn id="23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120"/>
            <p:cNvGrpSpPr/>
            <p:nvPr/>
          </p:nvGrpSpPr>
          <p:grpSpPr>
            <a:xfrm>
              <a:off x="1283891" y="5083996"/>
              <a:ext cx="163909" cy="326203"/>
              <a:chOff x="1476543" y="4728479"/>
              <a:chExt cx="163909" cy="326203"/>
            </a:xfrm>
          </p:grpSpPr>
          <p:sp>
            <p:nvSpPr>
              <p:cNvPr id="231" name="Isosceles Triangle 23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2" name="Straight Connector 231"/>
              <p:cNvCxnSpPr>
                <a:stCxn id="23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23"/>
            <p:cNvGrpSpPr/>
            <p:nvPr/>
          </p:nvGrpSpPr>
          <p:grpSpPr>
            <a:xfrm>
              <a:off x="2569046" y="3819924"/>
              <a:ext cx="163909" cy="326203"/>
              <a:chOff x="1476543" y="4728479"/>
              <a:chExt cx="163909" cy="326203"/>
            </a:xfrm>
          </p:grpSpPr>
          <p:sp>
            <p:nvSpPr>
              <p:cNvPr id="229" name="Isosceles Triangle 22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30" name="Straight Connector 229"/>
              <p:cNvCxnSpPr>
                <a:stCxn id="22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26"/>
            <p:cNvGrpSpPr/>
            <p:nvPr/>
          </p:nvGrpSpPr>
          <p:grpSpPr>
            <a:xfrm>
              <a:off x="2306983" y="3819924"/>
              <a:ext cx="163909" cy="326203"/>
              <a:chOff x="1476543" y="4728479"/>
              <a:chExt cx="163909" cy="326203"/>
            </a:xfrm>
          </p:grpSpPr>
          <p:sp>
            <p:nvSpPr>
              <p:cNvPr id="227" name="Isosceles Triangle 22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8" name="Straight Connector 227"/>
              <p:cNvCxnSpPr>
                <a:stCxn id="22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29"/>
            <p:cNvGrpSpPr/>
            <p:nvPr/>
          </p:nvGrpSpPr>
          <p:grpSpPr>
            <a:xfrm>
              <a:off x="1098028" y="3819923"/>
              <a:ext cx="163909" cy="326203"/>
              <a:chOff x="1476543" y="4728479"/>
              <a:chExt cx="163909" cy="326203"/>
            </a:xfrm>
          </p:grpSpPr>
          <p:sp>
            <p:nvSpPr>
              <p:cNvPr id="225" name="Isosceles Triangle 22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6" name="Straight Connector 225"/>
              <p:cNvCxnSpPr>
                <a:stCxn id="22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32"/>
            <p:cNvGrpSpPr/>
            <p:nvPr/>
          </p:nvGrpSpPr>
          <p:grpSpPr>
            <a:xfrm>
              <a:off x="1402828" y="3819923"/>
              <a:ext cx="163909" cy="326203"/>
              <a:chOff x="1476543" y="4728479"/>
              <a:chExt cx="163909" cy="326203"/>
            </a:xfrm>
          </p:grpSpPr>
          <p:sp>
            <p:nvSpPr>
              <p:cNvPr id="223" name="Isosceles Triangle 22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4" name="Straight Connector 223"/>
              <p:cNvCxnSpPr>
                <a:stCxn id="22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35"/>
            <p:cNvGrpSpPr/>
            <p:nvPr/>
          </p:nvGrpSpPr>
          <p:grpSpPr>
            <a:xfrm>
              <a:off x="1696119" y="3819923"/>
              <a:ext cx="163909" cy="326203"/>
              <a:chOff x="1476543" y="4728479"/>
              <a:chExt cx="163909" cy="326203"/>
            </a:xfrm>
          </p:grpSpPr>
          <p:sp>
            <p:nvSpPr>
              <p:cNvPr id="221" name="Isosceles Triangle 22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2" name="Straight Connector 221"/>
              <p:cNvCxnSpPr>
                <a:stCxn id="22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138"/>
            <p:cNvGrpSpPr/>
            <p:nvPr/>
          </p:nvGrpSpPr>
          <p:grpSpPr>
            <a:xfrm>
              <a:off x="2000919" y="3819923"/>
              <a:ext cx="163909" cy="326203"/>
              <a:chOff x="1476543" y="4728479"/>
              <a:chExt cx="163909" cy="326203"/>
            </a:xfrm>
          </p:grpSpPr>
          <p:sp>
            <p:nvSpPr>
              <p:cNvPr id="219" name="Isosceles Triangle 21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20" name="Straight Connector 219"/>
              <p:cNvCxnSpPr>
                <a:stCxn id="21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141"/>
            <p:cNvGrpSpPr/>
            <p:nvPr/>
          </p:nvGrpSpPr>
          <p:grpSpPr>
            <a:xfrm>
              <a:off x="2070373" y="4658124"/>
              <a:ext cx="163909" cy="326203"/>
              <a:chOff x="1476543" y="4728479"/>
              <a:chExt cx="163909" cy="326203"/>
            </a:xfrm>
          </p:grpSpPr>
          <p:sp>
            <p:nvSpPr>
              <p:cNvPr id="217" name="Isosceles Triangle 21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8" name="Straight Connector 217"/>
              <p:cNvCxnSpPr>
                <a:stCxn id="21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144"/>
            <p:cNvGrpSpPr/>
            <p:nvPr/>
          </p:nvGrpSpPr>
          <p:grpSpPr>
            <a:xfrm>
              <a:off x="1808310" y="4658124"/>
              <a:ext cx="163909" cy="326203"/>
              <a:chOff x="1476543" y="4728479"/>
              <a:chExt cx="163909" cy="326203"/>
            </a:xfrm>
          </p:grpSpPr>
          <p:sp>
            <p:nvSpPr>
              <p:cNvPr id="215" name="Isosceles Triangle 21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6" name="Straight Connector 215"/>
              <p:cNvCxnSpPr>
                <a:stCxn id="21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147"/>
            <p:cNvGrpSpPr/>
            <p:nvPr/>
          </p:nvGrpSpPr>
          <p:grpSpPr>
            <a:xfrm>
              <a:off x="599355" y="4658123"/>
              <a:ext cx="163909" cy="326203"/>
              <a:chOff x="1476543" y="4728479"/>
              <a:chExt cx="163909" cy="326203"/>
            </a:xfrm>
          </p:grpSpPr>
          <p:sp>
            <p:nvSpPr>
              <p:cNvPr id="213" name="Isosceles Triangle 21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4" name="Straight Connector 213"/>
              <p:cNvCxnSpPr>
                <a:stCxn id="21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150"/>
            <p:cNvGrpSpPr/>
            <p:nvPr/>
          </p:nvGrpSpPr>
          <p:grpSpPr>
            <a:xfrm>
              <a:off x="904155" y="4658123"/>
              <a:ext cx="163909" cy="326203"/>
              <a:chOff x="1476543" y="4728479"/>
              <a:chExt cx="163909" cy="326203"/>
            </a:xfrm>
          </p:grpSpPr>
          <p:sp>
            <p:nvSpPr>
              <p:cNvPr id="211" name="Isosceles Triangle 21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2" name="Straight Connector 211"/>
              <p:cNvCxnSpPr>
                <a:stCxn id="21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oup 153"/>
            <p:cNvGrpSpPr/>
            <p:nvPr/>
          </p:nvGrpSpPr>
          <p:grpSpPr>
            <a:xfrm>
              <a:off x="1197446" y="4658123"/>
              <a:ext cx="163909" cy="326203"/>
              <a:chOff x="1476543" y="4728479"/>
              <a:chExt cx="163909" cy="326203"/>
            </a:xfrm>
          </p:grpSpPr>
          <p:sp>
            <p:nvSpPr>
              <p:cNvPr id="209" name="Isosceles Triangle 20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10" name="Straight Connector 209"/>
              <p:cNvCxnSpPr>
                <a:stCxn id="20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156"/>
            <p:cNvGrpSpPr/>
            <p:nvPr/>
          </p:nvGrpSpPr>
          <p:grpSpPr>
            <a:xfrm>
              <a:off x="1502246" y="4658123"/>
              <a:ext cx="163909" cy="326203"/>
              <a:chOff x="1476543" y="4728479"/>
              <a:chExt cx="163909" cy="326203"/>
            </a:xfrm>
          </p:grpSpPr>
          <p:sp>
            <p:nvSpPr>
              <p:cNvPr id="207" name="Isosceles Triangle 20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8" name="Straight Connector 207"/>
              <p:cNvCxnSpPr>
                <a:stCxn id="20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59"/>
            <p:cNvGrpSpPr/>
            <p:nvPr/>
          </p:nvGrpSpPr>
          <p:grpSpPr>
            <a:xfrm>
              <a:off x="2340446" y="4222328"/>
              <a:ext cx="163909" cy="326203"/>
              <a:chOff x="1476543" y="4728479"/>
              <a:chExt cx="163909" cy="326203"/>
            </a:xfrm>
          </p:grpSpPr>
          <p:sp>
            <p:nvSpPr>
              <p:cNvPr id="205" name="Isosceles Triangle 20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6" name="Straight Connector 205"/>
              <p:cNvCxnSpPr>
                <a:stCxn id="20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5" name="Group 162"/>
            <p:cNvGrpSpPr/>
            <p:nvPr/>
          </p:nvGrpSpPr>
          <p:grpSpPr>
            <a:xfrm>
              <a:off x="2078383" y="4222328"/>
              <a:ext cx="163909" cy="326203"/>
              <a:chOff x="1476543" y="4728479"/>
              <a:chExt cx="163909" cy="326203"/>
            </a:xfrm>
          </p:grpSpPr>
          <p:sp>
            <p:nvSpPr>
              <p:cNvPr id="203" name="Isosceles Triangle 202"/>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4" name="Straight Connector 203"/>
              <p:cNvCxnSpPr>
                <a:stCxn id="203"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6" name="Group 165"/>
            <p:cNvGrpSpPr/>
            <p:nvPr/>
          </p:nvGrpSpPr>
          <p:grpSpPr>
            <a:xfrm>
              <a:off x="869428" y="4222327"/>
              <a:ext cx="163909" cy="326203"/>
              <a:chOff x="1476543" y="4728479"/>
              <a:chExt cx="163909" cy="326203"/>
            </a:xfrm>
          </p:grpSpPr>
          <p:sp>
            <p:nvSpPr>
              <p:cNvPr id="201" name="Isosceles Triangle 200"/>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2" name="Straight Connector 201"/>
              <p:cNvCxnSpPr>
                <a:stCxn id="201"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7" name="Group 168"/>
            <p:cNvGrpSpPr/>
            <p:nvPr/>
          </p:nvGrpSpPr>
          <p:grpSpPr>
            <a:xfrm>
              <a:off x="1174228" y="4222327"/>
              <a:ext cx="163909" cy="326203"/>
              <a:chOff x="1476543" y="4728479"/>
              <a:chExt cx="163909" cy="326203"/>
            </a:xfrm>
          </p:grpSpPr>
          <p:sp>
            <p:nvSpPr>
              <p:cNvPr id="199" name="Isosceles Triangle 198"/>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200" name="Straight Connector 199"/>
              <p:cNvCxnSpPr>
                <a:stCxn id="199"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8" name="Group 171"/>
            <p:cNvGrpSpPr/>
            <p:nvPr/>
          </p:nvGrpSpPr>
          <p:grpSpPr>
            <a:xfrm>
              <a:off x="1467519" y="4222327"/>
              <a:ext cx="163909" cy="326203"/>
              <a:chOff x="1476543" y="4728479"/>
              <a:chExt cx="163909" cy="326203"/>
            </a:xfrm>
          </p:grpSpPr>
          <p:sp>
            <p:nvSpPr>
              <p:cNvPr id="197" name="Isosceles Triangle 196"/>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98" name="Straight Connector 197"/>
              <p:cNvCxnSpPr>
                <a:stCxn id="197"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9" name="Group 174"/>
            <p:cNvGrpSpPr/>
            <p:nvPr/>
          </p:nvGrpSpPr>
          <p:grpSpPr>
            <a:xfrm>
              <a:off x="1772319" y="4222327"/>
              <a:ext cx="163909" cy="326203"/>
              <a:chOff x="1476543" y="4728479"/>
              <a:chExt cx="163909" cy="326203"/>
            </a:xfrm>
          </p:grpSpPr>
          <p:sp>
            <p:nvSpPr>
              <p:cNvPr id="195" name="Isosceles Triangle 194"/>
              <p:cNvSpPr/>
              <p:nvPr/>
            </p:nvSpPr>
            <p:spPr>
              <a:xfrm rot="10800000">
                <a:off x="1476543" y="4728479"/>
                <a:ext cx="163909" cy="141301"/>
              </a:xfrm>
              <a:prstGeom prst="triangl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96" name="Straight Connector 195"/>
              <p:cNvCxnSpPr>
                <a:stCxn id="195" idx="0"/>
              </p:cNvCxnSpPr>
              <p:nvPr/>
            </p:nvCxnSpPr>
            <p:spPr>
              <a:xfrm>
                <a:off x="1558497" y="4869780"/>
                <a:ext cx="0" cy="18490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65" name="Straight Connector 164"/>
            <p:cNvCxnSpPr/>
            <p:nvPr/>
          </p:nvCxnSpPr>
          <p:spPr>
            <a:xfrm flipH="1">
              <a:off x="673677" y="4997511"/>
              <a:ext cx="147565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946748" y="4548530"/>
              <a:ext cx="1475652"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772240"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1056555"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1361355"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1656676" y="4146127"/>
              <a:ext cx="695279" cy="1264072"/>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8684" y="3657605"/>
              <a:ext cx="193510" cy="154961"/>
            </a:xfrm>
            <a:prstGeom prst="rect">
              <a:avLst/>
            </a:prstGeom>
            <a:noFill/>
          </p:spPr>
        </p:pic>
        <p:pic>
          <p:nvPicPr>
            <p:cNvPr id="17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81925" y="3657605"/>
              <a:ext cx="193510" cy="154961"/>
            </a:xfrm>
            <a:prstGeom prst="rect">
              <a:avLst/>
            </a:prstGeom>
            <a:noFill/>
          </p:spPr>
        </p:pic>
        <p:pic>
          <p:nvPicPr>
            <p:cNvPr id="17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678377" y="3657603"/>
              <a:ext cx="193510" cy="154961"/>
            </a:xfrm>
            <a:prstGeom prst="rect">
              <a:avLst/>
            </a:prstGeom>
            <a:noFill/>
          </p:spPr>
        </p:pic>
        <p:pic>
          <p:nvPicPr>
            <p:cNvPr id="17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82170" y="3653931"/>
              <a:ext cx="193510" cy="154961"/>
            </a:xfrm>
            <a:prstGeom prst="rect">
              <a:avLst/>
            </a:prstGeom>
            <a:noFill/>
          </p:spPr>
        </p:pic>
        <p:pic>
          <p:nvPicPr>
            <p:cNvPr id="175"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92756" y="3657601"/>
              <a:ext cx="193510" cy="154961"/>
            </a:xfrm>
            <a:prstGeom prst="rect">
              <a:avLst/>
            </a:prstGeom>
            <a:noFill/>
          </p:spPr>
        </p:pic>
        <p:pic>
          <p:nvPicPr>
            <p:cNvPr id="176"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52491" y="3653929"/>
              <a:ext cx="193509" cy="154961"/>
            </a:xfrm>
            <a:prstGeom prst="rect">
              <a:avLst/>
            </a:prstGeom>
            <a:noFill/>
          </p:spPr>
        </p:pic>
        <p:pic>
          <p:nvPicPr>
            <p:cNvPr id="177"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52380" y="4060646"/>
              <a:ext cx="193510" cy="154961"/>
            </a:xfrm>
            <a:prstGeom prst="rect">
              <a:avLst/>
            </a:prstGeom>
            <a:noFill/>
          </p:spPr>
        </p:pic>
        <p:pic>
          <p:nvPicPr>
            <p:cNvPr id="178"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59292" y="4060644"/>
              <a:ext cx="193510" cy="154961"/>
            </a:xfrm>
            <a:prstGeom prst="rect">
              <a:avLst/>
            </a:prstGeom>
            <a:noFill/>
          </p:spPr>
        </p:pic>
        <p:pic>
          <p:nvPicPr>
            <p:cNvPr id="179"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52071" y="4064315"/>
              <a:ext cx="193510" cy="154961"/>
            </a:xfrm>
            <a:prstGeom prst="rect">
              <a:avLst/>
            </a:prstGeom>
            <a:noFill/>
          </p:spPr>
        </p:pic>
        <p:pic>
          <p:nvPicPr>
            <p:cNvPr id="180"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59538" y="4060643"/>
              <a:ext cx="193510" cy="154961"/>
            </a:xfrm>
            <a:prstGeom prst="rect">
              <a:avLst/>
            </a:prstGeom>
            <a:noFill/>
          </p:spPr>
        </p:pic>
        <p:pic>
          <p:nvPicPr>
            <p:cNvPr id="18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66450" y="4060641"/>
              <a:ext cx="193510" cy="154961"/>
            </a:xfrm>
            <a:prstGeom prst="rect">
              <a:avLst/>
            </a:prstGeom>
            <a:noFill/>
          </p:spPr>
        </p:pic>
        <p:pic>
          <p:nvPicPr>
            <p:cNvPr id="18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322518" y="4060640"/>
              <a:ext cx="193509" cy="154961"/>
            </a:xfrm>
            <a:prstGeom prst="rect">
              <a:avLst/>
            </a:prstGeom>
            <a:noFill/>
          </p:spPr>
        </p:pic>
        <p:pic>
          <p:nvPicPr>
            <p:cNvPr id="18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3520" y="4492151"/>
              <a:ext cx="193510" cy="154961"/>
            </a:xfrm>
            <a:prstGeom prst="rect">
              <a:avLst/>
            </a:prstGeom>
            <a:noFill/>
          </p:spPr>
        </p:pic>
        <p:pic>
          <p:nvPicPr>
            <p:cNvPr id="18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86759" y="4495821"/>
              <a:ext cx="193510" cy="154961"/>
            </a:xfrm>
            <a:prstGeom prst="rect">
              <a:avLst/>
            </a:prstGeom>
            <a:noFill/>
          </p:spPr>
        </p:pic>
        <p:pic>
          <p:nvPicPr>
            <p:cNvPr id="185"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83211" y="4492151"/>
              <a:ext cx="193510" cy="154961"/>
            </a:xfrm>
            <a:prstGeom prst="rect">
              <a:avLst/>
            </a:prstGeom>
            <a:noFill/>
          </p:spPr>
        </p:pic>
        <p:pic>
          <p:nvPicPr>
            <p:cNvPr id="186"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83335" y="4492148"/>
              <a:ext cx="193510" cy="154961"/>
            </a:xfrm>
            <a:prstGeom prst="rect">
              <a:avLst/>
            </a:prstGeom>
            <a:noFill/>
          </p:spPr>
        </p:pic>
        <p:pic>
          <p:nvPicPr>
            <p:cNvPr id="187"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793921" y="4492147"/>
              <a:ext cx="193510" cy="154961"/>
            </a:xfrm>
            <a:prstGeom prst="rect">
              <a:avLst/>
            </a:prstGeom>
            <a:noFill/>
          </p:spPr>
        </p:pic>
        <p:pic>
          <p:nvPicPr>
            <p:cNvPr id="188"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057329" y="4495819"/>
              <a:ext cx="193510" cy="154961"/>
            </a:xfrm>
            <a:prstGeom prst="rect">
              <a:avLst/>
            </a:prstGeom>
            <a:noFill/>
          </p:spPr>
        </p:pic>
        <p:pic>
          <p:nvPicPr>
            <p:cNvPr id="189"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6315" y="4923199"/>
              <a:ext cx="193510" cy="154961"/>
            </a:xfrm>
            <a:prstGeom prst="rect">
              <a:avLst/>
            </a:prstGeom>
            <a:noFill/>
          </p:spPr>
        </p:pic>
        <p:pic>
          <p:nvPicPr>
            <p:cNvPr id="190"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5887" y="4923197"/>
              <a:ext cx="193510" cy="154961"/>
            </a:xfrm>
            <a:prstGeom prst="rect">
              <a:avLst/>
            </a:prstGeom>
            <a:noFill/>
          </p:spPr>
        </p:pic>
        <p:pic>
          <p:nvPicPr>
            <p:cNvPr id="191"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62337" y="4923196"/>
              <a:ext cx="193510" cy="154961"/>
            </a:xfrm>
            <a:prstGeom prst="rect">
              <a:avLst/>
            </a:prstGeom>
            <a:noFill/>
          </p:spPr>
        </p:pic>
        <p:pic>
          <p:nvPicPr>
            <p:cNvPr id="192"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69804" y="4926867"/>
              <a:ext cx="193510" cy="154961"/>
            </a:xfrm>
            <a:prstGeom prst="rect">
              <a:avLst/>
            </a:prstGeom>
            <a:noFill/>
          </p:spPr>
        </p:pic>
        <p:pic>
          <p:nvPicPr>
            <p:cNvPr id="193"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69373" y="4919523"/>
              <a:ext cx="193510" cy="154961"/>
            </a:xfrm>
            <a:prstGeom prst="rect">
              <a:avLst/>
            </a:prstGeom>
            <a:noFill/>
          </p:spPr>
        </p:pic>
        <p:pic>
          <p:nvPicPr>
            <p:cNvPr id="194" name="Picture 2" descr="http://t0.gstatic.com/images?q=tbn:ANd9GcTWBx3KSxj2cAYTh8-yfLnz65-OlzXmjiG9cduhehNdi9hfsA7IO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2783" y="4923193"/>
              <a:ext cx="193510" cy="154961"/>
            </a:xfrm>
            <a:prstGeom prst="rect">
              <a:avLst/>
            </a:prstGeom>
            <a:noFill/>
          </p:spPr>
        </p:pic>
      </p:grpSp>
      <p:cxnSp>
        <p:nvCxnSpPr>
          <p:cNvPr id="24" name="Straight Arrow Connector 23"/>
          <p:cNvCxnSpPr/>
          <p:nvPr/>
        </p:nvCxnSpPr>
        <p:spPr>
          <a:xfrm rot="16200000" flipH="1">
            <a:off x="3581400" y="2514600"/>
            <a:ext cx="1371600" cy="152400"/>
          </a:xfrm>
          <a:prstGeom prst="straightConnector1">
            <a:avLst/>
          </a:prstGeom>
          <a:ln w="57150">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2"/>
          <p:cNvSpPr txBox="1"/>
          <p:nvPr/>
        </p:nvSpPr>
        <p:spPr>
          <a:xfrm rot="5040000">
            <a:off x="3911842" y="2491723"/>
            <a:ext cx="764953" cy="369332"/>
          </a:xfrm>
          <a:prstGeom prst="rect">
            <a:avLst/>
          </a:prstGeom>
          <a:solidFill>
            <a:schemeClr val="bg1"/>
          </a:solidFill>
        </p:spPr>
        <p:txBody>
          <a:bodyPr wrap="none" rtlCol="0">
            <a:spAutoFit/>
          </a:bodyPr>
          <a:lstStyle/>
          <a:p>
            <a:r>
              <a:rPr lang="en-US" b="1" dirty="0" smtClean="0">
                <a:solidFill>
                  <a:srgbClr val="0070C0"/>
                </a:solidFill>
              </a:rPr>
              <a:t>Data 2</a:t>
            </a:r>
            <a:endParaRPr lang="en-US" b="1" dirty="0">
              <a:solidFill>
                <a:srgbClr val="0070C0"/>
              </a:solidFill>
            </a:endParaRPr>
          </a:p>
        </p:txBody>
      </p:sp>
      <p:pic>
        <p:nvPicPr>
          <p:cNvPr id="20" name="Picture 19" descr="D:\Documents and Settings\Hang Yu\Desktop\pics\iphone1.jpg"/>
          <p:cNvPicPr>
            <a:picLocks noChangeAspect="1" noChangeArrowheads="1"/>
          </p:cNvPicPr>
          <p:nvPr/>
        </p:nvPicPr>
        <p:blipFill>
          <a:blip r:embed="rId3" cstate="print"/>
          <a:srcRect/>
          <a:stretch>
            <a:fillRect/>
          </a:stretch>
        </p:blipFill>
        <p:spPr bwMode="auto">
          <a:xfrm>
            <a:off x="7843205" y="5224061"/>
            <a:ext cx="456684" cy="314604"/>
          </a:xfrm>
          <a:prstGeom prst="rect">
            <a:avLst/>
          </a:prstGeom>
          <a:noFill/>
          <a:ln>
            <a:noFill/>
          </a:ln>
        </p:spPr>
      </p:pic>
      <p:pic>
        <p:nvPicPr>
          <p:cNvPr id="124" name="Picture 123" descr="D:\Documents and Settings\Hang Yu\Desktop\pics\iphone1.jpg"/>
          <p:cNvPicPr>
            <a:picLocks noChangeAspect="1" noChangeArrowheads="1"/>
          </p:cNvPicPr>
          <p:nvPr/>
        </p:nvPicPr>
        <p:blipFill>
          <a:blip r:embed="rId3" cstate="print"/>
          <a:srcRect/>
          <a:stretch>
            <a:fillRect/>
          </a:stretch>
        </p:blipFill>
        <p:spPr bwMode="auto">
          <a:xfrm>
            <a:off x="4724400" y="6096000"/>
            <a:ext cx="456684" cy="314604"/>
          </a:xfrm>
          <a:prstGeom prst="rect">
            <a:avLst/>
          </a:prstGeom>
          <a:noFill/>
          <a:ln>
            <a:noFill/>
          </a:ln>
        </p:spPr>
      </p:pic>
    </p:spTree>
    <p:extLst>
      <p:ext uri="{BB962C8B-B14F-4D97-AF65-F5344CB8AC3E}">
        <p14:creationId xmlns:p14="http://schemas.microsoft.com/office/powerpoint/2010/main" val="1546138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bel">
      <a:majorFont>
        <a:latin typeface="Abel"/>
        <a:ea typeface=""/>
        <a:cs typeface=""/>
      </a:majorFont>
      <a:minorFont>
        <a:latin typeface="A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21060</TotalTime>
  <Words>2688</Words>
  <Application>Microsoft Office PowerPoint</Application>
  <PresentationFormat>On-screen Show (4:3)</PresentationFormat>
  <Paragraphs>446</Paragraphs>
  <Slides>40</Slides>
  <Notes>35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Practical Performance of MU-MIMO Precoding in Many-Antenna Base Stations</vt:lpstr>
      <vt:lpstr>Background: Many-Antennas</vt:lpstr>
      <vt:lpstr>Background: Beamforming</vt:lpstr>
      <vt:lpstr>Background: Channel Estimation</vt:lpstr>
      <vt:lpstr>Background: Channel Estimation</vt:lpstr>
      <vt:lpstr>Frame Structure</vt:lpstr>
      <vt:lpstr>Downlink is Limiting Factor!</vt:lpstr>
      <vt:lpstr>Background: Multi-User Beamforming</vt:lpstr>
      <vt:lpstr>Background: Multi-User Beamforming</vt:lpstr>
      <vt:lpstr>Background: Zero-forcing</vt:lpstr>
      <vt:lpstr>Background: Zero-forcing</vt:lpstr>
      <vt:lpstr>Background: Zero-forcing</vt:lpstr>
      <vt:lpstr>Background: Scaling Up Conjugate</vt:lpstr>
      <vt:lpstr>Background: Scaling Up Conjugate</vt:lpstr>
      <vt:lpstr>Background: Scaling Up Conjugate</vt:lpstr>
      <vt:lpstr>Background: Scaling Up Conjugate</vt:lpstr>
      <vt:lpstr>Conjugate vs. Zero-forcing</vt:lpstr>
      <vt:lpstr>Under what scenarios, if any, does conjugate precoding outperform zero-forcing?</vt:lpstr>
      <vt:lpstr>Performance Factors</vt:lpstr>
      <vt:lpstr>Performance Factors</vt:lpstr>
      <vt:lpstr>Environmental Factor: Channel Coherence</vt:lpstr>
      <vt:lpstr>Env. Factor: Precoder Spectral Efficiency</vt:lpstr>
      <vt:lpstr>PowerPoint Presentation</vt:lpstr>
      <vt:lpstr>Design Factor: Number of Antennas</vt:lpstr>
      <vt:lpstr>Design Factor: Hardware Capability</vt:lpstr>
      <vt:lpstr>Zero-forcing Hardware Factors</vt:lpstr>
      <vt:lpstr>Performance Model</vt:lpstr>
      <vt:lpstr>Conjugate vs. Zero-forcing</vt:lpstr>
      <vt:lpstr>Without Considering Computation</vt:lpstr>
      <vt:lpstr>Spectral Efficiency vs. # of BS antennas</vt:lpstr>
      <vt:lpstr>Spectral Efficiency vs. # of Users</vt:lpstr>
      <vt:lpstr>Considering Computation</vt:lpstr>
      <vt:lpstr>PowerPoint Presentation</vt:lpstr>
      <vt:lpstr>PowerPoint Presentation</vt:lpstr>
      <vt:lpstr>PowerPoint Presentation</vt:lpstr>
      <vt:lpstr>Applicability</vt:lpstr>
      <vt:lpstr>Ramifications</vt:lpstr>
      <vt:lpstr>Conclusions</vt:lpstr>
      <vt:lpstr>Questions?</vt:lpstr>
      <vt:lpstr>Frame Pipelining Schemes</vt:lpstr>
    </vt:vector>
  </TitlesOfParts>
  <Company>Rice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Performance of MU-MIMO Precoding in Many-Antenna Base Stations</dc:title>
  <dc:creator>Clayton Shepard</dc:creator>
  <cp:lastModifiedBy>Clayton Shepard</cp:lastModifiedBy>
  <cp:revision>125</cp:revision>
  <dcterms:created xsi:type="dcterms:W3CDTF">2013-06-11T02:49:13Z</dcterms:created>
  <dcterms:modified xsi:type="dcterms:W3CDTF">2013-06-26T16:34:09Z</dcterms:modified>
</cp:coreProperties>
</file>