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8"/>
  </p:notesMasterIdLst>
  <p:handoutMasterIdLst>
    <p:handoutMasterId r:id="rId39"/>
  </p:handoutMasterIdLst>
  <p:sldIdLst>
    <p:sldId id="258" r:id="rId2"/>
    <p:sldId id="1047" r:id="rId3"/>
    <p:sldId id="1048" r:id="rId4"/>
    <p:sldId id="476" r:id="rId5"/>
    <p:sldId id="989" r:id="rId6"/>
    <p:sldId id="1035" r:id="rId7"/>
    <p:sldId id="1036" r:id="rId8"/>
    <p:sldId id="1037" r:id="rId9"/>
    <p:sldId id="1038" r:id="rId10"/>
    <p:sldId id="1039" r:id="rId11"/>
    <p:sldId id="1040" r:id="rId12"/>
    <p:sldId id="1041" r:id="rId13"/>
    <p:sldId id="1042" r:id="rId14"/>
    <p:sldId id="1043" r:id="rId15"/>
    <p:sldId id="1045" r:id="rId16"/>
    <p:sldId id="1050" r:id="rId17"/>
    <p:sldId id="1053" r:id="rId18"/>
    <p:sldId id="1051" r:id="rId19"/>
    <p:sldId id="1049" r:id="rId20"/>
    <p:sldId id="1044" r:id="rId21"/>
    <p:sldId id="992" r:id="rId22"/>
    <p:sldId id="994" r:id="rId23"/>
    <p:sldId id="995" r:id="rId24"/>
    <p:sldId id="996" r:id="rId25"/>
    <p:sldId id="997" r:id="rId26"/>
    <p:sldId id="998" r:id="rId27"/>
    <p:sldId id="999" r:id="rId28"/>
    <p:sldId id="1013" r:id="rId29"/>
    <p:sldId id="1034" r:id="rId30"/>
    <p:sldId id="1010" r:id="rId31"/>
    <p:sldId id="1011" r:id="rId32"/>
    <p:sldId id="1012" r:id="rId33"/>
    <p:sldId id="1003" r:id="rId34"/>
    <p:sldId id="1046" r:id="rId35"/>
    <p:sldId id="1032" r:id="rId36"/>
    <p:sldId id="1033" r:id="rId37"/>
  </p:sldIdLst>
  <p:sldSz cx="12192000" cy="6858000"/>
  <p:notesSz cx="6858000" cy="9144000"/>
  <p:embeddedFontLst>
    <p:embeddedFont>
      <p:font typeface="Calibri" panose="020F0502020204030204" pitchFamily="34" charset="0"/>
      <p:regular r:id="rId40"/>
      <p:bold r:id="rId41"/>
      <p:italic r:id="rId42"/>
      <p:boldItalic r:id="rId43"/>
    </p:embeddedFont>
    <p:embeddedFont>
      <p:font typeface="Abel" panose="02000506030000020004" pitchFamily="2"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layton Shepard" initials="CW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92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80" autoAdjust="0"/>
    <p:restoredTop sz="85029" autoAdjust="0"/>
  </p:normalViewPr>
  <p:slideViewPr>
    <p:cSldViewPr>
      <p:cViewPr varScale="1">
        <p:scale>
          <a:sx n="61" d="100"/>
          <a:sy n="61" d="100"/>
        </p:scale>
        <p:origin x="80" y="448"/>
      </p:cViewPr>
      <p:guideLst>
        <p:guide orient="horz" pos="2160"/>
        <p:guide pos="3840"/>
      </p:guideLst>
    </p:cSldViewPr>
  </p:slideViewPr>
  <p:outlineViewPr>
    <p:cViewPr>
      <p:scale>
        <a:sx n="33" d="100"/>
        <a:sy n="33" d="100"/>
      </p:scale>
      <p:origin x="0" y="0"/>
    </p:cViewPr>
  </p:outlin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A4E8191-AAB0-488F-BB01-4DFE3D77D938}" type="datetimeFigureOut">
              <a:rPr lang="en-US" smtClean="0"/>
              <a:t>10/21/2017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D90849-7B04-4E47-B91E-7566BC1CC0EB}" type="slidenum">
              <a:rPr lang="en-US" smtClean="0"/>
              <a:t>‹#›</a:t>
            </a:fld>
            <a:endParaRPr lang="en-US"/>
          </a:p>
        </p:txBody>
      </p:sp>
    </p:spTree>
    <p:extLst>
      <p:ext uri="{BB962C8B-B14F-4D97-AF65-F5344CB8AC3E}">
        <p14:creationId xmlns:p14="http://schemas.microsoft.com/office/powerpoint/2010/main" val="31037019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FE7857-496C-4B24-B607-DFD518DE3C36}" type="datetimeFigureOut">
              <a:rPr lang="en-US" smtClean="0"/>
              <a:t>10/21/2017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E27DC1-8A41-4FAA-B370-1CEC32A269EC}" type="slidenum">
              <a:rPr lang="en-US" smtClean="0"/>
              <a:t>‹#›</a:t>
            </a:fld>
            <a:endParaRPr lang="en-US"/>
          </a:p>
        </p:txBody>
      </p:sp>
    </p:spTree>
    <p:extLst>
      <p:ext uri="{BB962C8B-B14F-4D97-AF65-F5344CB8AC3E}">
        <p14:creationId xmlns:p14="http://schemas.microsoft.com/office/powerpoint/2010/main" val="7651334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Many-antenna wireless systems have shown the potential to drastically increase spectral efficiency, and are one of the key candidate technologies for 5G cellular connectivity.  By designing and prototyping two generations of many-antenna base stations we have discovered, characterized, and solved critical challenges which impede their implementation and eventual adoption. </a:t>
            </a:r>
            <a:endParaRPr lang="en-US" dirty="0"/>
          </a:p>
        </p:txBody>
      </p:sp>
      <p:sp>
        <p:nvSpPr>
          <p:cNvPr id="4" name="Slide Number Placeholder 3"/>
          <p:cNvSpPr>
            <a:spLocks noGrp="1"/>
          </p:cNvSpPr>
          <p:nvPr>
            <p:ph type="sldNum" sz="quarter" idx="10"/>
          </p:nvPr>
        </p:nvSpPr>
        <p:spPr/>
        <p:txBody>
          <a:bodyPr/>
          <a:lstStyle/>
          <a:p>
            <a:fld id="{2058FEEA-65AB-4C69-834D-45227E76BAA5}"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546096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Realtime</a:t>
            </a:r>
            <a:endParaRPr lang="en-US" dirty="0" smtClean="0"/>
          </a:p>
          <a:p>
            <a:r>
              <a:rPr lang="en-US" dirty="0" smtClean="0"/>
              <a:t>Fully</a:t>
            </a:r>
            <a:r>
              <a:rPr lang="en-US" baseline="0" dirty="0" smtClean="0"/>
              <a:t> Mobile </a:t>
            </a:r>
            <a:r>
              <a:rPr lang="en-US" baseline="0" dirty="0" smtClean="0"/>
              <a:t>experiments</a:t>
            </a:r>
          </a:p>
          <a:p>
            <a:endParaRPr lang="en-US" baseline="0" dirty="0" smtClean="0"/>
          </a:p>
          <a:p>
            <a:r>
              <a:rPr lang="en-US" baseline="0" dirty="0" smtClean="0"/>
              <a:t>We tested up to 120 antennas, supported 144.</a:t>
            </a:r>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11</a:t>
            </a:fld>
            <a:endParaRPr lang="en-US"/>
          </a:p>
        </p:txBody>
      </p:sp>
    </p:spTree>
    <p:extLst>
      <p:ext uri="{BB962C8B-B14F-4D97-AF65-F5344CB8AC3E}">
        <p14:creationId xmlns:p14="http://schemas.microsoft.com/office/powerpoint/2010/main" val="892728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Outdoor </a:t>
            </a:r>
            <a:r>
              <a:rPr lang="en-US" dirty="0" smtClean="0"/>
              <a:t>Environment for channel measurements</a:t>
            </a:r>
            <a:endParaRPr lang="en-US" dirty="0"/>
          </a:p>
        </p:txBody>
      </p:sp>
      <p:sp>
        <p:nvSpPr>
          <p:cNvPr id="4" name="Slide Number Placeholder 3"/>
          <p:cNvSpPr>
            <a:spLocks noGrp="1"/>
          </p:cNvSpPr>
          <p:nvPr>
            <p:ph type="sldNum" sz="quarter" idx="10"/>
          </p:nvPr>
        </p:nvSpPr>
        <p:spPr/>
        <p:txBody>
          <a:bodyPr/>
          <a:lstStyle/>
          <a:p>
            <a:fld id="{26F2E38C-2451-454D-9A50-D186819459C2}" type="slidenum">
              <a:rPr lang="en-US" smtClean="0"/>
              <a:t>13</a:t>
            </a:fld>
            <a:endParaRPr lang="en-US"/>
          </a:p>
        </p:txBody>
      </p:sp>
    </p:spTree>
    <p:extLst>
      <p:ext uri="{BB962C8B-B14F-4D97-AF65-F5344CB8AC3E}">
        <p14:creationId xmlns:p14="http://schemas.microsoft.com/office/powerpoint/2010/main" val="3242829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Efficient it cost, power, space,</a:t>
            </a:r>
            <a:r>
              <a:rPr lang="en-US" baseline="0" dirty="0" smtClean="0"/>
              <a:t> etc.  Built for commercial applications.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14</a:t>
            </a:fld>
            <a:endParaRPr lang="en-US"/>
          </a:p>
        </p:txBody>
      </p:sp>
    </p:spTree>
    <p:extLst>
      <p:ext uri="{BB962C8B-B14F-4D97-AF65-F5344CB8AC3E}">
        <p14:creationId xmlns:p14="http://schemas.microsoft.com/office/powerpoint/2010/main" val="153338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Bus provides 13.2</a:t>
            </a:r>
            <a:r>
              <a:rPr lang="en-US" baseline="0" dirty="0" smtClean="0"/>
              <a:t> </a:t>
            </a:r>
            <a:r>
              <a:rPr lang="en-US" baseline="0" dirty="0" err="1" smtClean="0"/>
              <a:t>Gbps</a:t>
            </a:r>
            <a:r>
              <a:rPr lang="en-US" baseline="0" dirty="0" smtClean="0"/>
              <a:t>, clocking, GPIO, and power (left)</a:t>
            </a:r>
          </a:p>
          <a:p>
            <a:endParaRPr lang="en-US" baseline="0" dirty="0" smtClean="0"/>
          </a:p>
          <a:p>
            <a:r>
              <a:rPr lang="en-US" baseline="0" dirty="0" err="1" smtClean="0"/>
              <a:t>PoE</a:t>
            </a:r>
            <a:r>
              <a:rPr lang="en-US" baseline="0" dirty="0" smtClean="0"/>
              <a:t> support (right)</a:t>
            </a:r>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15</a:t>
            </a:fld>
            <a:endParaRPr lang="en-US"/>
          </a:p>
        </p:txBody>
      </p:sp>
    </p:spTree>
    <p:extLst>
      <p:ext uri="{BB962C8B-B14F-4D97-AF65-F5344CB8AC3E}">
        <p14:creationId xmlns:p14="http://schemas.microsoft.com/office/powerpoint/2010/main" val="776258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Custom antennas for each band as well (6 </a:t>
            </a:r>
            <a:r>
              <a:rPr lang="en-US" dirty="0" err="1" smtClean="0"/>
              <a:t>dBi</a:t>
            </a:r>
            <a:r>
              <a:rPr lang="en-US" dirty="0" smtClean="0"/>
              <a:t>, dual-polarized, </a:t>
            </a:r>
            <a:r>
              <a:rPr lang="en-US" smtClean="0"/>
              <a:t>half-wavelength</a:t>
            </a:r>
            <a:r>
              <a:rPr lang="en-US" baseline="0" smtClean="0"/>
              <a:t> dimensions)</a:t>
            </a:r>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17</a:t>
            </a:fld>
            <a:endParaRPr lang="en-US"/>
          </a:p>
        </p:txBody>
      </p:sp>
    </p:spTree>
    <p:extLst>
      <p:ext uri="{BB962C8B-B14F-4D97-AF65-F5344CB8AC3E}">
        <p14:creationId xmlns:p14="http://schemas.microsoft.com/office/powerpoint/2010/main" val="673618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Antennas</a:t>
            </a:r>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18</a:t>
            </a:fld>
            <a:endParaRPr lang="en-US"/>
          </a:p>
        </p:txBody>
      </p:sp>
    </p:spTree>
    <p:extLst>
      <p:ext uri="{BB962C8B-B14F-4D97-AF65-F5344CB8AC3E}">
        <p14:creationId xmlns:p14="http://schemas.microsoft.com/office/powerpoint/2010/main" val="3638610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Weatherproof enclosure</a:t>
            </a:r>
          </a:p>
          <a:p>
            <a:r>
              <a:rPr lang="en-US" dirty="0" smtClean="0"/>
              <a:t>Antennas</a:t>
            </a:r>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20</a:t>
            </a:fld>
            <a:endParaRPr lang="en-US"/>
          </a:p>
        </p:txBody>
      </p:sp>
    </p:spTree>
    <p:extLst>
      <p:ext uri="{BB962C8B-B14F-4D97-AF65-F5344CB8AC3E}">
        <p14:creationId xmlns:p14="http://schemas.microsoft.com/office/powerpoint/2010/main" val="1448681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MCS has</a:t>
            </a:r>
            <a:r>
              <a:rPr lang="en-US" baseline="0" dirty="0" smtClean="0"/>
              <a:t> to be set to lowest rate to avoid drop</a:t>
            </a:r>
            <a:endParaRPr lang="en-US" dirty="0" smtClean="0"/>
          </a:p>
          <a:p>
            <a:endParaRPr lang="en-US" dirty="0" smtClean="0"/>
          </a:p>
          <a:p>
            <a:r>
              <a:rPr lang="en-US" dirty="0" smtClean="0"/>
              <a:t>Mobility is bimodal</a:t>
            </a:r>
          </a:p>
          <a:p>
            <a:endParaRPr lang="en-US" dirty="0" smtClean="0"/>
          </a:p>
          <a:p>
            <a:r>
              <a:rPr lang="en-US" dirty="0" smtClean="0"/>
              <a:t>Mobility drastically</a:t>
            </a:r>
            <a:r>
              <a:rPr lang="en-US" baseline="0" dirty="0" smtClean="0"/>
              <a:t> affects channel capacity</a:t>
            </a:r>
            <a:endParaRPr lang="en-US" dirty="0"/>
          </a:p>
        </p:txBody>
      </p:sp>
      <p:sp>
        <p:nvSpPr>
          <p:cNvPr id="4" name="Slide Number Placeholder 3"/>
          <p:cNvSpPr>
            <a:spLocks noGrp="1"/>
          </p:cNvSpPr>
          <p:nvPr>
            <p:ph type="sldNum" sz="quarter" idx="10"/>
          </p:nvPr>
        </p:nvSpPr>
        <p:spPr/>
        <p:txBody>
          <a:bodyPr/>
          <a:lstStyle/>
          <a:p>
            <a:fld id="{26F2E38C-2451-454D-9A50-D186819459C2}" type="slidenum">
              <a:rPr lang="en-US" smtClean="0"/>
              <a:t>24</a:t>
            </a:fld>
            <a:endParaRPr lang="en-US"/>
          </a:p>
        </p:txBody>
      </p:sp>
    </p:spTree>
    <p:extLst>
      <p:ext uri="{BB962C8B-B14F-4D97-AF65-F5344CB8AC3E}">
        <p14:creationId xmlns:p14="http://schemas.microsoft.com/office/powerpoint/2010/main" val="36006798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6F2E38C-2451-454D-9A50-D186819459C2}" type="slidenum">
              <a:rPr lang="en-US" smtClean="0"/>
              <a:t>25</a:t>
            </a:fld>
            <a:endParaRPr lang="en-US"/>
          </a:p>
        </p:txBody>
      </p:sp>
    </p:spTree>
    <p:extLst>
      <p:ext uri="{BB962C8B-B14F-4D97-AF65-F5344CB8AC3E}">
        <p14:creationId xmlns:p14="http://schemas.microsoft.com/office/powerpoint/2010/main" val="1860821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6F2E38C-2451-454D-9A50-D186819459C2}" type="slidenum">
              <a:rPr lang="en-US" smtClean="0"/>
              <a:t>26</a:t>
            </a:fld>
            <a:endParaRPr lang="en-US"/>
          </a:p>
        </p:txBody>
      </p:sp>
    </p:spTree>
    <p:extLst>
      <p:ext uri="{BB962C8B-B14F-4D97-AF65-F5344CB8AC3E}">
        <p14:creationId xmlns:p14="http://schemas.microsoft.com/office/powerpoint/2010/main" val="1679939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Understanding and optimizing *system*</a:t>
            </a:r>
            <a:r>
              <a:rPr lang="en-US" baseline="0" dirty="0" smtClean="0"/>
              <a:t> performance as MU-MIMO scales up</a:t>
            </a:r>
          </a:p>
          <a:p>
            <a:r>
              <a:rPr lang="en-US" baseline="0" dirty="0" smtClean="0"/>
              <a:t>Overcoming unique challenges</a:t>
            </a:r>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2</a:t>
            </a:fld>
            <a:endParaRPr lang="en-US"/>
          </a:p>
        </p:txBody>
      </p:sp>
    </p:spTree>
    <p:extLst>
      <p:ext uri="{BB962C8B-B14F-4D97-AF65-F5344CB8AC3E}">
        <p14:creationId xmlns:p14="http://schemas.microsoft.com/office/powerpoint/2010/main" val="749638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Still requires conservative</a:t>
            </a:r>
            <a:r>
              <a:rPr lang="en-US" baseline="0" dirty="0" smtClean="0"/>
              <a:t> selection of MCS</a:t>
            </a:r>
            <a:endParaRPr lang="en-US" dirty="0"/>
          </a:p>
        </p:txBody>
      </p:sp>
      <p:sp>
        <p:nvSpPr>
          <p:cNvPr id="4" name="Slide Number Placeholder 3"/>
          <p:cNvSpPr>
            <a:spLocks noGrp="1"/>
          </p:cNvSpPr>
          <p:nvPr>
            <p:ph type="sldNum" sz="quarter" idx="10"/>
          </p:nvPr>
        </p:nvSpPr>
        <p:spPr/>
        <p:txBody>
          <a:bodyPr/>
          <a:lstStyle/>
          <a:p>
            <a:fld id="{26F2E38C-2451-454D-9A50-D186819459C2}" type="slidenum">
              <a:rPr lang="en-US" smtClean="0"/>
              <a:t>27</a:t>
            </a:fld>
            <a:endParaRPr lang="en-US"/>
          </a:p>
        </p:txBody>
      </p:sp>
    </p:spTree>
    <p:extLst>
      <p:ext uri="{BB962C8B-B14F-4D97-AF65-F5344CB8AC3E}">
        <p14:creationId xmlns:p14="http://schemas.microsoft.com/office/powerpoint/2010/main" val="1662891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Impacts user selection/grouping and MCS selection</a:t>
            </a:r>
          </a:p>
          <a:p>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28</a:t>
            </a:fld>
            <a:endParaRPr lang="en-US"/>
          </a:p>
        </p:txBody>
      </p:sp>
    </p:spTree>
    <p:extLst>
      <p:ext uri="{BB962C8B-B14F-4D97-AF65-F5344CB8AC3E}">
        <p14:creationId xmlns:p14="http://schemas.microsoft.com/office/powerpoint/2010/main" val="201114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This enables high</a:t>
            </a:r>
            <a:r>
              <a:rPr lang="en-US" baseline="0" dirty="0" smtClean="0"/>
              <a:t> SNR channels to be established to all of the users simultaneously.</a:t>
            </a:r>
          </a:p>
          <a:p>
            <a:endParaRPr lang="en-US" baseline="0" dirty="0" smtClean="0"/>
          </a:p>
          <a:p>
            <a:r>
              <a:rPr lang="en-US" baseline="0" dirty="0" smtClean="0"/>
              <a:t>However, this is a very complex thing to do in real time, since it has to be recomputed within the channel coherency.  It works well for a small number of users, but since it takes at least O(M*K^2) time, and is largely non-parallelizable, it does not work as the number of antennas scales up.</a:t>
            </a:r>
          </a:p>
          <a:p>
            <a:endParaRPr lang="en-US" baseline="0" dirty="0"/>
          </a:p>
          <a:p>
            <a:r>
              <a:rPr lang="en-US" baseline="0" dirty="0" smtClean="0"/>
              <a:t>Examples of centralized beamforming are </a:t>
            </a:r>
            <a:r>
              <a:rPr lang="en-US" baseline="0" dirty="0" err="1" smtClean="0"/>
              <a:t>Zeroforcing</a:t>
            </a:r>
            <a:r>
              <a:rPr lang="en-US" baseline="0" dirty="0" smtClean="0"/>
              <a:t> and MMSE</a:t>
            </a:r>
          </a:p>
        </p:txBody>
      </p:sp>
      <p:sp>
        <p:nvSpPr>
          <p:cNvPr id="4" name="Slide Number Placeholder 3"/>
          <p:cNvSpPr>
            <a:spLocks noGrp="1"/>
          </p:cNvSpPr>
          <p:nvPr>
            <p:ph type="sldNum" sz="quarter" idx="10"/>
          </p:nvPr>
        </p:nvSpPr>
        <p:spPr/>
        <p:txBody>
          <a:bodyPr/>
          <a:lstStyle/>
          <a:p>
            <a:fld id="{7D099405-CAAF-49F1-82EC-8931444E33E0}" type="slidenum">
              <a:rPr lang="en-US" smtClean="0"/>
              <a:pPr/>
              <a:t>29</a:t>
            </a:fld>
            <a:endParaRPr lang="en-US"/>
          </a:p>
        </p:txBody>
      </p:sp>
    </p:spTree>
    <p:extLst>
      <p:ext uri="{BB962C8B-B14F-4D97-AF65-F5344CB8AC3E}">
        <p14:creationId xmlns:p14="http://schemas.microsoft.com/office/powerpoint/2010/main" val="3095095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will be stronger for some users than others, but will make it sub-optimal to serve many users simultaneously</a:t>
            </a:r>
            <a:endParaRPr lang="en-US" dirty="0" smtClean="0"/>
          </a:p>
        </p:txBody>
      </p:sp>
      <p:sp>
        <p:nvSpPr>
          <p:cNvPr id="4" name="Slide Number Placeholder 3"/>
          <p:cNvSpPr>
            <a:spLocks noGrp="1"/>
          </p:cNvSpPr>
          <p:nvPr>
            <p:ph type="sldNum" sz="quarter" idx="10"/>
          </p:nvPr>
        </p:nvSpPr>
        <p:spPr/>
        <p:txBody>
          <a:bodyPr/>
          <a:lstStyle/>
          <a:p>
            <a:fld id="{7D099405-CAAF-49F1-82EC-8931444E33E0}" type="slidenum">
              <a:rPr lang="en-US" smtClean="0"/>
              <a:pPr/>
              <a:t>30</a:t>
            </a:fld>
            <a:endParaRPr lang="en-US"/>
          </a:p>
        </p:txBody>
      </p:sp>
    </p:spTree>
    <p:extLst>
      <p:ext uri="{BB962C8B-B14F-4D97-AF65-F5344CB8AC3E}">
        <p14:creationId xmlns:p14="http://schemas.microsoft.com/office/powerpoint/2010/main" val="629360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33</a:t>
            </a:fld>
            <a:endParaRPr lang="en-US"/>
          </a:p>
        </p:txBody>
      </p:sp>
    </p:spTree>
    <p:extLst>
      <p:ext uri="{BB962C8B-B14F-4D97-AF65-F5344CB8AC3E}">
        <p14:creationId xmlns:p14="http://schemas.microsoft.com/office/powerpoint/2010/main" val="4187593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34</a:t>
            </a:fld>
            <a:endParaRPr lang="en-US"/>
          </a:p>
        </p:txBody>
      </p:sp>
    </p:spTree>
    <p:extLst>
      <p:ext uri="{BB962C8B-B14F-4D97-AF65-F5344CB8AC3E}">
        <p14:creationId xmlns:p14="http://schemas.microsoft.com/office/powerpoint/2010/main" val="22467566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Demo</a:t>
            </a:r>
            <a:r>
              <a:rPr lang="en-US" baseline="0" dirty="0" smtClean="0"/>
              <a:t> tomorrow and Friday</a:t>
            </a:r>
            <a:endParaRPr lang="en-US" dirty="0" smtClean="0"/>
          </a:p>
          <a:p>
            <a:endParaRPr lang="en-US" dirty="0" smtClean="0"/>
          </a:p>
          <a:p>
            <a:endParaRPr lang="en-US" dirty="0" smtClean="0"/>
          </a:p>
          <a:p>
            <a:endParaRPr lang="en-US" dirty="0" smtClean="0"/>
          </a:p>
          <a:p>
            <a:r>
              <a:rPr lang="en-US" dirty="0" smtClean="0"/>
              <a:t>Abs value</a:t>
            </a:r>
          </a:p>
          <a:p>
            <a:r>
              <a:rPr lang="en-US" dirty="0" smtClean="0"/>
              <a:t>1 user</a:t>
            </a:r>
          </a:p>
          <a:p>
            <a:endParaRPr lang="en-US" dirty="0" smtClean="0"/>
          </a:p>
          <a:p>
            <a:r>
              <a:rPr lang="en-US" dirty="0" smtClean="0"/>
              <a:t>Fix </a:t>
            </a:r>
            <a:r>
              <a:rPr lang="en-US" dirty="0" err="1" smtClean="0"/>
              <a:t>kinitos</a:t>
            </a:r>
            <a:r>
              <a:rPr lang="en-US" dirty="0" smtClean="0"/>
              <a:t> explanation</a:t>
            </a:r>
          </a:p>
          <a:p>
            <a:r>
              <a:rPr lang="en-US" dirty="0" smtClean="0"/>
              <a:t>Bar plot grouping – maybe change</a:t>
            </a:r>
            <a:r>
              <a:rPr lang="en-US" baseline="0" dirty="0" smtClean="0"/>
              <a:t> visualization</a:t>
            </a:r>
          </a:p>
          <a:p>
            <a:endParaRPr lang="en-US" baseline="0" dirty="0" smtClean="0"/>
          </a:p>
          <a:p>
            <a:r>
              <a:rPr lang="en-US" baseline="0" dirty="0" smtClean="0"/>
              <a:t>Fix </a:t>
            </a:r>
            <a:r>
              <a:rPr lang="en-US" baseline="0" dirty="0" err="1" smtClean="0"/>
              <a:t>conj</a:t>
            </a:r>
            <a:r>
              <a:rPr lang="en-US" baseline="0" dirty="0" smtClean="0"/>
              <a:t> static.</a:t>
            </a:r>
          </a:p>
          <a:p>
            <a:endParaRPr lang="en-US" baseline="0" dirty="0" smtClean="0"/>
          </a:p>
          <a:p>
            <a:r>
              <a:rPr lang="en-US" baseline="0" dirty="0" smtClean="0"/>
              <a:t>Cut faros to 3 slides.</a:t>
            </a:r>
          </a:p>
          <a:p>
            <a:endParaRPr lang="en-US" baseline="0" dirty="0" smtClean="0"/>
          </a:p>
          <a:p>
            <a:endParaRPr lang="en-US" baseline="0" dirty="0" smtClean="0"/>
          </a:p>
          <a:p>
            <a:r>
              <a:rPr lang="en-US" baseline="0" dirty="0" smtClean="0"/>
              <a:t>Colorize explanation of equations</a:t>
            </a:r>
          </a:p>
          <a:p>
            <a:endParaRPr lang="en-US" baseline="0" dirty="0" smtClean="0"/>
          </a:p>
          <a:p>
            <a:endParaRPr lang="en-US" baseline="0" dirty="0" smtClean="0"/>
          </a:p>
          <a:p>
            <a:r>
              <a:rPr lang="en-US" baseline="0" dirty="0" smtClean="0"/>
              <a:t>Informal statements:</a:t>
            </a:r>
          </a:p>
          <a:p>
            <a:endParaRPr lang="en-US" baseline="0" dirty="0" smtClean="0"/>
          </a:p>
          <a:p>
            <a:r>
              <a:rPr lang="en-US" baseline="0" dirty="0" smtClean="0"/>
              <a:t>Very flexible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35</a:t>
            </a:fld>
            <a:endParaRPr lang="en-US"/>
          </a:p>
        </p:txBody>
      </p:sp>
    </p:spTree>
    <p:extLst>
      <p:ext uri="{BB962C8B-B14F-4D97-AF65-F5344CB8AC3E}">
        <p14:creationId xmlns:p14="http://schemas.microsoft.com/office/powerpoint/2010/main" val="111217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a:t>
            </a:r>
            <a:r>
              <a:rPr lang="en-US" baseline="0" dirty="0" smtClean="0"/>
              <a:t> to my advisor, colleagues, and </a:t>
            </a:r>
            <a:r>
              <a:rPr lang="en-US" baseline="0" smtClean="0"/>
              <a:t>financial sponsors.</a:t>
            </a:r>
            <a:endParaRPr lang="en-US" dirty="0"/>
          </a:p>
        </p:txBody>
      </p:sp>
      <p:sp>
        <p:nvSpPr>
          <p:cNvPr id="4" name="Slide Number Placeholder 3"/>
          <p:cNvSpPr>
            <a:spLocks noGrp="1"/>
          </p:cNvSpPr>
          <p:nvPr>
            <p:ph type="sldNum" sz="quarter" idx="10"/>
          </p:nvPr>
        </p:nvSpPr>
        <p:spPr/>
        <p:txBody>
          <a:bodyPr/>
          <a:lstStyle/>
          <a:p>
            <a:fld id="{26F2E38C-2451-454D-9A50-D186819459C2}" type="slidenum">
              <a:rPr lang="en-US" smtClean="0"/>
              <a:t>36</a:t>
            </a:fld>
            <a:endParaRPr lang="en-US"/>
          </a:p>
        </p:txBody>
      </p:sp>
    </p:spTree>
    <p:extLst>
      <p:ext uri="{BB962C8B-B14F-4D97-AF65-F5344CB8AC3E}">
        <p14:creationId xmlns:p14="http://schemas.microsoft.com/office/powerpoint/2010/main" val="1767651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Understanding and optimizing *system*</a:t>
            </a:r>
            <a:r>
              <a:rPr lang="en-US" baseline="0" dirty="0" smtClean="0"/>
              <a:t> performance as MU-MIMO scales up</a:t>
            </a:r>
          </a:p>
          <a:p>
            <a:r>
              <a:rPr lang="en-US" baseline="0" dirty="0" smtClean="0"/>
              <a:t>Overcoming unique challenges</a:t>
            </a:r>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3</a:t>
            </a:fld>
            <a:endParaRPr lang="en-US"/>
          </a:p>
        </p:txBody>
      </p:sp>
    </p:spTree>
    <p:extLst>
      <p:ext uri="{BB962C8B-B14F-4D97-AF65-F5344CB8AC3E}">
        <p14:creationId xmlns:p14="http://schemas.microsoft.com/office/powerpoint/2010/main" val="413005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Driving vision behind my thesis is enabling scalable many-antenna MU-MIMO</a:t>
            </a:r>
            <a:r>
              <a:rPr lang="en-US" baseline="0" dirty="0" smtClean="0"/>
              <a:t> in the real world.</a:t>
            </a:r>
          </a:p>
          <a:p>
            <a:endParaRPr lang="en-US" baseline="0" dirty="0" smtClean="0"/>
          </a:p>
          <a:p>
            <a:r>
              <a:rPr lang="en-US" baseline="0" dirty="0" smtClean="0"/>
              <a:t>Theoretically, many-antenna MU-MIMO can provide enormous gains in spectral efficiency, but up until my work these gains were never tested in practice.</a:t>
            </a:r>
          </a:p>
          <a:p>
            <a:r>
              <a:rPr lang="en-US" baseline="0" dirty="0" smtClean="0"/>
              <a:t>My research is devoted to building these many-antenna MU-MIMO systems in the real world, seeing where they break, then fixing these problems and optimizing the system.</a:t>
            </a:r>
          </a:p>
        </p:txBody>
      </p:sp>
      <p:sp>
        <p:nvSpPr>
          <p:cNvPr id="4" name="Slide Number Placeholder 3"/>
          <p:cNvSpPr>
            <a:spLocks noGrp="1"/>
          </p:cNvSpPr>
          <p:nvPr>
            <p:ph type="sldNum" sz="quarter" idx="10"/>
          </p:nvPr>
        </p:nvSpPr>
        <p:spPr/>
        <p:txBody>
          <a:bodyPr/>
          <a:lstStyle/>
          <a:p>
            <a:fld id="{7D099405-CAAF-49F1-82EC-8931444E33E0}"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Spectral Efficiency and</a:t>
            </a:r>
            <a:r>
              <a:rPr lang="en-US" baseline="0" dirty="0" smtClean="0"/>
              <a:t> base station / user power reduction has been well investigated.  Our focus moving forward will be the system implementation/more diverse characterization, as well as demonstrating reduced network interference and potential applications for shared spectrum.</a:t>
            </a:r>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5</a:t>
            </a:fld>
            <a:endParaRPr lang="en-US"/>
          </a:p>
        </p:txBody>
      </p:sp>
    </p:spTree>
    <p:extLst>
      <p:ext uri="{BB962C8B-B14F-4D97-AF65-F5344CB8AC3E}">
        <p14:creationId xmlns:p14="http://schemas.microsoft.com/office/powerpoint/2010/main" val="3252359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a systems engineer</a:t>
            </a:r>
            <a:r>
              <a:rPr lang="en-US" baseline="0" dirty="0" smtClean="0"/>
              <a:t> – I started building Massive MIMO systems </a:t>
            </a:r>
            <a:r>
              <a:rPr lang="en-US" baseline="0" dirty="0" smtClean="0"/>
              <a:t>6 </a:t>
            </a:r>
            <a:r>
              <a:rPr lang="en-US" baseline="0" dirty="0" smtClean="0"/>
              <a:t>years ago.</a:t>
            </a:r>
          </a:p>
          <a:p>
            <a:endParaRPr lang="en-US" baseline="0" dirty="0" smtClean="0"/>
          </a:p>
          <a:p>
            <a:r>
              <a:rPr lang="en-US" baseline="0" dirty="0" smtClean="0"/>
              <a:t>We say many-antenna MIMO because our results apply to everything from relatively small systems to “massive” </a:t>
            </a:r>
            <a:r>
              <a:rPr lang="en-US" baseline="0" dirty="0" smtClean="0"/>
              <a:t>systems.</a:t>
            </a:r>
          </a:p>
          <a:p>
            <a:endParaRPr lang="en-US" baseline="0" dirty="0" smtClean="0"/>
          </a:p>
          <a:p>
            <a:r>
              <a:rPr lang="en-US" baseline="0" dirty="0" smtClean="0"/>
              <a:t>Custom hardware built by Rice startup companies.</a:t>
            </a:r>
          </a:p>
          <a:p>
            <a:endParaRPr lang="en-US" baseline="0" dirty="0" smtClean="0"/>
          </a:p>
          <a:p>
            <a:r>
              <a:rPr lang="en-US" baseline="0" dirty="0" smtClean="0"/>
              <a:t>ArgosV1 2011-2012</a:t>
            </a:r>
          </a:p>
          <a:p>
            <a:r>
              <a:rPr lang="en-US" baseline="0" dirty="0" smtClean="0"/>
              <a:t>ArgosV2 2012-2013, used to 2017</a:t>
            </a:r>
          </a:p>
          <a:p>
            <a:r>
              <a:rPr lang="en-US" baseline="0" dirty="0" smtClean="0"/>
              <a:t>ArgosV3 2015-2017, will be used to 2020 and beyond</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6F2E38C-2451-454D-9A50-D186819459C2}" type="slidenum">
              <a:rPr lang="en-US" smtClean="0"/>
              <a:t>6</a:t>
            </a:fld>
            <a:endParaRPr lang="en-US"/>
          </a:p>
        </p:txBody>
      </p:sp>
    </p:spTree>
    <p:extLst>
      <p:ext uri="{BB962C8B-B14F-4D97-AF65-F5344CB8AC3E}">
        <p14:creationId xmlns:p14="http://schemas.microsoft.com/office/powerpoint/2010/main" val="814249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7</a:t>
            </a:fld>
            <a:endParaRPr lang="en-US"/>
          </a:p>
        </p:txBody>
      </p:sp>
    </p:spTree>
    <p:extLst>
      <p:ext uri="{BB962C8B-B14F-4D97-AF65-F5344CB8AC3E}">
        <p14:creationId xmlns:p14="http://schemas.microsoft.com/office/powerpoint/2010/main" val="2504476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Non </a:t>
            </a:r>
            <a:r>
              <a:rPr lang="en-US" dirty="0" err="1" smtClean="0"/>
              <a:t>realtime</a:t>
            </a:r>
            <a:r>
              <a:rPr lang="en-US" dirty="0" smtClean="0"/>
              <a:t>, first demonstration of large-scale beamforming</a:t>
            </a:r>
            <a:r>
              <a:rPr lang="en-US" baseline="0" dirty="0" smtClean="0"/>
              <a:t> OTA</a:t>
            </a:r>
          </a:p>
          <a:p>
            <a:endParaRPr lang="en-US" baseline="0" dirty="0" smtClean="0"/>
          </a:p>
          <a:p>
            <a:r>
              <a:rPr lang="en-US" baseline="0" dirty="0" smtClean="0"/>
              <a:t>Informed abstract design, identified and solved critical scaling issues (channel reciprocity, distributed beamforming)</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8</a:t>
            </a:fld>
            <a:endParaRPr lang="en-US"/>
          </a:p>
        </p:txBody>
      </p:sp>
    </p:spTree>
    <p:extLst>
      <p:ext uri="{BB962C8B-B14F-4D97-AF65-F5344CB8AC3E}">
        <p14:creationId xmlns:p14="http://schemas.microsoft.com/office/powerpoint/2010/main" val="1057727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And scalable physical </a:t>
            </a:r>
            <a:r>
              <a:rPr lang="en-US" dirty="0" smtClean="0"/>
              <a:t>design</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9E27DC1-8A41-4FAA-B370-1CEC32A269EC}" type="slidenum">
              <a:rPr lang="en-US" smtClean="0"/>
              <a:t>9</a:t>
            </a:fld>
            <a:endParaRPr lang="en-US"/>
          </a:p>
        </p:txBody>
      </p:sp>
    </p:spTree>
    <p:extLst>
      <p:ext uri="{BB962C8B-B14F-4D97-AF65-F5344CB8AC3E}">
        <p14:creationId xmlns:p14="http://schemas.microsoft.com/office/powerpoint/2010/main" val="194847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DB4D3FC-4AFF-458F-ABC4-D3E0D870CE75}" type="datetime1">
              <a:rPr lang="en-US" smtClean="0">
                <a:solidFill>
                  <a:prstClr val="black">
                    <a:tint val="75000"/>
                  </a:prstClr>
                </a:solidFill>
              </a:rPr>
              <a:t>10/21/2017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0FBDE8-F761-4F53-9010-213E7070AD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1032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0DB286-480E-4079-B926-6A863DF4601B}" type="datetime1">
              <a:rPr lang="en-US" smtClean="0">
                <a:solidFill>
                  <a:prstClr val="black">
                    <a:tint val="75000"/>
                  </a:prstClr>
                </a:solidFill>
              </a:rPr>
              <a:t>10/21/2017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0FBDE8-F761-4F53-9010-213E7070AD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8834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25F2B9-7F8B-406A-925C-A754FDB94BF5}" type="datetime1">
              <a:rPr lang="en-US" smtClean="0">
                <a:solidFill>
                  <a:prstClr val="black">
                    <a:tint val="75000"/>
                  </a:prstClr>
                </a:solidFill>
              </a:rPr>
              <a:t>10/21/2017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0FBDE8-F761-4F53-9010-213E7070AD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9956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8988723-2C95-400D-AF0D-699CEA3671C5}" type="datetime1">
              <a:rPr lang="en-US" smtClean="0">
                <a:solidFill>
                  <a:prstClr val="black">
                    <a:tint val="75000"/>
                  </a:prstClr>
                </a:solidFill>
              </a:rPr>
              <a:t>10/21/2017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0FBDE8-F761-4F53-9010-213E7070AD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8391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0BBFCDF-ADB2-4A37-AD2B-6975EF0245BA}" type="datetime1">
              <a:rPr lang="en-US" smtClean="0">
                <a:solidFill>
                  <a:prstClr val="black">
                    <a:tint val="75000"/>
                  </a:prstClr>
                </a:solidFill>
              </a:rPr>
              <a:t>10/21/2017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0FBDE8-F761-4F53-9010-213E7070AD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644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2A9DE79-C39B-4362-AE78-BABBAB0140F0}" type="datetime1">
              <a:rPr lang="en-US" smtClean="0">
                <a:solidFill>
                  <a:prstClr val="black">
                    <a:tint val="75000"/>
                  </a:prstClr>
                </a:solidFill>
              </a:rPr>
              <a:t>10/21/2017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0FBDE8-F761-4F53-9010-213E7070AD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662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DC9E13-4DA5-4D3E-BA43-7FCCF1DA0024}" type="datetime1">
              <a:rPr lang="en-US" smtClean="0">
                <a:solidFill>
                  <a:prstClr val="black">
                    <a:tint val="75000"/>
                  </a:prstClr>
                </a:solidFill>
              </a:rPr>
              <a:t>10/21/2017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0FBDE8-F761-4F53-9010-213E7070AD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5048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C2D04AC-BF15-4765-BAB5-116FBA147122}" type="datetime1">
              <a:rPr lang="en-US" smtClean="0">
                <a:solidFill>
                  <a:prstClr val="black">
                    <a:tint val="75000"/>
                  </a:prstClr>
                </a:solidFill>
              </a:rPr>
              <a:t>10/21/2017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0FBDE8-F761-4F53-9010-213E7070AD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0618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5ECE54-25C1-4E67-B1A8-156B046DF079}" type="datetime1">
              <a:rPr lang="en-US" smtClean="0">
                <a:solidFill>
                  <a:prstClr val="black">
                    <a:tint val="75000"/>
                  </a:prstClr>
                </a:solidFill>
              </a:rPr>
              <a:t>10/21/2017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0FBDE8-F761-4F53-9010-213E7070AD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1451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E39D60-41C5-46D7-A8C6-00F25A4173FC}" type="datetime1">
              <a:rPr lang="en-US" smtClean="0">
                <a:solidFill>
                  <a:prstClr val="black">
                    <a:tint val="75000"/>
                  </a:prstClr>
                </a:solidFill>
              </a:rPr>
              <a:t>10/21/2017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0FBDE8-F761-4F53-9010-213E7070AD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81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2F283E-6DAA-4D0E-9DBB-4CF03FCF2BD3}" type="datetime1">
              <a:rPr lang="en-US" smtClean="0">
                <a:solidFill>
                  <a:prstClr val="black">
                    <a:tint val="75000"/>
                  </a:prstClr>
                </a:solidFill>
              </a:rPr>
              <a:t>10/21/2017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0FBDE8-F761-4F53-9010-213E7070AD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9057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CA24EF-4E09-459C-9BF2-5B8F0546ECF8}" type="datetime1">
              <a:rPr lang="en-US" smtClean="0">
                <a:solidFill>
                  <a:prstClr val="black">
                    <a:tint val="75000"/>
                  </a:prstClr>
                </a:solidFill>
              </a:rPr>
              <a:t>10/21/2017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0FBDE8-F761-4F53-9010-213E7070AD2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55730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6.png"/><Relationship Id="rId5" Type="http://schemas.openxmlformats.org/officeDocument/2006/relationships/image" Target="../media/image25.tiff"/><Relationship Id="rId4"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gif"/><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799" y="152400"/>
            <a:ext cx="11350533" cy="1470025"/>
          </a:xfrm>
        </p:spPr>
        <p:txBody>
          <a:bodyPr>
            <a:normAutofit/>
          </a:bodyPr>
          <a:lstStyle/>
          <a:p>
            <a:pPr algn="l"/>
            <a:r>
              <a:rPr lang="en-US" dirty="0" smtClean="0"/>
              <a:t>Argos  Practical Many-Antenna MU-MIMO Systems</a:t>
            </a:r>
            <a:endParaRPr lang="en-US" dirty="0"/>
          </a:p>
        </p:txBody>
      </p:sp>
      <p:sp>
        <p:nvSpPr>
          <p:cNvPr id="3" name="Subtitle 2"/>
          <p:cNvSpPr>
            <a:spLocks noGrp="1"/>
          </p:cNvSpPr>
          <p:nvPr>
            <p:ph type="subTitle" idx="1"/>
          </p:nvPr>
        </p:nvSpPr>
        <p:spPr>
          <a:xfrm>
            <a:off x="8763000" y="5867400"/>
            <a:ext cx="3207803" cy="685800"/>
          </a:xfrm>
        </p:spPr>
        <p:txBody>
          <a:bodyPr>
            <a:normAutofit/>
          </a:bodyPr>
          <a:lstStyle/>
          <a:p>
            <a:pPr algn="l"/>
            <a:r>
              <a:rPr lang="en-US" dirty="0" smtClean="0">
                <a:solidFill>
                  <a:schemeClr val="tx1">
                    <a:lumMod val="75000"/>
                    <a:lumOff val="25000"/>
                  </a:schemeClr>
                </a:solidFill>
              </a:rPr>
              <a:t>Clayton Shepard</a:t>
            </a:r>
            <a:endParaRPr lang="en-US" dirty="0">
              <a:solidFill>
                <a:schemeClr val="tx1">
                  <a:lumMod val="75000"/>
                  <a:lumOff val="25000"/>
                </a:schemeClr>
              </a:solidFill>
            </a:endParaRPr>
          </a:p>
        </p:txBody>
      </p:sp>
      <p:pic>
        <p:nvPicPr>
          <p:cNvPr id="4"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81000" y="5715000"/>
            <a:ext cx="1966395" cy="774700"/>
          </a:xfrm>
          <a:prstGeom prst="rect">
            <a:avLst/>
          </a:prstGeom>
          <a:noFill/>
          <a:ln w="9525">
            <a:noFill/>
            <a:miter lim="800000"/>
            <a:headEnd/>
            <a:tailEnd/>
          </a:ln>
        </p:spPr>
      </p:pic>
      <p:cxnSp>
        <p:nvCxnSpPr>
          <p:cNvPr id="7" name="Straight Connector 6"/>
          <p:cNvCxnSpPr/>
          <p:nvPr/>
        </p:nvCxnSpPr>
        <p:spPr>
          <a:xfrm rot="5400000">
            <a:off x="1428150" y="895550"/>
            <a:ext cx="5334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6" name="Picture 2" descr="Skylark Wirele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5780344"/>
            <a:ext cx="3679448" cy="64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3194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Xepra\Pictures\vlcsnap-2013-09-29-14h29m46s141.png"/>
          <p:cNvPicPr>
            <a:picLocks noChangeAspect="1" noChangeArrowheads="1"/>
          </p:cNvPicPr>
          <p:nvPr/>
        </p:nvPicPr>
        <p:blipFill rotWithShape="1">
          <a:blip r:embed="rId2">
            <a:extLst>
              <a:ext uri="{28A0092B-C50C-407E-A947-70E740481C1C}">
                <a14:useLocalDpi xmlns:a14="http://schemas.microsoft.com/office/drawing/2010/main" val="0"/>
              </a:ext>
            </a:extLst>
          </a:blip>
          <a:srcRect l="49022" t="6873" r="20093"/>
          <a:stretch/>
        </p:blipFill>
        <p:spPr bwMode="auto">
          <a:xfrm>
            <a:off x="4070290" y="-13606"/>
            <a:ext cx="4051420" cy="68716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MUBF\Media\Photos\ArgosV2\_FIT34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452" y="0"/>
            <a:ext cx="103030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1654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or Improved</a:t>
            </a:r>
            <a:endParaRPr lang="en-US" dirty="0"/>
          </a:p>
        </p:txBody>
      </p:sp>
      <p:sp>
        <p:nvSpPr>
          <p:cNvPr id="3" name="Content Placeholder 2"/>
          <p:cNvSpPr>
            <a:spLocks noGrp="1"/>
          </p:cNvSpPr>
          <p:nvPr>
            <p:ph idx="1"/>
          </p:nvPr>
        </p:nvSpPr>
        <p:spPr>
          <a:xfrm>
            <a:off x="1973580" y="2438400"/>
            <a:ext cx="2362200" cy="685800"/>
          </a:xfrm>
        </p:spPr>
        <p:txBody>
          <a:bodyPr/>
          <a:lstStyle/>
          <a:p>
            <a:pPr marL="0" indent="0">
              <a:buNone/>
            </a:pPr>
            <a:r>
              <a:rPr lang="en-US" dirty="0" smtClean="0"/>
              <a:t>ArgosV2 Rack</a:t>
            </a:r>
            <a:endParaRPr lang="en-US" dirty="0"/>
          </a:p>
        </p:txBody>
      </p:sp>
      <p:cxnSp>
        <p:nvCxnSpPr>
          <p:cNvPr id="4" name="Straight Connector 3"/>
          <p:cNvCxnSpPr/>
          <p:nvPr/>
        </p:nvCxnSpPr>
        <p:spPr>
          <a:xfrm>
            <a:off x="2176458" y="5181600"/>
            <a:ext cx="78390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087129" y="3631811"/>
            <a:ext cx="783908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419600" y="1981201"/>
            <a:ext cx="0" cy="4695027"/>
          </a:xfrm>
          <a:prstGeom prst="line">
            <a:avLst/>
          </a:prstGeom>
        </p:spPr>
        <p:style>
          <a:lnRef idx="1">
            <a:schemeClr val="accent1"/>
          </a:lnRef>
          <a:fillRef idx="0">
            <a:schemeClr val="accent1"/>
          </a:fillRef>
          <a:effectRef idx="0">
            <a:schemeClr val="accent1"/>
          </a:effectRef>
          <a:fontRef idx="minor">
            <a:schemeClr val="tx1"/>
          </a:fontRef>
        </p:style>
      </p:cxnSp>
      <p:sp>
        <p:nvSpPr>
          <p:cNvPr id="7" name="Content Placeholder 2"/>
          <p:cNvSpPr txBox="1">
            <a:spLocks/>
          </p:cNvSpPr>
          <p:nvPr/>
        </p:nvSpPr>
        <p:spPr>
          <a:xfrm>
            <a:off x="1935480" y="5716364"/>
            <a:ext cx="23622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err="1"/>
              <a:t>ArgosMobile</a:t>
            </a:r>
            <a:endParaRPr lang="en-US" dirty="0"/>
          </a:p>
        </p:txBody>
      </p:sp>
      <p:sp>
        <p:nvSpPr>
          <p:cNvPr id="8" name="Content Placeholder 2"/>
          <p:cNvSpPr txBox="1">
            <a:spLocks/>
          </p:cNvSpPr>
          <p:nvPr/>
        </p:nvSpPr>
        <p:spPr>
          <a:xfrm>
            <a:off x="1935480" y="4077341"/>
            <a:ext cx="2362200" cy="685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err="1"/>
              <a:t>ArgosHub</a:t>
            </a:r>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4524" t="28036" r="5357" b="30000"/>
          <a:stretch/>
        </p:blipFill>
        <p:spPr>
          <a:xfrm flipH="1">
            <a:off x="5404018" y="1981201"/>
            <a:ext cx="3892382" cy="1359153"/>
          </a:xfrm>
          <a:prstGeom prst="rect">
            <a:avLst/>
          </a:prstGeom>
        </p:spPr>
      </p:pic>
      <p:pic>
        <p:nvPicPr>
          <p:cNvPr id="4098" name="Picture 2" descr="C:\MUBF\Media\Photos\ArgosV2\_FIT348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0365"/>
          <a:stretch/>
        </p:blipFill>
        <p:spPr bwMode="auto">
          <a:xfrm>
            <a:off x="5549020" y="5372092"/>
            <a:ext cx="3462342" cy="137434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Xepra\Pictures\vlcsnap-2013-09-30-08h22m59s238.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2851" t="44236" r="16211"/>
          <a:stretch/>
        </p:blipFill>
        <p:spPr bwMode="auto">
          <a:xfrm>
            <a:off x="6025722" y="3758965"/>
            <a:ext cx="2549609" cy="1312403"/>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p:cNvSpPr>
            <a:spLocks noGrp="1"/>
          </p:cNvSpPr>
          <p:nvPr>
            <p:ph type="sldNum" sz="quarter" idx="12"/>
          </p:nvPr>
        </p:nvSpPr>
        <p:spPr/>
        <p:txBody>
          <a:bodyPr/>
          <a:lstStyle/>
          <a:p>
            <a:fld id="{EB0FBDE8-F761-4F53-9010-213E7070AD2F}" type="slidenum">
              <a:rPr lang="en-US" smtClean="0">
                <a:solidFill>
                  <a:prstClr val="black">
                    <a:tint val="75000"/>
                  </a:prstClr>
                </a:solidFill>
              </a:rPr>
              <a:pPr/>
              <a:t>11</a:t>
            </a:fld>
            <a:endParaRPr lang="en-US">
              <a:solidFill>
                <a:prstClr val="black">
                  <a:tint val="75000"/>
                </a:prstClr>
              </a:solidFill>
            </a:endParaRPr>
          </a:p>
        </p:txBody>
      </p:sp>
    </p:spTree>
    <p:extLst>
      <p:ext uri="{BB962C8B-B14F-4D97-AF65-F5344CB8AC3E}">
        <p14:creationId xmlns:p14="http://schemas.microsoft.com/office/powerpoint/2010/main" val="40480319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C:\MUBF\Media\Photos\ArgosV2\_FIT349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0723"/>
            <a:ext cx="10409349" cy="6928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0770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BB62908-B2B4-48E4-817D-87038B9A7D19}" type="slidenum">
              <a:rPr lang="en-US" smtClean="0"/>
              <a:t>13</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78" y="-1904"/>
            <a:ext cx="12403756" cy="6861808"/>
          </a:xfrm>
          <a:prstGeom prst="rect">
            <a:avLst/>
          </a:prstGeom>
        </p:spPr>
      </p:pic>
    </p:spTree>
    <p:extLst>
      <p:ext uri="{BB962C8B-B14F-4D97-AF65-F5344CB8AC3E}">
        <p14:creationId xmlns:p14="http://schemas.microsoft.com/office/powerpoint/2010/main" val="31056639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500"/>
            <a:ext cx="12192000" cy="1143000"/>
          </a:xfrm>
        </p:spPr>
        <p:txBody>
          <a:bodyPr>
            <a:normAutofit/>
          </a:bodyPr>
          <a:lstStyle/>
          <a:p>
            <a:r>
              <a:rPr lang="en-US" dirty="0" smtClean="0"/>
              <a:t>ArgosV3   An Efficient Many-Antenna Platform</a:t>
            </a:r>
            <a:endParaRPr lang="en-US" dirty="0"/>
          </a:p>
        </p:txBody>
      </p:sp>
      <p:cxnSp>
        <p:nvCxnSpPr>
          <p:cNvPr id="4" name="Straight Connector 3"/>
          <p:cNvCxnSpPr/>
          <p:nvPr/>
        </p:nvCxnSpPr>
        <p:spPr>
          <a:xfrm rot="5400000">
            <a:off x="2943325" y="3401917"/>
            <a:ext cx="5334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79248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B0FBDE8-F761-4F53-9010-213E7070AD2F}" type="slidenum">
              <a:rPr lang="en-US" smtClean="0">
                <a:solidFill>
                  <a:prstClr val="black">
                    <a:tint val="75000"/>
                  </a:prstClr>
                </a:solidFill>
              </a:rPr>
              <a:pPr/>
              <a:t>15</a:t>
            </a:fld>
            <a:endParaRPr lang="en-US">
              <a:solidFill>
                <a:prstClr val="black">
                  <a:tint val="75000"/>
                </a:prst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2600"/>
            <a:ext cx="12192000" cy="9144000"/>
          </a:xfrm>
          <a:prstGeom prst="rect">
            <a:avLst/>
          </a:prstGeom>
        </p:spPr>
      </p:pic>
    </p:spTree>
    <p:extLst>
      <p:ext uri="{BB962C8B-B14F-4D97-AF65-F5344CB8AC3E}">
        <p14:creationId xmlns:p14="http://schemas.microsoft.com/office/powerpoint/2010/main" val="29486898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ArgosV3 Iris Radio Modules</a:t>
            </a:r>
            <a:endParaRPr lang="en-US" dirty="0"/>
          </a:p>
        </p:txBody>
      </p:sp>
      <p:sp>
        <p:nvSpPr>
          <p:cNvPr id="3" name="Content Placeholder 2"/>
          <p:cNvSpPr>
            <a:spLocks noGrp="1"/>
          </p:cNvSpPr>
          <p:nvPr>
            <p:ph idx="1"/>
          </p:nvPr>
        </p:nvSpPr>
        <p:spPr>
          <a:xfrm>
            <a:off x="609600" y="1531144"/>
            <a:ext cx="10972800" cy="4525963"/>
          </a:xfrm>
        </p:spPr>
        <p:txBody>
          <a:bodyPr>
            <a:noAutofit/>
          </a:bodyPr>
          <a:lstStyle/>
          <a:p>
            <a:pPr>
              <a:lnSpc>
                <a:spcPct val="150000"/>
              </a:lnSpc>
              <a:spcBef>
                <a:spcPts val="400"/>
              </a:spcBef>
            </a:pPr>
            <a:r>
              <a:rPr lang="en-US" dirty="0"/>
              <a:t>Lime LMS7002</a:t>
            </a:r>
          </a:p>
          <a:p>
            <a:pPr lvl="1">
              <a:spcBef>
                <a:spcPts val="400"/>
              </a:spcBef>
            </a:pPr>
            <a:r>
              <a:rPr lang="en-US" dirty="0" smtClean="0"/>
              <a:t>2x 50 MHz to 3.8 GHz</a:t>
            </a:r>
          </a:p>
          <a:p>
            <a:pPr lvl="1">
              <a:spcBef>
                <a:spcPts val="400"/>
              </a:spcBef>
            </a:pPr>
            <a:r>
              <a:rPr lang="en-US" dirty="0" smtClean="0"/>
              <a:t>58 MHz Bandwidth</a:t>
            </a:r>
          </a:p>
          <a:p>
            <a:pPr>
              <a:lnSpc>
                <a:spcPct val="150000"/>
              </a:lnSpc>
              <a:spcBef>
                <a:spcPts val="400"/>
              </a:spcBef>
            </a:pPr>
            <a:r>
              <a:rPr lang="en-US" dirty="0" smtClean="0"/>
              <a:t>Modular RF Frontend</a:t>
            </a:r>
          </a:p>
          <a:p>
            <a:pPr>
              <a:lnSpc>
                <a:spcPct val="150000"/>
              </a:lnSpc>
              <a:spcBef>
                <a:spcPts val="400"/>
              </a:spcBef>
            </a:pPr>
            <a:r>
              <a:rPr lang="en-US" dirty="0" smtClean="0"/>
              <a:t>Xilinx </a:t>
            </a:r>
            <a:r>
              <a:rPr lang="en-US" dirty="0" err="1" smtClean="0"/>
              <a:t>Zynq</a:t>
            </a:r>
            <a:r>
              <a:rPr lang="en-US" dirty="0" smtClean="0"/>
              <a:t> 7030</a:t>
            </a:r>
          </a:p>
          <a:p>
            <a:pPr>
              <a:lnSpc>
                <a:spcPct val="150000"/>
              </a:lnSpc>
              <a:spcBef>
                <a:spcPts val="400"/>
              </a:spcBef>
            </a:pPr>
            <a:r>
              <a:rPr lang="en-US" dirty="0" err="1" smtClean="0"/>
              <a:t>PoE</a:t>
            </a:r>
            <a:endParaRPr lang="en-US" dirty="0" smtClean="0"/>
          </a:p>
          <a:p>
            <a:pPr>
              <a:lnSpc>
                <a:spcPct val="150000"/>
              </a:lnSpc>
              <a:spcBef>
                <a:spcPts val="400"/>
              </a:spcBef>
            </a:pPr>
            <a:r>
              <a:rPr lang="en-US" dirty="0" smtClean="0"/>
              <a:t>Large-Array Support</a:t>
            </a:r>
            <a:endParaRPr lang="en-US" dirty="0"/>
          </a:p>
        </p:txBody>
      </p:sp>
      <p:sp>
        <p:nvSpPr>
          <p:cNvPr id="4" name="Slide Number Placeholder 3"/>
          <p:cNvSpPr>
            <a:spLocks noGrp="1"/>
          </p:cNvSpPr>
          <p:nvPr>
            <p:ph type="sldNum" sz="quarter" idx="12"/>
          </p:nvPr>
        </p:nvSpPr>
        <p:spPr/>
        <p:txBody>
          <a:bodyPr/>
          <a:lstStyle/>
          <a:p>
            <a:fld id="{EB0FBDE8-F761-4F53-9010-213E7070AD2F}" type="slidenum">
              <a:rPr lang="en-US" smtClean="0">
                <a:solidFill>
                  <a:prstClr val="black">
                    <a:tint val="75000"/>
                  </a:prstClr>
                </a:solidFill>
              </a:rPr>
              <a:pPr/>
              <a:t>16</a:t>
            </a:fld>
            <a:endParaRPr lang="en-US">
              <a:solidFill>
                <a:prstClr val="black">
                  <a:tint val="75000"/>
                </a:prstClr>
              </a:solidFill>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14792" b="27454"/>
          <a:stretch/>
        </p:blipFill>
        <p:spPr>
          <a:xfrm>
            <a:off x="5562600" y="1652917"/>
            <a:ext cx="5815656" cy="4478339"/>
          </a:xfrm>
          <a:prstGeom prst="rect">
            <a:avLst/>
          </a:prstGeom>
        </p:spPr>
      </p:pic>
    </p:spTree>
    <p:extLst>
      <p:ext uri="{BB962C8B-B14F-4D97-AF65-F5344CB8AC3E}">
        <p14:creationId xmlns:p14="http://schemas.microsoft.com/office/powerpoint/2010/main" val="16570631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Iris RF Frontends</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715000" y="1363023"/>
            <a:ext cx="5602376" cy="4989916"/>
          </a:xfrm>
        </p:spPr>
      </p:pic>
      <p:sp>
        <p:nvSpPr>
          <p:cNvPr id="4" name="Slide Number Placeholder 3"/>
          <p:cNvSpPr>
            <a:spLocks noGrp="1"/>
          </p:cNvSpPr>
          <p:nvPr>
            <p:ph type="sldNum" sz="quarter" idx="12"/>
          </p:nvPr>
        </p:nvSpPr>
        <p:spPr/>
        <p:txBody>
          <a:bodyPr/>
          <a:lstStyle/>
          <a:p>
            <a:fld id="{EB0FBDE8-F761-4F53-9010-213E7070AD2F}" type="slidenum">
              <a:rPr lang="en-US" smtClean="0">
                <a:solidFill>
                  <a:prstClr val="black">
                    <a:tint val="75000"/>
                  </a:prstClr>
                </a:solidFill>
              </a:rPr>
              <a:pPr/>
              <a:t>17</a:t>
            </a:fld>
            <a:endParaRPr lang="en-US">
              <a:solidFill>
                <a:prstClr val="black">
                  <a:tint val="75000"/>
                </a:prstClr>
              </a:solidFill>
            </a:endParaRPr>
          </a:p>
        </p:txBody>
      </p:sp>
      <p:sp>
        <p:nvSpPr>
          <p:cNvPr id="7" name="Content Placeholder 2"/>
          <p:cNvSpPr txBox="1">
            <a:spLocks/>
          </p:cNvSpPr>
          <p:nvPr/>
        </p:nvSpPr>
        <p:spPr>
          <a:xfrm>
            <a:off x="609600" y="1646237"/>
            <a:ext cx="10972800"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400"/>
              </a:spcBef>
            </a:pPr>
            <a:r>
              <a:rPr lang="en-US" dirty="0" smtClean="0"/>
              <a:t>UHF</a:t>
            </a:r>
          </a:p>
          <a:p>
            <a:pPr lvl="1">
              <a:spcBef>
                <a:spcPts val="400"/>
              </a:spcBef>
            </a:pPr>
            <a:r>
              <a:rPr lang="en-US" sz="2600" dirty="0" smtClean="0"/>
              <a:t>470 to 700 MHz</a:t>
            </a:r>
          </a:p>
          <a:p>
            <a:pPr lvl="1">
              <a:spcBef>
                <a:spcPts val="400"/>
              </a:spcBef>
            </a:pPr>
            <a:r>
              <a:rPr lang="en-US" sz="2600" dirty="0" smtClean="0"/>
              <a:t>30 </a:t>
            </a:r>
            <a:r>
              <a:rPr lang="en-US" sz="2600" dirty="0" err="1" smtClean="0"/>
              <a:t>dBm</a:t>
            </a:r>
            <a:endParaRPr lang="en-US" sz="2600" dirty="0" smtClean="0"/>
          </a:p>
          <a:p>
            <a:pPr lvl="1">
              <a:spcBef>
                <a:spcPts val="400"/>
              </a:spcBef>
            </a:pPr>
            <a:endParaRPr lang="en-US" dirty="0" smtClean="0"/>
          </a:p>
          <a:p>
            <a:pPr>
              <a:spcBef>
                <a:spcPts val="400"/>
              </a:spcBef>
            </a:pPr>
            <a:r>
              <a:rPr lang="en-US" dirty="0" smtClean="0"/>
              <a:t>BRS/CBRS</a:t>
            </a:r>
          </a:p>
          <a:p>
            <a:pPr lvl="1">
              <a:spcBef>
                <a:spcPts val="400"/>
              </a:spcBef>
            </a:pPr>
            <a:r>
              <a:rPr lang="en-US" sz="2600" dirty="0" smtClean="0"/>
              <a:t>2.48 to 2.7 and 3.55 to 3.7 GHz</a:t>
            </a:r>
          </a:p>
          <a:p>
            <a:pPr lvl="1">
              <a:spcBef>
                <a:spcPts val="400"/>
              </a:spcBef>
            </a:pPr>
            <a:r>
              <a:rPr lang="en-US" sz="2600" dirty="0" smtClean="0"/>
              <a:t>28 </a:t>
            </a:r>
            <a:r>
              <a:rPr lang="en-US" sz="2600" dirty="0" err="1" smtClean="0"/>
              <a:t>dBm</a:t>
            </a:r>
            <a:endParaRPr lang="en-US" sz="2600" dirty="0" smtClean="0"/>
          </a:p>
          <a:p>
            <a:pPr lvl="1">
              <a:spcBef>
                <a:spcPts val="400"/>
              </a:spcBef>
            </a:pPr>
            <a:endParaRPr lang="en-US" dirty="0" smtClean="0"/>
          </a:p>
          <a:p>
            <a:pPr>
              <a:lnSpc>
                <a:spcPct val="150000"/>
              </a:lnSpc>
              <a:spcBef>
                <a:spcPts val="400"/>
              </a:spcBef>
            </a:pPr>
            <a:r>
              <a:rPr lang="en-US" dirty="0" smtClean="0"/>
              <a:t>Development</a:t>
            </a:r>
          </a:p>
          <a:p>
            <a:pPr lvl="1">
              <a:lnSpc>
                <a:spcPct val="150000"/>
              </a:lnSpc>
              <a:spcBef>
                <a:spcPts val="400"/>
              </a:spcBef>
            </a:pPr>
            <a:endParaRPr lang="en-US" dirty="0"/>
          </a:p>
          <a:p>
            <a:pPr>
              <a:lnSpc>
                <a:spcPct val="150000"/>
              </a:lnSpc>
              <a:spcBef>
                <a:spcPts val="400"/>
              </a:spcBef>
            </a:pPr>
            <a:endParaRPr lang="en-US" dirty="0"/>
          </a:p>
        </p:txBody>
      </p:sp>
    </p:spTree>
    <p:extLst>
      <p:ext uri="{BB962C8B-B14F-4D97-AF65-F5344CB8AC3E}">
        <p14:creationId xmlns:p14="http://schemas.microsoft.com/office/powerpoint/2010/main" val="22417045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ArgosV3 Mobile</a:t>
            </a:r>
            <a:endParaRPr lang="en-US" dirty="0"/>
          </a:p>
        </p:txBody>
      </p:sp>
      <p:sp>
        <p:nvSpPr>
          <p:cNvPr id="3" name="Content Placeholder 2"/>
          <p:cNvSpPr>
            <a:spLocks noGrp="1"/>
          </p:cNvSpPr>
          <p:nvPr>
            <p:ph idx="1"/>
          </p:nvPr>
        </p:nvSpPr>
        <p:spPr/>
        <p:txBody>
          <a:bodyPr/>
          <a:lstStyle/>
          <a:p>
            <a:endParaRPr lang="en-US" dirty="0" smtClean="0"/>
          </a:p>
          <a:p>
            <a:r>
              <a:rPr lang="en-US" dirty="0" smtClean="0"/>
              <a:t>~12 Hour Battery Life</a:t>
            </a:r>
          </a:p>
          <a:p>
            <a:endParaRPr lang="en-US" dirty="0"/>
          </a:p>
          <a:p>
            <a:r>
              <a:rPr lang="en-US" dirty="0" smtClean="0"/>
              <a:t>Integrated GPS</a:t>
            </a:r>
          </a:p>
          <a:p>
            <a:endParaRPr lang="en-US" dirty="0"/>
          </a:p>
          <a:p>
            <a:r>
              <a:rPr lang="en-US" dirty="0" smtClean="0"/>
              <a:t>Integrated </a:t>
            </a:r>
            <a:r>
              <a:rPr lang="en-US" dirty="0" err="1" smtClean="0"/>
              <a:t>WiFi</a:t>
            </a:r>
            <a:endParaRPr lang="en-US" dirty="0"/>
          </a:p>
        </p:txBody>
      </p:sp>
      <p:sp>
        <p:nvSpPr>
          <p:cNvPr id="4" name="Slide Number Placeholder 3"/>
          <p:cNvSpPr>
            <a:spLocks noGrp="1"/>
          </p:cNvSpPr>
          <p:nvPr>
            <p:ph type="sldNum" sz="quarter" idx="12"/>
          </p:nvPr>
        </p:nvSpPr>
        <p:spPr/>
        <p:txBody>
          <a:bodyPr/>
          <a:lstStyle/>
          <a:p>
            <a:fld id="{EB0FBDE8-F761-4F53-9010-213E7070AD2F}" type="slidenum">
              <a:rPr lang="en-US" smtClean="0">
                <a:solidFill>
                  <a:prstClr val="black">
                    <a:tint val="75000"/>
                  </a:prstClr>
                </a:solidFill>
              </a:rPr>
              <a:pPr/>
              <a:t>18</a:t>
            </a:fld>
            <a:endParaRPr lang="en-US">
              <a:solidFill>
                <a:prstClr val="black">
                  <a:tint val="75000"/>
                </a:prst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6925" y="1417638"/>
            <a:ext cx="3429000" cy="4572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1931" y="1417638"/>
            <a:ext cx="3429000" cy="4572000"/>
          </a:xfrm>
          <a:prstGeom prst="rect">
            <a:avLst/>
          </a:prstGeom>
        </p:spPr>
      </p:pic>
    </p:spTree>
    <p:extLst>
      <p:ext uri="{BB962C8B-B14F-4D97-AF65-F5344CB8AC3E}">
        <p14:creationId xmlns:p14="http://schemas.microsoft.com/office/powerpoint/2010/main" val="22585361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ArgosV3 Hub</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55128" y="2012950"/>
            <a:ext cx="3394472" cy="4525963"/>
          </a:xfrm>
        </p:spPr>
      </p:pic>
      <p:sp>
        <p:nvSpPr>
          <p:cNvPr id="4" name="Slide Number Placeholder 3"/>
          <p:cNvSpPr>
            <a:spLocks noGrp="1"/>
          </p:cNvSpPr>
          <p:nvPr>
            <p:ph type="sldNum" sz="quarter" idx="12"/>
          </p:nvPr>
        </p:nvSpPr>
        <p:spPr/>
        <p:txBody>
          <a:bodyPr/>
          <a:lstStyle/>
          <a:p>
            <a:fld id="{EB0FBDE8-F761-4F53-9010-213E7070AD2F}" type="slidenum">
              <a:rPr lang="en-US" smtClean="0">
                <a:solidFill>
                  <a:prstClr val="black">
                    <a:tint val="75000"/>
                  </a:prstClr>
                </a:solidFill>
              </a:rPr>
              <a:pPr/>
              <a:t>19</a:t>
            </a:fld>
            <a:endParaRPr lang="en-US">
              <a:solidFill>
                <a:prstClr val="black">
                  <a:tint val="75000"/>
                </a:prstClr>
              </a:solidFill>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9961"/>
          <a:stretch/>
        </p:blipFill>
        <p:spPr>
          <a:xfrm>
            <a:off x="6477000" y="1297740"/>
            <a:ext cx="4158854" cy="4992769"/>
          </a:xfrm>
          <a:prstGeom prst="rect">
            <a:avLst/>
          </a:prstGeom>
        </p:spPr>
      </p:pic>
      <p:sp>
        <p:nvSpPr>
          <p:cNvPr id="11" name="Content Placeholder 2"/>
          <p:cNvSpPr txBox="1">
            <a:spLocks/>
          </p:cNvSpPr>
          <p:nvPr/>
        </p:nvSpPr>
        <p:spPr>
          <a:xfrm>
            <a:off x="609600" y="1531144"/>
            <a:ext cx="10972800"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spcBef>
                <a:spcPts val="400"/>
              </a:spcBef>
            </a:pPr>
            <a:r>
              <a:rPr lang="en-US" dirty="0" smtClean="0"/>
              <a:t>8 Chains of Irises</a:t>
            </a:r>
          </a:p>
          <a:p>
            <a:pPr>
              <a:lnSpc>
                <a:spcPct val="150000"/>
              </a:lnSpc>
              <a:spcBef>
                <a:spcPts val="400"/>
              </a:spcBef>
            </a:pPr>
            <a:r>
              <a:rPr lang="en-US" dirty="0" smtClean="0"/>
              <a:t>160 Radios</a:t>
            </a:r>
          </a:p>
          <a:p>
            <a:pPr>
              <a:lnSpc>
                <a:spcPct val="150000"/>
              </a:lnSpc>
              <a:spcBef>
                <a:spcPts val="400"/>
              </a:spcBef>
            </a:pPr>
            <a:r>
              <a:rPr lang="en-US" dirty="0" smtClean="0"/>
              <a:t>Xilinx ZCU102</a:t>
            </a:r>
          </a:p>
          <a:p>
            <a:pPr>
              <a:lnSpc>
                <a:spcPct val="150000"/>
              </a:lnSpc>
              <a:spcBef>
                <a:spcPts val="400"/>
              </a:spcBef>
            </a:pPr>
            <a:r>
              <a:rPr lang="en-US" dirty="0" smtClean="0"/>
              <a:t>Integrated GPS</a:t>
            </a:r>
          </a:p>
          <a:p>
            <a:pPr>
              <a:lnSpc>
                <a:spcPct val="150000"/>
              </a:lnSpc>
              <a:spcBef>
                <a:spcPts val="400"/>
              </a:spcBef>
            </a:pPr>
            <a:r>
              <a:rPr lang="en-US" dirty="0" err="1" smtClean="0"/>
              <a:t>SyncE</a:t>
            </a:r>
            <a:r>
              <a:rPr lang="en-US" dirty="0" smtClean="0"/>
              <a:t>/PTP (NGFI)</a:t>
            </a:r>
          </a:p>
          <a:p>
            <a:pPr>
              <a:lnSpc>
                <a:spcPct val="150000"/>
              </a:lnSpc>
              <a:spcBef>
                <a:spcPts val="400"/>
              </a:spcBef>
            </a:pPr>
            <a:r>
              <a:rPr lang="en-US" dirty="0" smtClean="0"/>
              <a:t>Scale with Multiple Hubs</a:t>
            </a:r>
          </a:p>
        </p:txBody>
      </p:sp>
    </p:spTree>
    <p:extLst>
      <p:ext uri="{BB962C8B-B14F-4D97-AF65-F5344CB8AC3E}">
        <p14:creationId xmlns:p14="http://schemas.microsoft.com/office/powerpoint/2010/main" val="38386805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857500"/>
            <a:ext cx="12192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Understanding and optimizing </a:t>
            </a:r>
            <a:r>
              <a:rPr lang="en-US" i="1" dirty="0" smtClean="0"/>
              <a:t>system </a:t>
            </a:r>
            <a:r>
              <a:rPr lang="en-US" dirty="0" smtClean="0"/>
              <a:t>performance</a:t>
            </a:r>
            <a:endParaRPr lang="en-US" dirty="0"/>
          </a:p>
        </p:txBody>
      </p:sp>
    </p:spTree>
    <p:extLst>
      <p:ext uri="{BB962C8B-B14F-4D97-AF65-F5344CB8AC3E}">
        <p14:creationId xmlns:p14="http://schemas.microsoft.com/office/powerpoint/2010/main" val="8631933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B0FBDE8-F761-4F53-9010-213E7070AD2F}" type="slidenum">
              <a:rPr lang="en-US" smtClean="0">
                <a:solidFill>
                  <a:prstClr val="black">
                    <a:tint val="75000"/>
                  </a:prstClr>
                </a:solidFill>
              </a:rPr>
              <a:pPr/>
              <a:t>20</a:t>
            </a:fld>
            <a:endParaRPr lang="en-US">
              <a:solidFill>
                <a:prstClr val="black">
                  <a:tint val="75000"/>
                </a:prstClr>
              </a:solidFill>
            </a:endParaRPr>
          </a:p>
        </p:txBody>
      </p:sp>
      <p:pic>
        <p:nvPicPr>
          <p:cNvPr id="5" name="Picture 4"/>
          <p:cNvPicPr>
            <a:picLocks noChangeAspect="1"/>
          </p:cNvPicPr>
          <p:nvPr/>
        </p:nvPicPr>
        <p:blipFill>
          <a:blip r:embed="rId3"/>
          <a:stretch>
            <a:fillRect/>
          </a:stretch>
        </p:blipFill>
        <p:spPr>
          <a:xfrm>
            <a:off x="-16042" y="-340013"/>
            <a:ext cx="12192000" cy="7198013"/>
          </a:xfrm>
          <a:prstGeom prst="rect">
            <a:avLst/>
          </a:prstGeom>
        </p:spPr>
      </p:pic>
    </p:spTree>
    <p:extLst>
      <p:ext uri="{BB962C8B-B14F-4D97-AF65-F5344CB8AC3E}">
        <p14:creationId xmlns:p14="http://schemas.microsoft.com/office/powerpoint/2010/main" val="5783154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System Design Challenges</a:t>
            </a:r>
            <a:endParaRPr lang="en-US" dirty="0"/>
          </a:p>
        </p:txBody>
      </p:sp>
      <p:sp>
        <p:nvSpPr>
          <p:cNvPr id="3" name="Content Placeholder 2"/>
          <p:cNvSpPr>
            <a:spLocks noGrp="1"/>
          </p:cNvSpPr>
          <p:nvPr>
            <p:ph idx="1"/>
          </p:nvPr>
        </p:nvSpPr>
        <p:spPr>
          <a:xfrm>
            <a:off x="609600" y="1624013"/>
            <a:ext cx="10972800" cy="4525963"/>
          </a:xfrm>
        </p:spPr>
        <p:txBody>
          <a:bodyPr>
            <a:normAutofit fontScale="92500" lnSpcReduction="20000"/>
          </a:bodyPr>
          <a:lstStyle/>
          <a:p>
            <a:r>
              <a:rPr lang="en-US" dirty="0" smtClean="0"/>
              <a:t>CSI Collection</a:t>
            </a:r>
          </a:p>
          <a:p>
            <a:endParaRPr lang="en-US" dirty="0"/>
          </a:p>
          <a:p>
            <a:r>
              <a:rPr lang="en-US" dirty="0" smtClean="0"/>
              <a:t>System Architecture</a:t>
            </a:r>
          </a:p>
          <a:p>
            <a:endParaRPr lang="en-US" dirty="0"/>
          </a:p>
          <a:p>
            <a:r>
              <a:rPr lang="en-US" dirty="0" smtClean="0"/>
              <a:t>Control Channel</a:t>
            </a:r>
          </a:p>
          <a:p>
            <a:endParaRPr lang="en-US" dirty="0"/>
          </a:p>
          <a:p>
            <a:r>
              <a:rPr lang="en-US" dirty="0" smtClean="0"/>
              <a:t>Mobility</a:t>
            </a:r>
          </a:p>
          <a:p>
            <a:endParaRPr lang="en-US" dirty="0"/>
          </a:p>
          <a:p>
            <a:r>
              <a:rPr lang="en-US" dirty="0" smtClean="0"/>
              <a:t>Multi-Cell</a:t>
            </a:r>
            <a:endParaRPr lang="en-US" dirty="0"/>
          </a:p>
          <a:p>
            <a:endParaRPr lang="en-US" dirty="0" smtClean="0"/>
          </a:p>
          <a:p>
            <a:pPr marL="0" indent="0">
              <a:buNone/>
            </a:pPr>
            <a:endParaRPr lang="en-US" dirty="0"/>
          </a:p>
          <a:p>
            <a:endParaRPr lang="en-US" dirty="0" smtClean="0"/>
          </a:p>
        </p:txBody>
      </p:sp>
      <p:sp>
        <p:nvSpPr>
          <p:cNvPr id="4" name="Slide Number Placeholder 3"/>
          <p:cNvSpPr>
            <a:spLocks noGrp="1"/>
          </p:cNvSpPr>
          <p:nvPr>
            <p:ph type="sldNum" sz="quarter" idx="12"/>
          </p:nvPr>
        </p:nvSpPr>
        <p:spPr/>
        <p:txBody>
          <a:bodyPr/>
          <a:lstStyle/>
          <a:p>
            <a:fld id="{EB0FBDE8-F761-4F53-9010-213E7070AD2F}"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p14="http://schemas.microsoft.com/office/powerpoint/2010/main" val="15262596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System Design Challenges</a:t>
            </a:r>
            <a:endParaRPr lang="en-US" dirty="0"/>
          </a:p>
        </p:txBody>
      </p:sp>
      <p:sp>
        <p:nvSpPr>
          <p:cNvPr id="3" name="Content Placeholder 2"/>
          <p:cNvSpPr>
            <a:spLocks noGrp="1"/>
          </p:cNvSpPr>
          <p:nvPr>
            <p:ph idx="1"/>
          </p:nvPr>
        </p:nvSpPr>
        <p:spPr>
          <a:xfrm>
            <a:off x="609600" y="1624013"/>
            <a:ext cx="10972800" cy="4525963"/>
          </a:xfrm>
        </p:spPr>
        <p:txBody>
          <a:bodyPr>
            <a:normAutofit fontScale="92500" lnSpcReduction="20000"/>
          </a:bodyPr>
          <a:lstStyle/>
          <a:p>
            <a:r>
              <a:rPr lang="en-US" dirty="0" smtClean="0">
                <a:solidFill>
                  <a:srgbClr val="00B050"/>
                </a:solidFill>
              </a:rPr>
              <a:t>CSI Collection</a:t>
            </a:r>
          </a:p>
          <a:p>
            <a:endParaRPr lang="en-US" dirty="0">
              <a:solidFill>
                <a:srgbClr val="00B050"/>
              </a:solidFill>
            </a:endParaRPr>
          </a:p>
          <a:p>
            <a:r>
              <a:rPr lang="en-US" dirty="0" smtClean="0">
                <a:solidFill>
                  <a:srgbClr val="00B050"/>
                </a:solidFill>
              </a:rPr>
              <a:t>System Architecture</a:t>
            </a:r>
          </a:p>
          <a:p>
            <a:endParaRPr lang="en-US" dirty="0">
              <a:solidFill>
                <a:srgbClr val="00B050"/>
              </a:solidFill>
            </a:endParaRPr>
          </a:p>
          <a:p>
            <a:r>
              <a:rPr lang="en-US" dirty="0" smtClean="0">
                <a:solidFill>
                  <a:srgbClr val="00B050"/>
                </a:solidFill>
              </a:rPr>
              <a:t>Control Channel</a:t>
            </a:r>
          </a:p>
          <a:p>
            <a:endParaRPr lang="en-US" dirty="0"/>
          </a:p>
          <a:p>
            <a:r>
              <a:rPr lang="en-US" dirty="0" smtClean="0"/>
              <a:t>Mobility</a:t>
            </a:r>
          </a:p>
          <a:p>
            <a:endParaRPr lang="en-US" dirty="0"/>
          </a:p>
          <a:p>
            <a:r>
              <a:rPr lang="en-US" dirty="0" smtClean="0"/>
              <a:t>Multi-Cell</a:t>
            </a:r>
            <a:endParaRPr lang="en-US" dirty="0"/>
          </a:p>
          <a:p>
            <a:endParaRPr lang="en-US" dirty="0" smtClean="0"/>
          </a:p>
          <a:p>
            <a:pPr marL="0" indent="0">
              <a:buNone/>
            </a:pPr>
            <a:endParaRPr lang="en-US" dirty="0"/>
          </a:p>
          <a:p>
            <a:endParaRPr lang="en-US" dirty="0" smtClean="0"/>
          </a:p>
        </p:txBody>
      </p:sp>
      <p:sp>
        <p:nvSpPr>
          <p:cNvPr id="4" name="Slide Number Placeholder 3"/>
          <p:cNvSpPr>
            <a:spLocks noGrp="1"/>
          </p:cNvSpPr>
          <p:nvPr>
            <p:ph type="sldNum" sz="quarter" idx="12"/>
          </p:nvPr>
        </p:nvSpPr>
        <p:spPr/>
        <p:txBody>
          <a:bodyPr/>
          <a:lstStyle/>
          <a:p>
            <a:fld id="{EB0FBDE8-F761-4F53-9010-213E7070AD2F}"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16209515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0"/>
            <a:ext cx="10972800" cy="1143000"/>
          </a:xfrm>
        </p:spPr>
        <p:txBody>
          <a:bodyPr/>
          <a:lstStyle/>
          <a:p>
            <a:r>
              <a:rPr lang="en-US" dirty="0" smtClean="0"/>
              <a:t>Impact of Mobility</a:t>
            </a:r>
            <a:endParaRPr lang="en-US" dirty="0"/>
          </a:p>
        </p:txBody>
      </p:sp>
      <p:sp>
        <p:nvSpPr>
          <p:cNvPr id="4" name="Slide Number Placeholder 3"/>
          <p:cNvSpPr>
            <a:spLocks noGrp="1"/>
          </p:cNvSpPr>
          <p:nvPr>
            <p:ph type="sldNum" sz="quarter" idx="12"/>
          </p:nvPr>
        </p:nvSpPr>
        <p:spPr/>
        <p:txBody>
          <a:bodyPr/>
          <a:lstStyle/>
          <a:p>
            <a:fld id="{EB0FBDE8-F761-4F53-9010-213E7070AD2F}" type="slidenum">
              <a:rPr lang="en-US" smtClean="0">
                <a:solidFill>
                  <a:prstClr val="black">
                    <a:tint val="75000"/>
                  </a:prstClr>
                </a:solidFill>
              </a:rPr>
              <a:pPr/>
              <a:t>23</a:t>
            </a:fld>
            <a:endParaRPr lang="en-US">
              <a:solidFill>
                <a:prstClr val="black">
                  <a:tint val="75000"/>
                </a:prstClr>
              </a:solidFill>
            </a:endParaRPr>
          </a:p>
        </p:txBody>
      </p:sp>
    </p:spTree>
    <p:extLst>
      <p:ext uri="{BB962C8B-B14F-4D97-AF65-F5344CB8AC3E}">
        <p14:creationId xmlns:p14="http://schemas.microsoft.com/office/powerpoint/2010/main" val="4281492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6769" t="57295" r="69250" b="25348"/>
          <a:stretch/>
        </p:blipFill>
        <p:spPr>
          <a:xfrm>
            <a:off x="10080237" y="5024381"/>
            <a:ext cx="536425" cy="182881"/>
          </a:xfrm>
          <a:prstGeom prst="rect">
            <a:avLst/>
          </a:prstGeom>
        </p:spPr>
      </p:pic>
      <p:sp>
        <p:nvSpPr>
          <p:cNvPr id="2" name="Title 1"/>
          <p:cNvSpPr>
            <a:spLocks noGrp="1"/>
          </p:cNvSpPr>
          <p:nvPr>
            <p:ph type="title"/>
          </p:nvPr>
        </p:nvSpPr>
        <p:spPr>
          <a:xfrm>
            <a:off x="838200" y="211262"/>
            <a:ext cx="10515600" cy="1325563"/>
          </a:xfrm>
        </p:spPr>
        <p:txBody>
          <a:bodyPr/>
          <a:lstStyle/>
          <a:p>
            <a:r>
              <a:rPr lang="en-US" dirty="0" err="1" smtClean="0"/>
              <a:t>Realtime</a:t>
            </a:r>
            <a:r>
              <a:rPr lang="en-US" dirty="0" smtClean="0"/>
              <a:t> Achievable Rate of Natural Scenario</a:t>
            </a:r>
            <a:endParaRPr lang="en-US" dirty="0"/>
          </a:p>
        </p:txBody>
      </p:sp>
      <p:pic>
        <p:nvPicPr>
          <p:cNvPr id="4" name="movie_mobilephone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492469" y="1371600"/>
            <a:ext cx="8471475" cy="4765096"/>
          </a:xfrm>
        </p:spPr>
      </p:pic>
      <p:sp>
        <p:nvSpPr>
          <p:cNvPr id="6" name="Content Placeholder 2"/>
          <p:cNvSpPr txBox="1">
            <a:spLocks/>
          </p:cNvSpPr>
          <p:nvPr/>
        </p:nvSpPr>
        <p:spPr>
          <a:xfrm>
            <a:off x="2744860" y="6373518"/>
            <a:ext cx="5903494" cy="4792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t>NLOS 96x8 5 GHz 10 </a:t>
            </a:r>
            <a:r>
              <a:rPr lang="en-US" dirty="0" err="1" smtClean="0"/>
              <a:t>ms</a:t>
            </a:r>
            <a:r>
              <a:rPr lang="en-US" dirty="0" smtClean="0"/>
              <a:t> Frame</a:t>
            </a:r>
          </a:p>
        </p:txBody>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6339" t="24407" r="67843" b="54581"/>
          <a:stretch/>
        </p:blipFill>
        <p:spPr>
          <a:xfrm>
            <a:off x="10075425" y="5601899"/>
            <a:ext cx="577517" cy="221382"/>
          </a:xfrm>
          <a:prstGeom prst="rect">
            <a:avLst/>
          </a:prstGeom>
        </p:spPr>
      </p:pic>
      <p:sp>
        <p:nvSpPr>
          <p:cNvPr id="10" name="Content Placeholder 2"/>
          <p:cNvSpPr txBox="1">
            <a:spLocks/>
          </p:cNvSpPr>
          <p:nvPr/>
        </p:nvSpPr>
        <p:spPr>
          <a:xfrm>
            <a:off x="10592600" y="5582648"/>
            <a:ext cx="1857676" cy="36576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Conjugate</a:t>
            </a:r>
          </a:p>
        </p:txBody>
      </p:sp>
      <p:sp>
        <p:nvSpPr>
          <p:cNvPr id="11" name="Content Placeholder 2"/>
          <p:cNvSpPr txBox="1">
            <a:spLocks/>
          </p:cNvSpPr>
          <p:nvPr/>
        </p:nvSpPr>
        <p:spPr>
          <a:xfrm>
            <a:off x="10592600" y="4980189"/>
            <a:ext cx="1857676" cy="36576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smtClean="0"/>
              <a:t>Zeroforcing</a:t>
            </a:r>
            <a:endParaRPr lang="en-US" dirty="0" smtClean="0"/>
          </a:p>
        </p:txBody>
      </p:sp>
      <p:sp>
        <p:nvSpPr>
          <p:cNvPr id="3" name="Slide Number Placeholder 2"/>
          <p:cNvSpPr>
            <a:spLocks noGrp="1"/>
          </p:cNvSpPr>
          <p:nvPr>
            <p:ph type="sldNum" sz="quarter" idx="12"/>
          </p:nvPr>
        </p:nvSpPr>
        <p:spPr/>
        <p:txBody>
          <a:bodyPr/>
          <a:lstStyle/>
          <a:p>
            <a:fld id="{DBB62908-B2B4-48E4-817D-87038B9A7D19}" type="slidenum">
              <a:rPr lang="en-US" smtClean="0"/>
              <a:t>24</a:t>
            </a:fld>
            <a:endParaRPr lang="en-US"/>
          </a:p>
        </p:txBody>
      </p:sp>
    </p:spTree>
    <p:extLst>
      <p:ext uri="{BB962C8B-B14F-4D97-AF65-F5344CB8AC3E}">
        <p14:creationId xmlns:p14="http://schemas.microsoft.com/office/powerpoint/2010/main" val="414166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2369" y="1763100"/>
            <a:ext cx="9527260" cy="4949543"/>
          </a:xfrm>
          <a:prstGeom prst="rect">
            <a:avLst/>
          </a:prstGeom>
        </p:spPr>
      </p:pic>
      <p:sp>
        <p:nvSpPr>
          <p:cNvPr id="2" name="Title 1"/>
          <p:cNvSpPr>
            <a:spLocks noGrp="1"/>
          </p:cNvSpPr>
          <p:nvPr>
            <p:ph type="title"/>
          </p:nvPr>
        </p:nvSpPr>
        <p:spPr/>
        <p:txBody>
          <a:bodyPr/>
          <a:lstStyle/>
          <a:p>
            <a:r>
              <a:rPr lang="en-US" dirty="0"/>
              <a:t>1) Mobility </a:t>
            </a:r>
            <a:r>
              <a:rPr lang="en-US" dirty="0" smtClean="0"/>
              <a:t>Significantly Degrades Capacity</a:t>
            </a:r>
            <a:endParaRPr lang="en-US" dirty="0"/>
          </a:p>
        </p:txBody>
      </p:sp>
      <p:sp>
        <p:nvSpPr>
          <p:cNvPr id="5" name="Content Placeholder 2"/>
          <p:cNvSpPr txBox="1">
            <a:spLocks/>
          </p:cNvSpPr>
          <p:nvPr/>
        </p:nvSpPr>
        <p:spPr>
          <a:xfrm>
            <a:off x="2841169" y="1567754"/>
            <a:ext cx="6509660" cy="4792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t>NLOS 96x8 2.</a:t>
            </a:r>
            <a:r>
              <a:rPr lang="en-US" sz="1050" dirty="0" smtClean="0"/>
              <a:t> </a:t>
            </a:r>
            <a:r>
              <a:rPr lang="en-US" dirty="0" smtClean="0"/>
              <a:t>4 GHz Capacity of Mobile User</a:t>
            </a:r>
          </a:p>
        </p:txBody>
      </p:sp>
      <p:sp>
        <p:nvSpPr>
          <p:cNvPr id="3" name="Slide Number Placeholder 2"/>
          <p:cNvSpPr>
            <a:spLocks noGrp="1"/>
          </p:cNvSpPr>
          <p:nvPr>
            <p:ph type="sldNum" sz="quarter" idx="12"/>
          </p:nvPr>
        </p:nvSpPr>
        <p:spPr/>
        <p:txBody>
          <a:bodyPr/>
          <a:lstStyle/>
          <a:p>
            <a:fld id="{DBB62908-B2B4-48E4-817D-87038B9A7D19}" type="slidenum">
              <a:rPr lang="en-US" smtClean="0"/>
              <a:t>25</a:t>
            </a:fld>
            <a:endParaRPr lang="en-US"/>
          </a:p>
        </p:txBody>
      </p:sp>
      <p:cxnSp>
        <p:nvCxnSpPr>
          <p:cNvPr id="7" name="Straight Arrow Connector 6"/>
          <p:cNvCxnSpPr/>
          <p:nvPr/>
        </p:nvCxnSpPr>
        <p:spPr>
          <a:xfrm flipH="1" flipV="1">
            <a:off x="10214083" y="4464045"/>
            <a:ext cx="588899" cy="810307"/>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
        <p:nvSpPr>
          <p:cNvPr id="8" name="Content Placeholder 2"/>
          <p:cNvSpPr txBox="1">
            <a:spLocks/>
          </p:cNvSpPr>
          <p:nvPr/>
        </p:nvSpPr>
        <p:spPr>
          <a:xfrm>
            <a:off x="9895114" y="5346764"/>
            <a:ext cx="2032883" cy="47922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solidFill>
                  <a:schemeClr val="accent2"/>
                </a:solidFill>
              </a:rPr>
              <a:t>50%  Avg. Loss!</a:t>
            </a:r>
          </a:p>
        </p:txBody>
      </p:sp>
      <p:sp>
        <p:nvSpPr>
          <p:cNvPr id="9" name="TextBox 8"/>
          <p:cNvSpPr txBox="1"/>
          <p:nvPr/>
        </p:nvSpPr>
        <p:spPr>
          <a:xfrm rot="16200000">
            <a:off x="-21638" y="3828303"/>
            <a:ext cx="4024312" cy="461665"/>
          </a:xfrm>
          <a:prstGeom prst="rect">
            <a:avLst/>
          </a:prstGeom>
          <a:solidFill>
            <a:schemeClr val="bg1"/>
          </a:solidFill>
        </p:spPr>
        <p:txBody>
          <a:bodyPr wrap="square" rtlCol="0">
            <a:spAutoFit/>
          </a:bodyPr>
          <a:lstStyle/>
          <a:p>
            <a:pPr algn="ctr"/>
            <a:r>
              <a:rPr lang="en-US" sz="2400" dirty="0"/>
              <a:t>Achieved </a:t>
            </a:r>
            <a:r>
              <a:rPr lang="en-US" sz="2400" dirty="0" smtClean="0"/>
              <a:t>Rate </a:t>
            </a:r>
            <a:r>
              <a:rPr lang="en-US" sz="2400" dirty="0"/>
              <a:t>(bps/Hz)</a:t>
            </a:r>
          </a:p>
        </p:txBody>
      </p:sp>
    </p:spTree>
    <p:extLst>
      <p:ext uri="{BB962C8B-B14F-4D97-AF65-F5344CB8AC3E}">
        <p14:creationId xmlns:p14="http://schemas.microsoft.com/office/powerpoint/2010/main" val="119362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2369" y="1763100"/>
            <a:ext cx="9527260" cy="4949543"/>
          </a:xfrm>
          <a:prstGeom prst="rect">
            <a:avLst/>
          </a:prstGeom>
        </p:spPr>
      </p:pic>
      <p:sp>
        <p:nvSpPr>
          <p:cNvPr id="2" name="Title 1"/>
          <p:cNvSpPr>
            <a:spLocks noGrp="1"/>
          </p:cNvSpPr>
          <p:nvPr>
            <p:ph type="title"/>
          </p:nvPr>
        </p:nvSpPr>
        <p:spPr/>
        <p:txBody>
          <a:bodyPr/>
          <a:lstStyle/>
          <a:p>
            <a:r>
              <a:rPr lang="en-US" dirty="0"/>
              <a:t>Collecting CSI </a:t>
            </a:r>
            <a:r>
              <a:rPr lang="en-US" dirty="0" smtClean="0"/>
              <a:t>Faster Helps…</a:t>
            </a:r>
            <a:endParaRPr lang="en-US" dirty="0"/>
          </a:p>
        </p:txBody>
      </p:sp>
      <p:sp>
        <p:nvSpPr>
          <p:cNvPr id="5" name="Content Placeholder 2"/>
          <p:cNvSpPr txBox="1">
            <a:spLocks/>
          </p:cNvSpPr>
          <p:nvPr/>
        </p:nvSpPr>
        <p:spPr>
          <a:xfrm>
            <a:off x="2841169" y="1567754"/>
            <a:ext cx="6509660" cy="4792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t>NLOS 96x8 2.</a:t>
            </a:r>
            <a:r>
              <a:rPr lang="en-US" sz="1050" dirty="0" smtClean="0"/>
              <a:t> </a:t>
            </a:r>
            <a:r>
              <a:rPr lang="en-US" dirty="0" smtClean="0"/>
              <a:t>4 GHz Capacity of Mobile User</a:t>
            </a:r>
          </a:p>
        </p:txBody>
      </p:sp>
      <p:sp>
        <p:nvSpPr>
          <p:cNvPr id="3" name="Slide Number Placeholder 2"/>
          <p:cNvSpPr>
            <a:spLocks noGrp="1"/>
          </p:cNvSpPr>
          <p:nvPr>
            <p:ph type="sldNum" sz="quarter" idx="12"/>
          </p:nvPr>
        </p:nvSpPr>
        <p:spPr/>
        <p:txBody>
          <a:bodyPr/>
          <a:lstStyle/>
          <a:p>
            <a:fld id="{DBB62908-B2B4-48E4-817D-87038B9A7D19}" type="slidenum">
              <a:rPr lang="en-US" smtClean="0"/>
              <a:t>26</a:t>
            </a:fld>
            <a:endParaRPr lang="en-US"/>
          </a:p>
        </p:txBody>
      </p:sp>
      <p:sp>
        <p:nvSpPr>
          <p:cNvPr id="7" name="TextBox 6"/>
          <p:cNvSpPr txBox="1"/>
          <p:nvPr/>
        </p:nvSpPr>
        <p:spPr>
          <a:xfrm rot="16200000">
            <a:off x="-21638" y="3828303"/>
            <a:ext cx="4024312" cy="461665"/>
          </a:xfrm>
          <a:prstGeom prst="rect">
            <a:avLst/>
          </a:prstGeom>
          <a:solidFill>
            <a:schemeClr val="bg1"/>
          </a:solidFill>
        </p:spPr>
        <p:txBody>
          <a:bodyPr wrap="square" rtlCol="0">
            <a:spAutoFit/>
          </a:bodyPr>
          <a:lstStyle/>
          <a:p>
            <a:pPr algn="ctr"/>
            <a:r>
              <a:rPr lang="en-US" sz="2400" dirty="0"/>
              <a:t>Achieved </a:t>
            </a:r>
            <a:r>
              <a:rPr lang="en-US" sz="2400" dirty="0" smtClean="0"/>
              <a:t>Rate </a:t>
            </a:r>
            <a:r>
              <a:rPr lang="en-US" sz="2400" dirty="0"/>
              <a:t>(bps/Hz)</a:t>
            </a:r>
          </a:p>
        </p:txBody>
      </p:sp>
    </p:spTree>
    <p:extLst>
      <p:ext uri="{BB962C8B-B14F-4D97-AF65-F5344CB8AC3E}">
        <p14:creationId xmlns:p14="http://schemas.microsoft.com/office/powerpoint/2010/main" val="27213267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2369" y="1763100"/>
            <a:ext cx="9527260" cy="4949543"/>
          </a:xfrm>
          <a:prstGeom prst="rect">
            <a:avLst/>
          </a:prstGeom>
        </p:spPr>
      </p:pic>
      <p:sp>
        <p:nvSpPr>
          <p:cNvPr id="2" name="Title 1"/>
          <p:cNvSpPr>
            <a:spLocks noGrp="1"/>
          </p:cNvSpPr>
          <p:nvPr>
            <p:ph type="title"/>
          </p:nvPr>
        </p:nvSpPr>
        <p:spPr/>
        <p:txBody>
          <a:bodyPr/>
          <a:lstStyle/>
          <a:p>
            <a:r>
              <a:rPr lang="en-US" dirty="0" smtClean="0"/>
              <a:t>Still Significant Challenge</a:t>
            </a:r>
            <a:endParaRPr lang="en-US" dirty="0"/>
          </a:p>
        </p:txBody>
      </p:sp>
      <p:sp>
        <p:nvSpPr>
          <p:cNvPr id="5" name="Content Placeholder 2"/>
          <p:cNvSpPr txBox="1">
            <a:spLocks/>
          </p:cNvSpPr>
          <p:nvPr/>
        </p:nvSpPr>
        <p:spPr>
          <a:xfrm>
            <a:off x="2841169" y="1567754"/>
            <a:ext cx="6509660" cy="4792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t>NLOS 96x8 2.</a:t>
            </a:r>
            <a:r>
              <a:rPr lang="en-US" sz="1050" dirty="0" smtClean="0"/>
              <a:t> </a:t>
            </a:r>
            <a:r>
              <a:rPr lang="en-US" dirty="0" smtClean="0"/>
              <a:t>4 GHz Capacity of Mobile User</a:t>
            </a:r>
          </a:p>
        </p:txBody>
      </p:sp>
      <p:sp>
        <p:nvSpPr>
          <p:cNvPr id="3" name="Slide Number Placeholder 2"/>
          <p:cNvSpPr>
            <a:spLocks noGrp="1"/>
          </p:cNvSpPr>
          <p:nvPr>
            <p:ph type="sldNum" sz="quarter" idx="12"/>
          </p:nvPr>
        </p:nvSpPr>
        <p:spPr/>
        <p:txBody>
          <a:bodyPr/>
          <a:lstStyle/>
          <a:p>
            <a:fld id="{DBB62908-B2B4-48E4-817D-87038B9A7D19}" type="slidenum">
              <a:rPr lang="en-US" smtClean="0"/>
              <a:t>27</a:t>
            </a:fld>
            <a:endParaRPr lang="en-US"/>
          </a:p>
        </p:txBody>
      </p:sp>
      <p:cxnSp>
        <p:nvCxnSpPr>
          <p:cNvPr id="7" name="Straight Arrow Connector 6"/>
          <p:cNvCxnSpPr/>
          <p:nvPr/>
        </p:nvCxnSpPr>
        <p:spPr>
          <a:xfrm flipH="1" flipV="1">
            <a:off x="6215743" y="3842657"/>
            <a:ext cx="1415144" cy="150410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
        <p:nvSpPr>
          <p:cNvPr id="8" name="Content Placeholder 2"/>
          <p:cNvSpPr txBox="1">
            <a:spLocks/>
          </p:cNvSpPr>
          <p:nvPr/>
        </p:nvSpPr>
        <p:spPr>
          <a:xfrm>
            <a:off x="7594158" y="5346764"/>
            <a:ext cx="2032883" cy="4792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solidFill>
                  <a:schemeClr val="accent2"/>
                </a:solidFill>
              </a:rPr>
              <a:t>45%  Loss!</a:t>
            </a:r>
          </a:p>
        </p:txBody>
      </p:sp>
      <p:sp>
        <p:nvSpPr>
          <p:cNvPr id="9" name="TextBox 8"/>
          <p:cNvSpPr txBox="1"/>
          <p:nvPr/>
        </p:nvSpPr>
        <p:spPr>
          <a:xfrm rot="16200000">
            <a:off x="-21638" y="3828303"/>
            <a:ext cx="4024312" cy="461665"/>
          </a:xfrm>
          <a:prstGeom prst="rect">
            <a:avLst/>
          </a:prstGeom>
          <a:solidFill>
            <a:schemeClr val="bg1"/>
          </a:solidFill>
        </p:spPr>
        <p:txBody>
          <a:bodyPr wrap="square" rtlCol="0">
            <a:spAutoFit/>
          </a:bodyPr>
          <a:lstStyle/>
          <a:p>
            <a:pPr algn="ctr"/>
            <a:r>
              <a:rPr lang="en-US" sz="2400" dirty="0"/>
              <a:t>Achieved </a:t>
            </a:r>
            <a:r>
              <a:rPr lang="en-US" sz="2400" dirty="0" smtClean="0"/>
              <a:t>Rate </a:t>
            </a:r>
            <a:r>
              <a:rPr lang="en-US" sz="2400" dirty="0"/>
              <a:t>(bps/Hz)</a:t>
            </a:r>
          </a:p>
        </p:txBody>
      </p:sp>
    </p:spTree>
    <p:extLst>
      <p:ext uri="{BB962C8B-B14F-4D97-AF65-F5344CB8AC3E}">
        <p14:creationId xmlns:p14="http://schemas.microsoft.com/office/powerpoint/2010/main" val="334324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Mobility Fundamentally Limits Capacity</a:t>
            </a:r>
          </a:p>
        </p:txBody>
      </p:sp>
      <p:sp>
        <p:nvSpPr>
          <p:cNvPr id="3" name="Content Placeholder 2"/>
          <p:cNvSpPr>
            <a:spLocks noGrp="1"/>
          </p:cNvSpPr>
          <p:nvPr>
            <p:ph idx="1"/>
          </p:nvPr>
        </p:nvSpPr>
        <p:spPr>
          <a:xfrm>
            <a:off x="609600" y="1905000"/>
            <a:ext cx="10972800" cy="4525963"/>
          </a:xfrm>
        </p:spPr>
        <p:txBody>
          <a:bodyPr/>
          <a:lstStyle/>
          <a:p>
            <a:endParaRPr lang="en-US" dirty="0" smtClean="0"/>
          </a:p>
          <a:p>
            <a:r>
              <a:rPr lang="en-US" dirty="0" err="1" smtClean="0"/>
              <a:t>Beamformed</a:t>
            </a:r>
            <a:r>
              <a:rPr lang="en-US" dirty="0" smtClean="0"/>
              <a:t> channel achievable rate drops</a:t>
            </a:r>
          </a:p>
          <a:p>
            <a:endParaRPr lang="en-US" dirty="0" smtClean="0"/>
          </a:p>
          <a:p>
            <a:endParaRPr lang="en-US" dirty="0" smtClean="0"/>
          </a:p>
          <a:p>
            <a:endParaRPr lang="en-US" dirty="0"/>
          </a:p>
          <a:p>
            <a:r>
              <a:rPr lang="en-US" dirty="0" smtClean="0"/>
              <a:t>System overhead</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EB0FBDE8-F761-4F53-9010-213E7070AD2F}" type="slidenum">
              <a:rPr lang="en-US" smtClean="0">
                <a:solidFill>
                  <a:prstClr val="black">
                    <a:tint val="75000"/>
                  </a:prstClr>
                </a:solidFill>
              </a:rPr>
              <a:pPr/>
              <a:t>28</a:t>
            </a:fld>
            <a:endParaRPr lang="en-US">
              <a:solidFill>
                <a:prstClr val="black">
                  <a:tint val="75000"/>
                </a:prstClr>
              </a:solidFill>
            </a:endParaRPr>
          </a:p>
        </p:txBody>
      </p:sp>
    </p:spTree>
    <p:extLst>
      <p:ext uri="{BB962C8B-B14F-4D97-AF65-F5344CB8AC3E}">
        <p14:creationId xmlns:p14="http://schemas.microsoft.com/office/powerpoint/2010/main" val="24319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Oval 141"/>
          <p:cNvSpPr/>
          <p:nvPr/>
        </p:nvSpPr>
        <p:spPr>
          <a:xfrm rot="1249746">
            <a:off x="5888734" y="4361618"/>
            <a:ext cx="4497579" cy="869629"/>
          </a:xfrm>
          <a:prstGeom prst="ellipse">
            <a:avLst/>
          </a:prstGeom>
          <a:noFill/>
          <a:ln>
            <a:solidFill>
              <a:schemeClr val="tx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rot="9529252">
            <a:off x="5752216" y="2671756"/>
            <a:ext cx="3448373" cy="1382249"/>
          </a:xfrm>
          <a:prstGeom prst="ellipse">
            <a:avLst/>
          </a:prstGeom>
          <a:noFill/>
          <a:ln>
            <a:solidFill>
              <a:schemeClr val="tx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p:cNvSpPr/>
          <p:nvPr/>
        </p:nvSpPr>
        <p:spPr>
          <a:xfrm rot="488027">
            <a:off x="5883935" y="3655113"/>
            <a:ext cx="1564847" cy="614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rot="4645469">
            <a:off x="5082606" y="4843089"/>
            <a:ext cx="2543639" cy="1055147"/>
          </a:xfrm>
          <a:prstGeom prst="ellipse">
            <a:avLst/>
          </a:prstGeom>
          <a:noFill/>
          <a:ln>
            <a:solidFill>
              <a:schemeClr val="tx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rot="19242807">
            <a:off x="2420044" y="4776635"/>
            <a:ext cx="3962231" cy="1345468"/>
          </a:xfrm>
          <a:prstGeom prst="ellipse">
            <a:avLst/>
          </a:prstGeom>
          <a:noFill/>
          <a:ln>
            <a:solidFill>
              <a:schemeClr val="tx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rot="1042419">
            <a:off x="1946284" y="3102064"/>
            <a:ext cx="3962231" cy="1055147"/>
          </a:xfrm>
          <a:prstGeom prst="ellipse">
            <a:avLst/>
          </a:prstGeom>
          <a:noFill/>
          <a:ln>
            <a:solidFill>
              <a:schemeClr val="tx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t>Users Move Away from Intended Signal</a:t>
            </a:r>
            <a:endParaRPr lang="en-US" dirty="0"/>
          </a:p>
        </p:txBody>
      </p:sp>
      <p:sp>
        <p:nvSpPr>
          <p:cNvPr id="4" name="Slide Number Placeholder 3"/>
          <p:cNvSpPr>
            <a:spLocks noGrp="1"/>
          </p:cNvSpPr>
          <p:nvPr>
            <p:ph type="sldNum" sz="quarter" idx="12"/>
          </p:nvPr>
        </p:nvSpPr>
        <p:spPr/>
        <p:txBody>
          <a:bodyPr/>
          <a:lstStyle/>
          <a:p>
            <a:fld id="{479CA73A-78A3-4C10-894C-EE13A30E405C}" type="slidenum">
              <a:rPr lang="en-US" smtClean="0"/>
              <a:pPr/>
              <a:t>29</a:t>
            </a:fld>
            <a:endParaRPr lang="en-US"/>
          </a:p>
        </p:txBody>
      </p:sp>
      <p:sp>
        <p:nvSpPr>
          <p:cNvPr id="134" name="Oval 133"/>
          <p:cNvSpPr/>
          <p:nvPr/>
        </p:nvSpPr>
        <p:spPr>
          <a:xfrm rot="5100000">
            <a:off x="4086091" y="2358751"/>
            <a:ext cx="3358855" cy="1055147"/>
          </a:xfrm>
          <a:prstGeom prst="ellipse">
            <a:avLst/>
          </a:prstGeom>
          <a:noFill/>
          <a:ln>
            <a:solidFill>
              <a:schemeClr val="tx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p:cNvSpPr/>
          <p:nvPr/>
        </p:nvSpPr>
        <p:spPr>
          <a:xfrm rot="1118233">
            <a:off x="4780134" y="3689296"/>
            <a:ext cx="913577" cy="1452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p:cNvSpPr/>
          <p:nvPr/>
        </p:nvSpPr>
        <p:spPr>
          <a:xfrm rot="488027">
            <a:off x="5333289" y="3188262"/>
            <a:ext cx="1379364" cy="1808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21"/>
          <p:cNvGrpSpPr/>
          <p:nvPr/>
        </p:nvGrpSpPr>
        <p:grpSpPr>
          <a:xfrm>
            <a:off x="5181601" y="3429000"/>
            <a:ext cx="1543485" cy="1139132"/>
            <a:chOff x="366315" y="3653929"/>
            <a:chExt cx="2379685" cy="1756271"/>
          </a:xfrm>
        </p:grpSpPr>
        <p:sp>
          <p:nvSpPr>
            <p:cNvPr id="140" name="Parallelogram 139"/>
            <p:cNvSpPr/>
            <p:nvPr/>
          </p:nvSpPr>
          <p:spPr>
            <a:xfrm>
              <a:off x="446954" y="4146126"/>
              <a:ext cx="2208949" cy="1264073"/>
            </a:xfrm>
            <a:prstGeom prst="parallelogram">
              <a:avLst>
                <a:gd name="adj" fmla="val 56498"/>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98"/>
            <p:cNvGrpSpPr/>
            <p:nvPr/>
          </p:nvGrpSpPr>
          <p:grpSpPr>
            <a:xfrm>
              <a:off x="1852018" y="5083997"/>
              <a:ext cx="163909" cy="326203"/>
              <a:chOff x="1476543" y="4728479"/>
              <a:chExt cx="163909" cy="326203"/>
            </a:xfrm>
          </p:grpSpPr>
          <p:sp>
            <p:nvSpPr>
              <p:cNvPr id="241" name="Isosceles Triangle 240"/>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42" name="Straight Connector 241"/>
              <p:cNvCxnSpPr>
                <a:stCxn id="241"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6" name="Group 99"/>
            <p:cNvGrpSpPr/>
            <p:nvPr/>
          </p:nvGrpSpPr>
          <p:grpSpPr>
            <a:xfrm>
              <a:off x="1589955" y="5083997"/>
              <a:ext cx="163909" cy="326203"/>
              <a:chOff x="1476543" y="4728479"/>
              <a:chExt cx="163909" cy="326203"/>
            </a:xfrm>
          </p:grpSpPr>
          <p:sp>
            <p:nvSpPr>
              <p:cNvPr id="239" name="Isosceles Triangle 238"/>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40" name="Straight Connector 239"/>
              <p:cNvCxnSpPr>
                <a:stCxn id="239"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 102"/>
            <p:cNvGrpSpPr/>
            <p:nvPr/>
          </p:nvGrpSpPr>
          <p:grpSpPr>
            <a:xfrm>
              <a:off x="381000" y="5083996"/>
              <a:ext cx="163909" cy="326203"/>
              <a:chOff x="1476543" y="4728479"/>
              <a:chExt cx="163909" cy="326203"/>
            </a:xfrm>
          </p:grpSpPr>
          <p:sp>
            <p:nvSpPr>
              <p:cNvPr id="237" name="Isosceles Triangle 236"/>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38" name="Straight Connector 237"/>
              <p:cNvCxnSpPr>
                <a:stCxn id="237"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8" name="Group 105"/>
            <p:cNvGrpSpPr/>
            <p:nvPr/>
          </p:nvGrpSpPr>
          <p:grpSpPr>
            <a:xfrm>
              <a:off x="685800" y="5083996"/>
              <a:ext cx="163909" cy="326203"/>
              <a:chOff x="1476543" y="4728479"/>
              <a:chExt cx="163909" cy="326203"/>
            </a:xfrm>
          </p:grpSpPr>
          <p:sp>
            <p:nvSpPr>
              <p:cNvPr id="235" name="Isosceles Triangle 234"/>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36" name="Straight Connector 235"/>
              <p:cNvCxnSpPr>
                <a:stCxn id="235"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117"/>
            <p:cNvGrpSpPr/>
            <p:nvPr/>
          </p:nvGrpSpPr>
          <p:grpSpPr>
            <a:xfrm>
              <a:off x="979091" y="5083996"/>
              <a:ext cx="163909" cy="326203"/>
              <a:chOff x="1476543" y="4728479"/>
              <a:chExt cx="163909" cy="326203"/>
            </a:xfrm>
          </p:grpSpPr>
          <p:sp>
            <p:nvSpPr>
              <p:cNvPr id="233" name="Isosceles Triangle 232"/>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34" name="Straight Connector 233"/>
              <p:cNvCxnSpPr>
                <a:stCxn id="233"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120"/>
            <p:cNvGrpSpPr/>
            <p:nvPr/>
          </p:nvGrpSpPr>
          <p:grpSpPr>
            <a:xfrm>
              <a:off x="1283891" y="5083996"/>
              <a:ext cx="163909" cy="326203"/>
              <a:chOff x="1476543" y="4728479"/>
              <a:chExt cx="163909" cy="326203"/>
            </a:xfrm>
          </p:grpSpPr>
          <p:sp>
            <p:nvSpPr>
              <p:cNvPr id="231" name="Isosceles Triangle 230"/>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32" name="Straight Connector 231"/>
              <p:cNvCxnSpPr>
                <a:stCxn id="231"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123"/>
            <p:cNvGrpSpPr/>
            <p:nvPr/>
          </p:nvGrpSpPr>
          <p:grpSpPr>
            <a:xfrm>
              <a:off x="2569046" y="3819924"/>
              <a:ext cx="163909" cy="326203"/>
              <a:chOff x="1476543" y="4728479"/>
              <a:chExt cx="163909" cy="326203"/>
            </a:xfrm>
          </p:grpSpPr>
          <p:sp>
            <p:nvSpPr>
              <p:cNvPr id="229" name="Isosceles Triangle 228"/>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30" name="Straight Connector 229"/>
              <p:cNvCxnSpPr>
                <a:stCxn id="229"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6"/>
            <p:cNvGrpSpPr/>
            <p:nvPr/>
          </p:nvGrpSpPr>
          <p:grpSpPr>
            <a:xfrm>
              <a:off x="2306983" y="3819924"/>
              <a:ext cx="163909" cy="326203"/>
              <a:chOff x="1476543" y="4728479"/>
              <a:chExt cx="163909" cy="326203"/>
            </a:xfrm>
          </p:grpSpPr>
          <p:sp>
            <p:nvSpPr>
              <p:cNvPr id="227" name="Isosceles Triangle 226"/>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28" name="Straight Connector 227"/>
              <p:cNvCxnSpPr>
                <a:stCxn id="227"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129"/>
            <p:cNvGrpSpPr/>
            <p:nvPr/>
          </p:nvGrpSpPr>
          <p:grpSpPr>
            <a:xfrm>
              <a:off x="1098028" y="3819923"/>
              <a:ext cx="163909" cy="326203"/>
              <a:chOff x="1476543" y="4728479"/>
              <a:chExt cx="163909" cy="326203"/>
            </a:xfrm>
          </p:grpSpPr>
          <p:sp>
            <p:nvSpPr>
              <p:cNvPr id="225" name="Isosceles Triangle 224"/>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26" name="Straight Connector 225"/>
              <p:cNvCxnSpPr>
                <a:stCxn id="225"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32"/>
            <p:cNvGrpSpPr/>
            <p:nvPr/>
          </p:nvGrpSpPr>
          <p:grpSpPr>
            <a:xfrm>
              <a:off x="1402828" y="3819923"/>
              <a:ext cx="163909" cy="326203"/>
              <a:chOff x="1476543" y="4728479"/>
              <a:chExt cx="163909" cy="326203"/>
            </a:xfrm>
          </p:grpSpPr>
          <p:sp>
            <p:nvSpPr>
              <p:cNvPr id="223" name="Isosceles Triangle 222"/>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24" name="Straight Connector 223"/>
              <p:cNvCxnSpPr>
                <a:stCxn id="223"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135"/>
            <p:cNvGrpSpPr/>
            <p:nvPr/>
          </p:nvGrpSpPr>
          <p:grpSpPr>
            <a:xfrm>
              <a:off x="1696119" y="3819923"/>
              <a:ext cx="163909" cy="326203"/>
              <a:chOff x="1476543" y="4728479"/>
              <a:chExt cx="163909" cy="326203"/>
            </a:xfrm>
          </p:grpSpPr>
          <p:sp>
            <p:nvSpPr>
              <p:cNvPr id="221" name="Isosceles Triangle 220"/>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22" name="Straight Connector 221"/>
              <p:cNvCxnSpPr>
                <a:stCxn id="221"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138"/>
            <p:cNvGrpSpPr/>
            <p:nvPr/>
          </p:nvGrpSpPr>
          <p:grpSpPr>
            <a:xfrm>
              <a:off x="2000919" y="3819923"/>
              <a:ext cx="163909" cy="326203"/>
              <a:chOff x="1476543" y="4728479"/>
              <a:chExt cx="163909" cy="326203"/>
            </a:xfrm>
          </p:grpSpPr>
          <p:sp>
            <p:nvSpPr>
              <p:cNvPr id="219" name="Isosceles Triangle 218"/>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20" name="Straight Connector 219"/>
              <p:cNvCxnSpPr>
                <a:stCxn id="219"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141"/>
            <p:cNvGrpSpPr/>
            <p:nvPr/>
          </p:nvGrpSpPr>
          <p:grpSpPr>
            <a:xfrm>
              <a:off x="2070373" y="4658124"/>
              <a:ext cx="163909" cy="326203"/>
              <a:chOff x="1476543" y="4728479"/>
              <a:chExt cx="163909" cy="326203"/>
            </a:xfrm>
          </p:grpSpPr>
          <p:sp>
            <p:nvSpPr>
              <p:cNvPr id="217" name="Isosceles Triangle 216"/>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18" name="Straight Connector 217"/>
              <p:cNvCxnSpPr>
                <a:stCxn id="217"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144"/>
            <p:cNvGrpSpPr/>
            <p:nvPr/>
          </p:nvGrpSpPr>
          <p:grpSpPr>
            <a:xfrm>
              <a:off x="1808310" y="4658124"/>
              <a:ext cx="163909" cy="326203"/>
              <a:chOff x="1476543" y="4728479"/>
              <a:chExt cx="163909" cy="326203"/>
            </a:xfrm>
          </p:grpSpPr>
          <p:sp>
            <p:nvSpPr>
              <p:cNvPr id="215" name="Isosceles Triangle 214"/>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16" name="Straight Connector 215"/>
              <p:cNvCxnSpPr>
                <a:stCxn id="215"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147"/>
            <p:cNvGrpSpPr/>
            <p:nvPr/>
          </p:nvGrpSpPr>
          <p:grpSpPr>
            <a:xfrm>
              <a:off x="599355" y="4658123"/>
              <a:ext cx="163909" cy="326203"/>
              <a:chOff x="1476543" y="4728479"/>
              <a:chExt cx="163909" cy="326203"/>
            </a:xfrm>
          </p:grpSpPr>
          <p:sp>
            <p:nvSpPr>
              <p:cNvPr id="213" name="Isosceles Triangle 212"/>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14" name="Straight Connector 213"/>
              <p:cNvCxnSpPr>
                <a:stCxn id="213"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150"/>
            <p:cNvGrpSpPr/>
            <p:nvPr/>
          </p:nvGrpSpPr>
          <p:grpSpPr>
            <a:xfrm>
              <a:off x="904155" y="4658123"/>
              <a:ext cx="163909" cy="326203"/>
              <a:chOff x="1476543" y="4728479"/>
              <a:chExt cx="163909" cy="326203"/>
            </a:xfrm>
          </p:grpSpPr>
          <p:sp>
            <p:nvSpPr>
              <p:cNvPr id="211" name="Isosceles Triangle 210"/>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12" name="Straight Connector 211"/>
              <p:cNvCxnSpPr>
                <a:stCxn id="211"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153"/>
            <p:cNvGrpSpPr/>
            <p:nvPr/>
          </p:nvGrpSpPr>
          <p:grpSpPr>
            <a:xfrm>
              <a:off x="1197446" y="4658123"/>
              <a:ext cx="163909" cy="326203"/>
              <a:chOff x="1476543" y="4728479"/>
              <a:chExt cx="163909" cy="326203"/>
            </a:xfrm>
          </p:grpSpPr>
          <p:sp>
            <p:nvSpPr>
              <p:cNvPr id="209" name="Isosceles Triangle 208"/>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10" name="Straight Connector 209"/>
              <p:cNvCxnSpPr>
                <a:stCxn id="209"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156"/>
            <p:cNvGrpSpPr/>
            <p:nvPr/>
          </p:nvGrpSpPr>
          <p:grpSpPr>
            <a:xfrm>
              <a:off x="1502246" y="4658123"/>
              <a:ext cx="163909" cy="326203"/>
              <a:chOff x="1476543" y="4728479"/>
              <a:chExt cx="163909" cy="326203"/>
            </a:xfrm>
          </p:grpSpPr>
          <p:sp>
            <p:nvSpPr>
              <p:cNvPr id="207" name="Isosceles Triangle 206"/>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08" name="Straight Connector 207"/>
              <p:cNvCxnSpPr>
                <a:stCxn id="207"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1" name="Group 159"/>
            <p:cNvGrpSpPr/>
            <p:nvPr/>
          </p:nvGrpSpPr>
          <p:grpSpPr>
            <a:xfrm>
              <a:off x="2340446" y="4222328"/>
              <a:ext cx="163909" cy="326203"/>
              <a:chOff x="1476543" y="4728479"/>
              <a:chExt cx="163909" cy="326203"/>
            </a:xfrm>
          </p:grpSpPr>
          <p:sp>
            <p:nvSpPr>
              <p:cNvPr id="205" name="Isosceles Triangle 204"/>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06" name="Straight Connector 205"/>
              <p:cNvCxnSpPr>
                <a:stCxn id="205"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45" name="Group 162"/>
            <p:cNvGrpSpPr/>
            <p:nvPr/>
          </p:nvGrpSpPr>
          <p:grpSpPr>
            <a:xfrm>
              <a:off x="2078383" y="4222328"/>
              <a:ext cx="163909" cy="326203"/>
              <a:chOff x="1476543" y="4728479"/>
              <a:chExt cx="163909" cy="326203"/>
            </a:xfrm>
          </p:grpSpPr>
          <p:sp>
            <p:nvSpPr>
              <p:cNvPr id="203" name="Isosceles Triangle 202"/>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04" name="Straight Connector 203"/>
              <p:cNvCxnSpPr>
                <a:stCxn id="203"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46" name="Group 165"/>
            <p:cNvGrpSpPr/>
            <p:nvPr/>
          </p:nvGrpSpPr>
          <p:grpSpPr>
            <a:xfrm>
              <a:off x="869428" y="4222327"/>
              <a:ext cx="163909" cy="326203"/>
              <a:chOff x="1476543" y="4728479"/>
              <a:chExt cx="163909" cy="326203"/>
            </a:xfrm>
          </p:grpSpPr>
          <p:sp>
            <p:nvSpPr>
              <p:cNvPr id="201" name="Isosceles Triangle 200"/>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02" name="Straight Connector 201"/>
              <p:cNvCxnSpPr>
                <a:stCxn id="201"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47" name="Group 168"/>
            <p:cNvGrpSpPr/>
            <p:nvPr/>
          </p:nvGrpSpPr>
          <p:grpSpPr>
            <a:xfrm>
              <a:off x="1174228" y="4222327"/>
              <a:ext cx="163909" cy="326203"/>
              <a:chOff x="1476543" y="4728479"/>
              <a:chExt cx="163909" cy="326203"/>
            </a:xfrm>
          </p:grpSpPr>
          <p:sp>
            <p:nvSpPr>
              <p:cNvPr id="199" name="Isosceles Triangle 198"/>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00" name="Straight Connector 199"/>
              <p:cNvCxnSpPr>
                <a:stCxn id="199"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48" name="Group 171"/>
            <p:cNvGrpSpPr/>
            <p:nvPr/>
          </p:nvGrpSpPr>
          <p:grpSpPr>
            <a:xfrm>
              <a:off x="1467519" y="4222327"/>
              <a:ext cx="163909" cy="326203"/>
              <a:chOff x="1476543" y="4728479"/>
              <a:chExt cx="163909" cy="326203"/>
            </a:xfrm>
          </p:grpSpPr>
          <p:sp>
            <p:nvSpPr>
              <p:cNvPr id="197" name="Isosceles Triangle 196"/>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98" name="Straight Connector 197"/>
              <p:cNvCxnSpPr>
                <a:stCxn id="197"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49" name="Group 174"/>
            <p:cNvGrpSpPr/>
            <p:nvPr/>
          </p:nvGrpSpPr>
          <p:grpSpPr>
            <a:xfrm>
              <a:off x="1772319" y="4222327"/>
              <a:ext cx="163909" cy="326203"/>
              <a:chOff x="1476543" y="4728479"/>
              <a:chExt cx="163909" cy="326203"/>
            </a:xfrm>
          </p:grpSpPr>
          <p:sp>
            <p:nvSpPr>
              <p:cNvPr id="195" name="Isosceles Triangle 194"/>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96" name="Straight Connector 195"/>
              <p:cNvCxnSpPr>
                <a:stCxn id="195"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65" name="Straight Connector 164"/>
            <p:cNvCxnSpPr/>
            <p:nvPr/>
          </p:nvCxnSpPr>
          <p:spPr>
            <a:xfrm flipH="1">
              <a:off x="673677" y="4997511"/>
              <a:ext cx="1475652"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H="1">
              <a:off x="946748" y="4548530"/>
              <a:ext cx="1475652"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H="1">
              <a:off x="772240" y="4146127"/>
              <a:ext cx="695279" cy="126407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H="1">
              <a:off x="1056555" y="4146127"/>
              <a:ext cx="695279" cy="126407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H="1">
              <a:off x="1361355" y="4146127"/>
              <a:ext cx="695279" cy="126407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H="1">
              <a:off x="1656676" y="4146127"/>
              <a:ext cx="695279" cy="126407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71"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78684" y="3657605"/>
              <a:ext cx="193510" cy="154961"/>
            </a:xfrm>
            <a:prstGeom prst="rect">
              <a:avLst/>
            </a:prstGeom>
            <a:noFill/>
          </p:spPr>
        </p:pic>
        <p:pic>
          <p:nvPicPr>
            <p:cNvPr id="172"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381925" y="3657605"/>
              <a:ext cx="193510" cy="154961"/>
            </a:xfrm>
            <a:prstGeom prst="rect">
              <a:avLst/>
            </a:prstGeom>
            <a:noFill/>
          </p:spPr>
        </p:pic>
        <p:pic>
          <p:nvPicPr>
            <p:cNvPr id="173"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678377" y="3657603"/>
              <a:ext cx="193510" cy="154961"/>
            </a:xfrm>
            <a:prstGeom prst="rect">
              <a:avLst/>
            </a:prstGeom>
            <a:noFill/>
          </p:spPr>
        </p:pic>
        <p:pic>
          <p:nvPicPr>
            <p:cNvPr id="174"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982170" y="3653931"/>
              <a:ext cx="193510" cy="154961"/>
            </a:xfrm>
            <a:prstGeom prst="rect">
              <a:avLst/>
            </a:prstGeom>
            <a:noFill/>
          </p:spPr>
        </p:pic>
        <p:pic>
          <p:nvPicPr>
            <p:cNvPr id="175"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292756" y="3657601"/>
              <a:ext cx="193510" cy="154961"/>
            </a:xfrm>
            <a:prstGeom prst="rect">
              <a:avLst/>
            </a:prstGeom>
            <a:noFill/>
          </p:spPr>
        </p:pic>
        <p:pic>
          <p:nvPicPr>
            <p:cNvPr id="176"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552491" y="3653929"/>
              <a:ext cx="193509" cy="154961"/>
            </a:xfrm>
            <a:prstGeom prst="rect">
              <a:avLst/>
            </a:prstGeom>
            <a:noFill/>
          </p:spPr>
        </p:pic>
        <p:pic>
          <p:nvPicPr>
            <p:cNvPr id="177"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2380" y="4060646"/>
              <a:ext cx="193510" cy="154961"/>
            </a:xfrm>
            <a:prstGeom prst="rect">
              <a:avLst/>
            </a:prstGeom>
            <a:noFill/>
          </p:spPr>
        </p:pic>
        <p:pic>
          <p:nvPicPr>
            <p:cNvPr id="178"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59292" y="4060644"/>
              <a:ext cx="193510" cy="154961"/>
            </a:xfrm>
            <a:prstGeom prst="rect">
              <a:avLst/>
            </a:prstGeom>
            <a:noFill/>
          </p:spPr>
        </p:pic>
        <p:pic>
          <p:nvPicPr>
            <p:cNvPr id="179"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452071" y="4064315"/>
              <a:ext cx="193510" cy="154961"/>
            </a:xfrm>
            <a:prstGeom prst="rect">
              <a:avLst/>
            </a:prstGeom>
            <a:noFill/>
          </p:spPr>
        </p:pic>
        <p:pic>
          <p:nvPicPr>
            <p:cNvPr id="180"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759538" y="4060643"/>
              <a:ext cx="193510" cy="154961"/>
            </a:xfrm>
            <a:prstGeom prst="rect">
              <a:avLst/>
            </a:prstGeom>
            <a:noFill/>
          </p:spPr>
        </p:pic>
        <p:pic>
          <p:nvPicPr>
            <p:cNvPr id="181"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66450" y="4060641"/>
              <a:ext cx="193510" cy="154961"/>
            </a:xfrm>
            <a:prstGeom prst="rect">
              <a:avLst/>
            </a:prstGeom>
            <a:noFill/>
          </p:spPr>
        </p:pic>
        <p:pic>
          <p:nvPicPr>
            <p:cNvPr id="182"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322518" y="4060640"/>
              <a:ext cx="193509" cy="154961"/>
            </a:xfrm>
            <a:prstGeom prst="rect">
              <a:avLst/>
            </a:prstGeom>
            <a:noFill/>
          </p:spPr>
        </p:pic>
        <p:pic>
          <p:nvPicPr>
            <p:cNvPr id="183"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83520" y="4492151"/>
              <a:ext cx="193510" cy="154961"/>
            </a:xfrm>
            <a:prstGeom prst="rect">
              <a:avLst/>
            </a:prstGeom>
            <a:noFill/>
          </p:spPr>
        </p:pic>
        <p:pic>
          <p:nvPicPr>
            <p:cNvPr id="184"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86759" y="4495821"/>
              <a:ext cx="193510" cy="154961"/>
            </a:xfrm>
            <a:prstGeom prst="rect">
              <a:avLst/>
            </a:prstGeom>
            <a:noFill/>
          </p:spPr>
        </p:pic>
        <p:pic>
          <p:nvPicPr>
            <p:cNvPr id="185"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183211" y="4492151"/>
              <a:ext cx="193510" cy="154961"/>
            </a:xfrm>
            <a:prstGeom prst="rect">
              <a:avLst/>
            </a:prstGeom>
            <a:noFill/>
          </p:spPr>
        </p:pic>
        <p:pic>
          <p:nvPicPr>
            <p:cNvPr id="186"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483335" y="4492148"/>
              <a:ext cx="193510" cy="154961"/>
            </a:xfrm>
            <a:prstGeom prst="rect">
              <a:avLst/>
            </a:prstGeom>
            <a:noFill/>
          </p:spPr>
        </p:pic>
        <p:pic>
          <p:nvPicPr>
            <p:cNvPr id="187"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793921" y="4492147"/>
              <a:ext cx="193510" cy="154961"/>
            </a:xfrm>
            <a:prstGeom prst="rect">
              <a:avLst/>
            </a:prstGeom>
            <a:noFill/>
          </p:spPr>
        </p:pic>
        <p:pic>
          <p:nvPicPr>
            <p:cNvPr id="188"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57329" y="4495819"/>
              <a:ext cx="193510" cy="154961"/>
            </a:xfrm>
            <a:prstGeom prst="rect">
              <a:avLst/>
            </a:prstGeom>
            <a:noFill/>
          </p:spPr>
        </p:pic>
        <p:pic>
          <p:nvPicPr>
            <p:cNvPr id="189"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66315" y="4923199"/>
              <a:ext cx="193510" cy="154961"/>
            </a:xfrm>
            <a:prstGeom prst="rect">
              <a:avLst/>
            </a:prstGeom>
            <a:noFill/>
          </p:spPr>
        </p:pic>
        <p:pic>
          <p:nvPicPr>
            <p:cNvPr id="190"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665887" y="4923197"/>
              <a:ext cx="193510" cy="154961"/>
            </a:xfrm>
            <a:prstGeom prst="rect">
              <a:avLst/>
            </a:prstGeom>
            <a:noFill/>
          </p:spPr>
        </p:pic>
        <p:pic>
          <p:nvPicPr>
            <p:cNvPr id="191"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62337" y="4923196"/>
              <a:ext cx="193510" cy="154961"/>
            </a:xfrm>
            <a:prstGeom prst="rect">
              <a:avLst/>
            </a:prstGeom>
            <a:noFill/>
          </p:spPr>
        </p:pic>
        <p:pic>
          <p:nvPicPr>
            <p:cNvPr id="192"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269804" y="4926867"/>
              <a:ext cx="193510" cy="154961"/>
            </a:xfrm>
            <a:prstGeom prst="rect">
              <a:avLst/>
            </a:prstGeom>
            <a:noFill/>
          </p:spPr>
        </p:pic>
        <p:pic>
          <p:nvPicPr>
            <p:cNvPr id="193"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569373" y="4919523"/>
              <a:ext cx="193510" cy="154961"/>
            </a:xfrm>
            <a:prstGeom prst="rect">
              <a:avLst/>
            </a:prstGeom>
            <a:noFill/>
          </p:spPr>
        </p:pic>
        <p:pic>
          <p:nvPicPr>
            <p:cNvPr id="194" name="Picture 2" descr="http://t0.gstatic.com/images?q=tbn:ANd9GcTWBx3KSxj2cAYTh8-yfLnz65-OlzXmjiG9cduhehNdi9hfsA7IO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832783" y="4923193"/>
              <a:ext cx="193510" cy="154961"/>
            </a:xfrm>
            <a:prstGeom prst="rect">
              <a:avLst/>
            </a:prstGeom>
            <a:noFill/>
          </p:spPr>
        </p:pic>
      </p:grpSp>
      <p:cxnSp>
        <p:nvCxnSpPr>
          <p:cNvPr id="24" name="Straight Arrow Connector 23"/>
          <p:cNvCxnSpPr/>
          <p:nvPr/>
        </p:nvCxnSpPr>
        <p:spPr>
          <a:xfrm rot="16200000" flipH="1">
            <a:off x="5105400" y="2514600"/>
            <a:ext cx="1371600" cy="152400"/>
          </a:xfrm>
          <a:prstGeom prst="straightConnector1">
            <a:avLst/>
          </a:prstGeom>
          <a:ln w="57150">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TextBox 2"/>
          <p:cNvSpPr txBox="1"/>
          <p:nvPr/>
        </p:nvSpPr>
        <p:spPr>
          <a:xfrm rot="5040000">
            <a:off x="5435843" y="2491723"/>
            <a:ext cx="764953" cy="369332"/>
          </a:xfrm>
          <a:prstGeom prst="rect">
            <a:avLst/>
          </a:prstGeom>
          <a:solidFill>
            <a:schemeClr val="bg1"/>
          </a:solidFill>
        </p:spPr>
        <p:txBody>
          <a:bodyPr wrap="none" rtlCol="0">
            <a:spAutoFit/>
          </a:bodyPr>
          <a:lstStyle/>
          <a:p>
            <a:r>
              <a:rPr lang="en-US" b="1" dirty="0">
                <a:solidFill>
                  <a:srgbClr val="0070C0"/>
                </a:solidFill>
              </a:rPr>
              <a:t>Data 2</a:t>
            </a:r>
          </a:p>
        </p:txBody>
      </p:sp>
      <p:cxnSp>
        <p:nvCxnSpPr>
          <p:cNvPr id="126" name="Straight Arrow Connector 125"/>
          <p:cNvCxnSpPr/>
          <p:nvPr/>
        </p:nvCxnSpPr>
        <p:spPr>
          <a:xfrm>
            <a:off x="3352800" y="3429000"/>
            <a:ext cx="1828800" cy="533400"/>
          </a:xfrm>
          <a:prstGeom prst="straightConnector1">
            <a:avLst/>
          </a:prstGeom>
          <a:ln w="57150">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27" name="TextBox 2"/>
          <p:cNvSpPr txBox="1"/>
          <p:nvPr/>
        </p:nvSpPr>
        <p:spPr>
          <a:xfrm rot="936670">
            <a:off x="4065738" y="3588158"/>
            <a:ext cx="771365" cy="369332"/>
          </a:xfrm>
          <a:prstGeom prst="rect">
            <a:avLst/>
          </a:prstGeom>
          <a:solidFill>
            <a:schemeClr val="bg1"/>
          </a:solidFill>
        </p:spPr>
        <p:txBody>
          <a:bodyPr wrap="none" rtlCol="0">
            <a:spAutoFit/>
          </a:bodyPr>
          <a:lstStyle/>
          <a:p>
            <a:r>
              <a:rPr lang="en-US" b="1" dirty="0">
                <a:solidFill>
                  <a:srgbClr val="0070C0"/>
                </a:solidFill>
              </a:rPr>
              <a:t>Data 1</a:t>
            </a:r>
          </a:p>
        </p:txBody>
      </p:sp>
      <p:grpSp>
        <p:nvGrpSpPr>
          <p:cNvPr id="133" name="Group 132"/>
          <p:cNvGrpSpPr/>
          <p:nvPr/>
        </p:nvGrpSpPr>
        <p:grpSpPr>
          <a:xfrm rot="21280043">
            <a:off x="3581400" y="4729683"/>
            <a:ext cx="1600200" cy="1366319"/>
            <a:chOff x="2037666" y="4694275"/>
            <a:chExt cx="1600200" cy="1366319"/>
          </a:xfrm>
        </p:grpSpPr>
        <p:cxnSp>
          <p:nvCxnSpPr>
            <p:cNvPr id="129" name="Straight Arrow Connector 128"/>
            <p:cNvCxnSpPr/>
            <p:nvPr/>
          </p:nvCxnSpPr>
          <p:spPr>
            <a:xfrm rot="319957" flipV="1">
              <a:off x="2037666" y="4694275"/>
              <a:ext cx="1600200" cy="1366319"/>
            </a:xfrm>
            <a:prstGeom prst="straightConnector1">
              <a:avLst/>
            </a:prstGeom>
            <a:ln w="57150">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30" name="TextBox 2"/>
            <p:cNvSpPr txBox="1"/>
            <p:nvPr/>
          </p:nvSpPr>
          <p:spPr>
            <a:xfrm rot="19399957">
              <a:off x="2596895" y="5075632"/>
              <a:ext cx="769763" cy="369332"/>
            </a:xfrm>
            <a:prstGeom prst="rect">
              <a:avLst/>
            </a:prstGeom>
            <a:solidFill>
              <a:schemeClr val="bg1"/>
            </a:solidFill>
          </p:spPr>
          <p:txBody>
            <a:bodyPr wrap="none" rtlCol="0">
              <a:spAutoFit/>
            </a:bodyPr>
            <a:lstStyle/>
            <a:p>
              <a:r>
                <a:rPr lang="en-US" b="1" dirty="0">
                  <a:solidFill>
                    <a:srgbClr val="0070C0"/>
                  </a:solidFill>
                </a:rPr>
                <a:t>Data 6</a:t>
              </a:r>
            </a:p>
          </p:txBody>
        </p:sp>
      </p:grpSp>
      <p:cxnSp>
        <p:nvCxnSpPr>
          <p:cNvPr id="144" name="Straight Arrow Connector 143"/>
          <p:cNvCxnSpPr/>
          <p:nvPr/>
        </p:nvCxnSpPr>
        <p:spPr>
          <a:xfrm rot="10800000" flipV="1">
            <a:off x="6823982" y="2950048"/>
            <a:ext cx="1610239" cy="755678"/>
          </a:xfrm>
          <a:prstGeom prst="straightConnector1">
            <a:avLst/>
          </a:prstGeom>
          <a:ln w="57150">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rot="20151979">
            <a:off x="7144028" y="3196197"/>
            <a:ext cx="769763" cy="369332"/>
          </a:xfrm>
          <a:prstGeom prst="rect">
            <a:avLst/>
          </a:prstGeom>
          <a:solidFill>
            <a:schemeClr val="bg1"/>
          </a:solidFill>
        </p:spPr>
        <p:txBody>
          <a:bodyPr wrap="none" rtlCol="0">
            <a:spAutoFit/>
          </a:bodyPr>
          <a:lstStyle/>
          <a:p>
            <a:r>
              <a:rPr lang="en-US" b="1" dirty="0">
                <a:solidFill>
                  <a:srgbClr val="0070C0"/>
                </a:solidFill>
              </a:rPr>
              <a:t>Data 3</a:t>
            </a:r>
          </a:p>
        </p:txBody>
      </p:sp>
      <p:grpSp>
        <p:nvGrpSpPr>
          <p:cNvPr id="250" name="Group 249"/>
          <p:cNvGrpSpPr/>
          <p:nvPr/>
        </p:nvGrpSpPr>
        <p:grpSpPr>
          <a:xfrm rot="161468">
            <a:off x="6598722" y="4227097"/>
            <a:ext cx="2705783" cy="956863"/>
            <a:chOff x="5042637" y="4267201"/>
            <a:chExt cx="2705783" cy="956863"/>
          </a:xfrm>
        </p:grpSpPr>
        <p:cxnSp>
          <p:nvCxnSpPr>
            <p:cNvPr id="145" name="Straight Arrow Connector 144"/>
            <p:cNvCxnSpPr/>
            <p:nvPr/>
          </p:nvCxnSpPr>
          <p:spPr>
            <a:xfrm rot="10800000">
              <a:off x="5042637" y="4267201"/>
              <a:ext cx="2705783" cy="956863"/>
            </a:xfrm>
            <a:prstGeom prst="straightConnector1">
              <a:avLst/>
            </a:prstGeom>
            <a:ln w="57150">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48" name="TextBox 147"/>
            <p:cNvSpPr txBox="1"/>
            <p:nvPr/>
          </p:nvSpPr>
          <p:spPr>
            <a:xfrm rot="1116306">
              <a:off x="5857686" y="4507543"/>
              <a:ext cx="768159" cy="369332"/>
            </a:xfrm>
            <a:prstGeom prst="rect">
              <a:avLst/>
            </a:prstGeom>
            <a:solidFill>
              <a:schemeClr val="bg1"/>
            </a:solidFill>
          </p:spPr>
          <p:txBody>
            <a:bodyPr wrap="none" rtlCol="0">
              <a:spAutoFit/>
            </a:bodyPr>
            <a:lstStyle/>
            <a:p>
              <a:r>
                <a:rPr lang="en-US" b="1" dirty="0">
                  <a:solidFill>
                    <a:srgbClr val="0070C0"/>
                  </a:solidFill>
                </a:rPr>
                <a:t>Data 4</a:t>
              </a:r>
            </a:p>
          </p:txBody>
        </p:sp>
      </p:grpSp>
      <p:grpSp>
        <p:nvGrpSpPr>
          <p:cNvPr id="153" name="Group 152"/>
          <p:cNvGrpSpPr/>
          <p:nvPr/>
        </p:nvGrpSpPr>
        <p:grpSpPr>
          <a:xfrm rot="480000">
            <a:off x="6095659" y="4642028"/>
            <a:ext cx="369332" cy="1291744"/>
            <a:chOff x="4405577" y="4590199"/>
            <a:chExt cx="369332" cy="1291744"/>
          </a:xfrm>
        </p:grpSpPr>
        <p:cxnSp>
          <p:nvCxnSpPr>
            <p:cNvPr id="146" name="Straight Arrow Connector 145"/>
            <p:cNvCxnSpPr/>
            <p:nvPr/>
          </p:nvCxnSpPr>
          <p:spPr>
            <a:xfrm rot="15720000" flipV="1">
              <a:off x="3962318" y="5103848"/>
              <a:ext cx="1291744" cy="264446"/>
            </a:xfrm>
            <a:prstGeom prst="straightConnector1">
              <a:avLst/>
            </a:prstGeom>
            <a:ln w="57150">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49" name="TextBox 148"/>
            <p:cNvSpPr txBox="1"/>
            <p:nvPr/>
          </p:nvSpPr>
          <p:spPr>
            <a:xfrm rot="4075573">
              <a:off x="4205361" y="5015444"/>
              <a:ext cx="769763" cy="369332"/>
            </a:xfrm>
            <a:prstGeom prst="rect">
              <a:avLst/>
            </a:prstGeom>
            <a:solidFill>
              <a:schemeClr val="bg1"/>
            </a:solidFill>
          </p:spPr>
          <p:txBody>
            <a:bodyPr wrap="none" rtlCol="0">
              <a:spAutoFit/>
            </a:bodyPr>
            <a:lstStyle/>
            <a:p>
              <a:r>
                <a:rPr lang="en-US" b="1" dirty="0">
                  <a:solidFill>
                    <a:srgbClr val="0070C0"/>
                  </a:solidFill>
                </a:rPr>
                <a:t>Data 5</a:t>
              </a:r>
            </a:p>
          </p:txBody>
        </p:sp>
      </p:grpSp>
      <p:pic>
        <p:nvPicPr>
          <p:cNvPr id="17" name="Picture 16" descr="D:\Documents and Settings\Hang Yu\Desktop\pics\iphone1.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047424" y="6220145"/>
            <a:ext cx="456684" cy="314604"/>
          </a:xfrm>
          <a:prstGeom prst="rect">
            <a:avLst/>
          </a:prstGeom>
          <a:noFill/>
          <a:ln>
            <a:noFill/>
          </a:ln>
        </p:spPr>
      </p:pic>
      <p:pic>
        <p:nvPicPr>
          <p:cNvPr id="18" name="Picture 17" descr="D:\Documents and Settings\Hang Yu\Desktop\pics\iphone1.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819400" y="3236595"/>
            <a:ext cx="456684" cy="314604"/>
          </a:xfrm>
          <a:prstGeom prst="rect">
            <a:avLst/>
          </a:prstGeom>
          <a:noFill/>
          <a:ln>
            <a:noFill/>
          </a:ln>
        </p:spPr>
      </p:pic>
      <p:pic>
        <p:nvPicPr>
          <p:cNvPr id="19" name="Picture 18" descr="D:\Documents and Settings\Hang Yu\Desktop\pics\iphone1.jpg"/>
          <p:cNvPicPr>
            <a:picLocks noChangeAspect="1" noChangeArrowheads="1"/>
          </p:cNvPicPr>
          <p:nvPr/>
        </p:nvPicPr>
        <p:blipFill>
          <a:blip r:embed="rId4" cstate="print"/>
          <a:srcRect/>
          <a:stretch>
            <a:fillRect/>
          </a:stretch>
        </p:blipFill>
        <p:spPr bwMode="auto">
          <a:xfrm>
            <a:off x="5455023" y="1447800"/>
            <a:ext cx="456684" cy="314604"/>
          </a:xfrm>
          <a:prstGeom prst="rect">
            <a:avLst/>
          </a:prstGeom>
          <a:noFill/>
          <a:ln>
            <a:noFill/>
          </a:ln>
        </p:spPr>
      </p:pic>
      <p:pic>
        <p:nvPicPr>
          <p:cNvPr id="20" name="Picture 19" descr="D:\Documents and Settings\Hang Yu\Desktop\pics\iphone1.jpg"/>
          <p:cNvPicPr>
            <a:picLocks noChangeAspect="1" noChangeArrowheads="1"/>
          </p:cNvPicPr>
          <p:nvPr/>
        </p:nvPicPr>
        <p:blipFill>
          <a:blip r:embed="rId4" cstate="print"/>
          <a:srcRect/>
          <a:stretch>
            <a:fillRect/>
          </a:stretch>
        </p:blipFill>
        <p:spPr bwMode="auto">
          <a:xfrm>
            <a:off x="9367205" y="5224061"/>
            <a:ext cx="456684" cy="314604"/>
          </a:xfrm>
          <a:prstGeom prst="rect">
            <a:avLst/>
          </a:prstGeom>
          <a:noFill/>
          <a:ln>
            <a:noFill/>
          </a:ln>
        </p:spPr>
      </p:pic>
      <p:pic>
        <p:nvPicPr>
          <p:cNvPr id="21" name="Picture 20" descr="D:\Documents and Settings\Hang Yu\Desktop\pics\iphone1.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261589" y="5988670"/>
            <a:ext cx="456684" cy="314604"/>
          </a:xfrm>
          <a:prstGeom prst="rect">
            <a:avLst/>
          </a:prstGeom>
          <a:noFill/>
          <a:ln>
            <a:noFill/>
          </a:ln>
        </p:spPr>
      </p:pic>
      <p:pic>
        <p:nvPicPr>
          <p:cNvPr id="22" name="Picture 21" descr="D:\Documents and Settings\Hang Yu\Desktop\pics\iphone1.jpg"/>
          <p:cNvPicPr>
            <a:picLocks noChangeAspect="1" noChangeArrowheads="1"/>
          </p:cNvPicPr>
          <p:nvPr/>
        </p:nvPicPr>
        <p:blipFill>
          <a:blip r:embed="rId4" cstate="print"/>
          <a:srcRect/>
          <a:stretch>
            <a:fillRect/>
          </a:stretch>
        </p:blipFill>
        <p:spPr bwMode="auto">
          <a:xfrm>
            <a:off x="8463043" y="2708749"/>
            <a:ext cx="456684" cy="314604"/>
          </a:xfrm>
          <a:prstGeom prst="rect">
            <a:avLst/>
          </a:prstGeom>
          <a:noFill/>
          <a:ln>
            <a:noFill/>
          </a:ln>
        </p:spPr>
      </p:pic>
    </p:spTree>
    <p:extLst>
      <p:ext uri="{BB962C8B-B14F-4D97-AF65-F5344CB8AC3E}">
        <p14:creationId xmlns:p14="http://schemas.microsoft.com/office/powerpoint/2010/main" val="58687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2.22222E-6 L 0.08541 0.0743 " pathEditMode="relative" rAng="0" ptsTypes="AA">
                                      <p:cBhvr>
                                        <p:cTn id="6" dur="1000" fill="hold"/>
                                        <p:tgtEl>
                                          <p:spTgt spid="19"/>
                                        </p:tgtEl>
                                        <p:attrNameLst>
                                          <p:attrName>ppt_x</p:attrName>
                                          <p:attrName>ppt_y</p:attrName>
                                        </p:attrNameLst>
                                      </p:cBhvr>
                                      <p:rCtr x="4271" y="3704"/>
                                    </p:animMotion>
                                  </p:childTnLst>
                                </p:cTn>
                              </p:par>
                              <p:par>
                                <p:cTn id="7" presetID="42" presetClass="path" presetSubtype="0" accel="50000" decel="50000" fill="hold" nodeType="withEffect">
                                  <p:stCondLst>
                                    <p:cond delay="0"/>
                                  </p:stCondLst>
                                  <p:childTnLst>
                                    <p:animMotion origin="layout" path="M -6.25E-7 -4.07407E-6 L 0.07878 0.07454 " pathEditMode="relative" rAng="0" ptsTypes="AA">
                                      <p:cBhvr>
                                        <p:cTn id="8" dur="1000" fill="hold"/>
                                        <p:tgtEl>
                                          <p:spTgt spid="22"/>
                                        </p:tgtEl>
                                        <p:attrNameLst>
                                          <p:attrName>ppt_x</p:attrName>
                                          <p:attrName>ppt_y</p:attrName>
                                        </p:attrNameLst>
                                      </p:cBhvr>
                                      <p:rCtr x="3932" y="3727"/>
                                    </p:animMotion>
                                  </p:childTnLst>
                                </p:cTn>
                              </p:par>
                              <p:par>
                                <p:cTn id="9" presetID="42" presetClass="path" presetSubtype="0" accel="50000" decel="50000" fill="hold" nodeType="withEffect">
                                  <p:stCondLst>
                                    <p:cond delay="0"/>
                                  </p:stCondLst>
                                  <p:childTnLst>
                                    <p:animMotion origin="layout" path="M 8.33333E-7 -2.22222E-6 L -0.09154 -0.18981 " pathEditMode="relative" rAng="0" ptsTypes="AA">
                                      <p:cBhvr>
                                        <p:cTn id="10" dur="1000" fill="hold"/>
                                        <p:tgtEl>
                                          <p:spTgt spid="20"/>
                                        </p:tgtEl>
                                        <p:attrNameLst>
                                          <p:attrName>ppt_x</p:attrName>
                                          <p:attrName>ppt_y</p:attrName>
                                        </p:attrNameLst>
                                      </p:cBhvr>
                                      <p:rCtr x="-4583" y="-9491"/>
                                    </p:animMotion>
                                  </p:childTnLst>
                                </p:cTn>
                              </p:par>
                              <p:par>
                                <p:cTn id="11" presetID="42" presetClass="path" presetSubtype="0" accel="50000" decel="50000" fill="hold" nodeType="withEffect">
                                  <p:stCondLst>
                                    <p:cond delay="0"/>
                                  </p:stCondLst>
                                  <p:childTnLst>
                                    <p:animMotion origin="layout" path="M -1.66667E-6 -4.81481E-6 L -0.16354 0.04908 " pathEditMode="relative" rAng="0" ptsTypes="AA">
                                      <p:cBhvr>
                                        <p:cTn id="12" dur="1000" fill="hold"/>
                                        <p:tgtEl>
                                          <p:spTgt spid="21"/>
                                        </p:tgtEl>
                                        <p:attrNameLst>
                                          <p:attrName>ppt_x</p:attrName>
                                          <p:attrName>ppt_y</p:attrName>
                                        </p:attrNameLst>
                                      </p:cBhvr>
                                      <p:rCtr x="-8177" y="2454"/>
                                    </p:animMotion>
                                  </p:childTnLst>
                                </p:cTn>
                              </p:par>
                              <p:par>
                                <p:cTn id="13" presetID="42" presetClass="path" presetSubtype="0" accel="50000" decel="50000" fill="hold" nodeType="withEffect">
                                  <p:stCondLst>
                                    <p:cond delay="0"/>
                                  </p:stCondLst>
                                  <p:childTnLst>
                                    <p:animMotion origin="layout" path="M 2.08333E-7 -1.11111E-6 L 0.08854 -0.17245 " pathEditMode="relative" rAng="0" ptsTypes="AA">
                                      <p:cBhvr>
                                        <p:cTn id="14" dur="1000" fill="hold"/>
                                        <p:tgtEl>
                                          <p:spTgt spid="17"/>
                                        </p:tgtEl>
                                        <p:attrNameLst>
                                          <p:attrName>ppt_x</p:attrName>
                                          <p:attrName>ppt_y</p:attrName>
                                        </p:attrNameLst>
                                      </p:cBhvr>
                                      <p:rCtr x="4427" y="-8634"/>
                                    </p:animMotion>
                                  </p:childTnLst>
                                </p:cTn>
                              </p:par>
                              <p:par>
                                <p:cTn id="15" presetID="42" presetClass="path" presetSubtype="0" accel="50000" decel="50000" fill="hold" nodeType="withEffect">
                                  <p:stCondLst>
                                    <p:cond delay="0"/>
                                  </p:stCondLst>
                                  <p:childTnLst>
                                    <p:animMotion origin="layout" path="M 0 2.59259E-6 L 0.04557 0.12477 " pathEditMode="relative" rAng="0" ptsTypes="AA">
                                      <p:cBhvr>
                                        <p:cTn id="16" dur="1000" fill="hold"/>
                                        <p:tgtEl>
                                          <p:spTgt spid="18"/>
                                        </p:tgtEl>
                                        <p:attrNameLst>
                                          <p:attrName>ppt_x</p:attrName>
                                          <p:attrName>ppt_y</p:attrName>
                                        </p:attrNameLst>
                                      </p:cBhvr>
                                      <p:rCtr x="2279" y="62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857500"/>
            <a:ext cx="12192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Challenges and opportunities </a:t>
            </a:r>
            <a:r>
              <a:rPr lang="en-US" b="1" i="1" dirty="0" smtClean="0"/>
              <a:t>unique to scaling up</a:t>
            </a:r>
            <a:endParaRPr lang="en-US" b="1" i="1" dirty="0"/>
          </a:p>
        </p:txBody>
      </p:sp>
    </p:spTree>
    <p:extLst>
      <p:ext uri="{BB962C8B-B14F-4D97-AF65-F5344CB8AC3E}">
        <p14:creationId xmlns:p14="http://schemas.microsoft.com/office/powerpoint/2010/main" val="33441720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Oval 123"/>
          <p:cNvSpPr/>
          <p:nvPr/>
        </p:nvSpPr>
        <p:spPr>
          <a:xfrm rot="21326829">
            <a:off x="5509642" y="3670148"/>
            <a:ext cx="3022544" cy="874348"/>
          </a:xfrm>
          <a:prstGeom prst="ellipse">
            <a:avLst/>
          </a:prstGeom>
          <a:solidFill>
            <a:schemeClr val="bg1"/>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rot="6768480">
            <a:off x="3945053" y="4320484"/>
            <a:ext cx="3324141" cy="847962"/>
          </a:xfrm>
          <a:prstGeom prst="ellipse">
            <a:avLst/>
          </a:prstGeom>
          <a:solidFill>
            <a:schemeClr val="bg1"/>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rot="18274148">
            <a:off x="5123742" y="3029926"/>
            <a:ext cx="2636366" cy="874348"/>
          </a:xfrm>
          <a:prstGeom prst="ellipse">
            <a:avLst/>
          </a:prstGeom>
          <a:solidFill>
            <a:schemeClr val="bg1"/>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rot="13519873">
            <a:off x="4331289" y="3387284"/>
            <a:ext cx="1598475" cy="623824"/>
          </a:xfrm>
          <a:prstGeom prst="ellipse">
            <a:avLst/>
          </a:prstGeom>
          <a:solidFill>
            <a:schemeClr val="bg1"/>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smtClean="0"/>
              <a:t>Users Move in to Interference</a:t>
            </a:r>
            <a:endParaRPr lang="en-US" dirty="0"/>
          </a:p>
        </p:txBody>
      </p:sp>
      <p:sp>
        <p:nvSpPr>
          <p:cNvPr id="4" name="Slide Number Placeholder 3"/>
          <p:cNvSpPr>
            <a:spLocks noGrp="1"/>
          </p:cNvSpPr>
          <p:nvPr>
            <p:ph type="sldNum" sz="quarter" idx="12"/>
          </p:nvPr>
        </p:nvSpPr>
        <p:spPr/>
        <p:txBody>
          <a:bodyPr/>
          <a:lstStyle/>
          <a:p>
            <a:fld id="{479CA73A-78A3-4C10-894C-EE13A30E405C}" type="slidenum">
              <a:rPr lang="en-US" smtClean="0"/>
              <a:pPr/>
              <a:t>30</a:t>
            </a:fld>
            <a:endParaRPr lang="en-US"/>
          </a:p>
        </p:txBody>
      </p:sp>
      <p:pic>
        <p:nvPicPr>
          <p:cNvPr id="17" name="Picture 16" descr="D:\Documents and Settings\Hang Yu\Desktop\pics\iphone1.jpg"/>
          <p:cNvPicPr>
            <a:picLocks noChangeAspect="1" noChangeArrowheads="1"/>
          </p:cNvPicPr>
          <p:nvPr/>
        </p:nvPicPr>
        <p:blipFill>
          <a:blip r:embed="rId3" cstate="print"/>
          <a:srcRect/>
          <a:stretch>
            <a:fillRect/>
          </a:stretch>
        </p:blipFill>
        <p:spPr bwMode="auto">
          <a:xfrm>
            <a:off x="3047424" y="6220145"/>
            <a:ext cx="456684" cy="314604"/>
          </a:xfrm>
          <a:prstGeom prst="rect">
            <a:avLst/>
          </a:prstGeom>
          <a:noFill/>
          <a:ln>
            <a:noFill/>
          </a:ln>
        </p:spPr>
      </p:pic>
      <p:pic>
        <p:nvPicPr>
          <p:cNvPr id="18" name="Picture 17" descr="D:\Documents and Settings\Hang Yu\Desktop\pics\iphone1.jpg"/>
          <p:cNvPicPr>
            <a:picLocks noChangeAspect="1" noChangeArrowheads="1"/>
          </p:cNvPicPr>
          <p:nvPr/>
        </p:nvPicPr>
        <p:blipFill>
          <a:blip r:embed="rId3" cstate="print"/>
          <a:srcRect/>
          <a:stretch>
            <a:fillRect/>
          </a:stretch>
        </p:blipFill>
        <p:spPr bwMode="auto">
          <a:xfrm>
            <a:off x="2819400" y="3236595"/>
            <a:ext cx="456684" cy="314604"/>
          </a:xfrm>
          <a:prstGeom prst="rect">
            <a:avLst/>
          </a:prstGeom>
          <a:noFill/>
          <a:ln>
            <a:noFill/>
          </a:ln>
        </p:spPr>
      </p:pic>
      <p:pic>
        <p:nvPicPr>
          <p:cNvPr id="19" name="Picture 18" descr="D:\Documents and Settings\Hang Yu\Desktop\pics\iphone1.jpg"/>
          <p:cNvPicPr>
            <a:picLocks noChangeAspect="1" noChangeArrowheads="1"/>
          </p:cNvPicPr>
          <p:nvPr/>
        </p:nvPicPr>
        <p:blipFill>
          <a:blip r:embed="rId3" cstate="print"/>
          <a:srcRect/>
          <a:stretch>
            <a:fillRect/>
          </a:stretch>
        </p:blipFill>
        <p:spPr bwMode="auto">
          <a:xfrm>
            <a:off x="5455023" y="1447800"/>
            <a:ext cx="456684" cy="314604"/>
          </a:xfrm>
          <a:prstGeom prst="rect">
            <a:avLst/>
          </a:prstGeom>
          <a:noFill/>
          <a:ln>
            <a:noFill/>
          </a:ln>
        </p:spPr>
      </p:pic>
      <p:pic>
        <p:nvPicPr>
          <p:cNvPr id="21" name="Picture 20" descr="D:\Documents and Settings\Hang Yu\Desktop\pics\iphone1.jpg"/>
          <p:cNvPicPr>
            <a:picLocks noChangeAspect="1" noChangeArrowheads="1"/>
          </p:cNvPicPr>
          <p:nvPr/>
        </p:nvPicPr>
        <p:blipFill>
          <a:blip r:embed="rId3" cstate="print"/>
          <a:srcRect/>
          <a:stretch>
            <a:fillRect/>
          </a:stretch>
        </p:blipFill>
        <p:spPr bwMode="auto">
          <a:xfrm>
            <a:off x="6261589" y="5988670"/>
            <a:ext cx="456684" cy="314604"/>
          </a:xfrm>
          <a:prstGeom prst="rect">
            <a:avLst/>
          </a:prstGeom>
          <a:noFill/>
          <a:ln>
            <a:noFill/>
          </a:ln>
        </p:spPr>
      </p:pic>
      <p:pic>
        <p:nvPicPr>
          <p:cNvPr id="22" name="Picture 21" descr="D:\Documents and Settings\Hang Yu\Desktop\pics\iphone1.jpg"/>
          <p:cNvPicPr>
            <a:picLocks noChangeAspect="1" noChangeArrowheads="1"/>
          </p:cNvPicPr>
          <p:nvPr/>
        </p:nvPicPr>
        <p:blipFill>
          <a:blip r:embed="rId3" cstate="print"/>
          <a:srcRect/>
          <a:stretch>
            <a:fillRect/>
          </a:stretch>
        </p:blipFill>
        <p:spPr bwMode="auto">
          <a:xfrm>
            <a:off x="8463043" y="2708749"/>
            <a:ext cx="456684" cy="314604"/>
          </a:xfrm>
          <a:prstGeom prst="rect">
            <a:avLst/>
          </a:prstGeom>
          <a:noFill/>
          <a:ln>
            <a:noFill/>
          </a:ln>
        </p:spPr>
      </p:pic>
      <p:sp>
        <p:nvSpPr>
          <p:cNvPr id="134" name="Oval 133"/>
          <p:cNvSpPr/>
          <p:nvPr/>
        </p:nvSpPr>
        <p:spPr>
          <a:xfrm rot="4985896">
            <a:off x="4035955" y="2314317"/>
            <a:ext cx="3448373" cy="1055147"/>
          </a:xfrm>
          <a:prstGeom prst="ellipse">
            <a:avLst/>
          </a:prstGeom>
          <a:noFill/>
          <a:ln>
            <a:solidFill>
              <a:schemeClr val="tx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rot="2356258">
            <a:off x="5151722" y="4851983"/>
            <a:ext cx="4313648" cy="722338"/>
          </a:xfrm>
          <a:prstGeom prst="ellipse">
            <a:avLst/>
          </a:prstGeom>
          <a:solidFill>
            <a:schemeClr val="bg1"/>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rot="9808888">
            <a:off x="2543003" y="4098199"/>
            <a:ext cx="3757463" cy="841834"/>
          </a:xfrm>
          <a:prstGeom prst="ellipse">
            <a:avLst/>
          </a:prstGeom>
          <a:solidFill>
            <a:schemeClr val="bg1"/>
          </a:solid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p:cNvSpPr/>
          <p:nvPr/>
        </p:nvSpPr>
        <p:spPr>
          <a:xfrm rot="18368454">
            <a:off x="5060572" y="3760389"/>
            <a:ext cx="574859" cy="1002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p:cNvSpPr/>
          <p:nvPr/>
        </p:nvSpPr>
        <p:spPr>
          <a:xfrm rot="488027">
            <a:off x="5271167" y="3139406"/>
            <a:ext cx="829769" cy="1670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rot="16200000" flipH="1">
            <a:off x="5105400" y="2514600"/>
            <a:ext cx="1371600" cy="152400"/>
          </a:xfrm>
          <a:prstGeom prst="straightConnector1">
            <a:avLst/>
          </a:prstGeom>
          <a:ln w="57150">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TextBox 2"/>
          <p:cNvSpPr txBox="1"/>
          <p:nvPr/>
        </p:nvSpPr>
        <p:spPr>
          <a:xfrm rot="5040000">
            <a:off x="5435843" y="2491723"/>
            <a:ext cx="764953" cy="369332"/>
          </a:xfrm>
          <a:prstGeom prst="rect">
            <a:avLst/>
          </a:prstGeom>
          <a:solidFill>
            <a:schemeClr val="bg1"/>
          </a:solidFill>
        </p:spPr>
        <p:txBody>
          <a:bodyPr wrap="none" rtlCol="0">
            <a:spAutoFit/>
          </a:bodyPr>
          <a:lstStyle/>
          <a:p>
            <a:r>
              <a:rPr lang="en-US" b="1" dirty="0">
                <a:solidFill>
                  <a:srgbClr val="0070C0"/>
                </a:solidFill>
              </a:rPr>
              <a:t>Data 2</a:t>
            </a:r>
          </a:p>
        </p:txBody>
      </p:sp>
      <p:pic>
        <p:nvPicPr>
          <p:cNvPr id="20" name="Picture 19" descr="D:\Documents and Settings\Hang Yu\Desktop\pics\iphone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367205" y="5224061"/>
            <a:ext cx="456684" cy="314604"/>
          </a:xfrm>
          <a:prstGeom prst="rect">
            <a:avLst/>
          </a:prstGeom>
          <a:noFill/>
          <a:ln>
            <a:noFill/>
          </a:ln>
        </p:spPr>
      </p:pic>
      <p:grpSp>
        <p:nvGrpSpPr>
          <p:cNvPr id="126" name="Group 125"/>
          <p:cNvGrpSpPr/>
          <p:nvPr/>
        </p:nvGrpSpPr>
        <p:grpSpPr>
          <a:xfrm rot="8410740">
            <a:off x="7041989" y="3007142"/>
            <a:ext cx="1263825" cy="556412"/>
            <a:chOff x="1862555" y="3451641"/>
            <a:chExt cx="1263825" cy="556412"/>
          </a:xfrm>
        </p:grpSpPr>
        <p:cxnSp>
          <p:nvCxnSpPr>
            <p:cNvPr id="127" name="Straight Arrow Connector 126"/>
            <p:cNvCxnSpPr/>
            <p:nvPr/>
          </p:nvCxnSpPr>
          <p:spPr>
            <a:xfrm rot="2389260" flipV="1">
              <a:off x="1862555" y="3451641"/>
              <a:ext cx="1263825" cy="556412"/>
            </a:xfrm>
            <a:prstGeom prst="straightConnector1">
              <a:avLst/>
            </a:prstGeom>
            <a:ln w="57150">
              <a:solidFill>
                <a:srgbClr val="00B05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28" name="TextBox 2"/>
            <p:cNvSpPr txBox="1"/>
            <p:nvPr/>
          </p:nvSpPr>
          <p:spPr>
            <a:xfrm rot="11736670">
              <a:off x="2354595" y="3573268"/>
              <a:ext cx="517449" cy="369332"/>
            </a:xfrm>
            <a:prstGeom prst="rect">
              <a:avLst/>
            </a:prstGeom>
            <a:solidFill>
              <a:schemeClr val="bg1"/>
            </a:solidFill>
          </p:spPr>
          <p:txBody>
            <a:bodyPr wrap="none" rtlCol="0">
              <a:spAutoFit/>
            </a:bodyPr>
            <a:lstStyle/>
            <a:p>
              <a:r>
                <a:rPr lang="en-US" b="1" dirty="0">
                  <a:solidFill>
                    <a:srgbClr val="00B050"/>
                  </a:solidFill>
                </a:rPr>
                <a:t>Null</a:t>
              </a:r>
            </a:p>
          </p:txBody>
        </p:sp>
      </p:grpSp>
      <p:grpSp>
        <p:nvGrpSpPr>
          <p:cNvPr id="129" name="Group 128"/>
          <p:cNvGrpSpPr/>
          <p:nvPr/>
        </p:nvGrpSpPr>
        <p:grpSpPr>
          <a:xfrm rot="10992617">
            <a:off x="7315200" y="4710221"/>
            <a:ext cx="1905000" cy="512371"/>
            <a:chOff x="1181114" y="3321197"/>
            <a:chExt cx="1905000" cy="512371"/>
          </a:xfrm>
        </p:grpSpPr>
        <p:cxnSp>
          <p:nvCxnSpPr>
            <p:cNvPr id="130" name="Straight Arrow Connector 129"/>
            <p:cNvCxnSpPr/>
            <p:nvPr/>
          </p:nvCxnSpPr>
          <p:spPr>
            <a:xfrm>
              <a:off x="1181114" y="3321197"/>
              <a:ext cx="1905000" cy="512371"/>
            </a:xfrm>
            <a:prstGeom prst="straightConnector1">
              <a:avLst/>
            </a:prstGeom>
            <a:ln w="57150">
              <a:solidFill>
                <a:srgbClr val="00B05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31" name="TextBox 2"/>
            <p:cNvSpPr txBox="1"/>
            <p:nvPr/>
          </p:nvSpPr>
          <p:spPr>
            <a:xfrm rot="11736670">
              <a:off x="1935292" y="3425266"/>
              <a:ext cx="517449" cy="369332"/>
            </a:xfrm>
            <a:prstGeom prst="rect">
              <a:avLst/>
            </a:prstGeom>
            <a:solidFill>
              <a:schemeClr val="bg1"/>
            </a:solidFill>
          </p:spPr>
          <p:txBody>
            <a:bodyPr wrap="none" rtlCol="0">
              <a:spAutoFit/>
            </a:bodyPr>
            <a:lstStyle/>
            <a:p>
              <a:r>
                <a:rPr lang="en-US" b="1" dirty="0">
                  <a:solidFill>
                    <a:srgbClr val="00B050"/>
                  </a:solidFill>
                </a:rPr>
                <a:t>Null</a:t>
              </a:r>
            </a:p>
          </p:txBody>
        </p:sp>
      </p:grpSp>
      <p:grpSp>
        <p:nvGrpSpPr>
          <p:cNvPr id="132" name="Group 131"/>
          <p:cNvGrpSpPr/>
          <p:nvPr/>
        </p:nvGrpSpPr>
        <p:grpSpPr>
          <a:xfrm rot="14373410">
            <a:off x="5766670" y="5163775"/>
            <a:ext cx="1053837" cy="369332"/>
            <a:chOff x="2058327" y="3573268"/>
            <a:chExt cx="1053837" cy="369332"/>
          </a:xfrm>
        </p:grpSpPr>
        <p:cxnSp>
          <p:nvCxnSpPr>
            <p:cNvPr id="133" name="Straight Arrow Connector 132"/>
            <p:cNvCxnSpPr/>
            <p:nvPr/>
          </p:nvCxnSpPr>
          <p:spPr>
            <a:xfrm rot="1664967" flipV="1">
              <a:off x="2058327" y="3646957"/>
              <a:ext cx="1053837" cy="218054"/>
            </a:xfrm>
            <a:prstGeom prst="straightConnector1">
              <a:avLst/>
            </a:prstGeom>
            <a:ln w="57150">
              <a:solidFill>
                <a:srgbClr val="00B05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36" name="TextBox 2"/>
            <p:cNvSpPr txBox="1"/>
            <p:nvPr/>
          </p:nvSpPr>
          <p:spPr>
            <a:xfrm rot="11736670">
              <a:off x="2354595" y="3573268"/>
              <a:ext cx="517449" cy="369332"/>
            </a:xfrm>
            <a:prstGeom prst="rect">
              <a:avLst/>
            </a:prstGeom>
            <a:solidFill>
              <a:schemeClr val="bg1"/>
            </a:solidFill>
          </p:spPr>
          <p:txBody>
            <a:bodyPr wrap="none" rtlCol="0">
              <a:spAutoFit/>
            </a:bodyPr>
            <a:lstStyle/>
            <a:p>
              <a:r>
                <a:rPr lang="en-US" b="1" dirty="0">
                  <a:solidFill>
                    <a:srgbClr val="00B050"/>
                  </a:solidFill>
                </a:rPr>
                <a:t>Null</a:t>
              </a:r>
            </a:p>
          </p:txBody>
        </p:sp>
      </p:grpSp>
      <p:grpSp>
        <p:nvGrpSpPr>
          <p:cNvPr id="141" name="Group 140"/>
          <p:cNvGrpSpPr/>
          <p:nvPr/>
        </p:nvGrpSpPr>
        <p:grpSpPr>
          <a:xfrm rot="18288004">
            <a:off x="3683091" y="4878323"/>
            <a:ext cx="993772" cy="1321830"/>
            <a:chOff x="1787048" y="2956898"/>
            <a:chExt cx="993772" cy="1321830"/>
          </a:xfrm>
        </p:grpSpPr>
        <p:cxnSp>
          <p:nvCxnSpPr>
            <p:cNvPr id="142" name="Straight Arrow Connector 141"/>
            <p:cNvCxnSpPr/>
            <p:nvPr/>
          </p:nvCxnSpPr>
          <p:spPr>
            <a:xfrm rot="3119430" flipV="1">
              <a:off x="1623019" y="3120927"/>
              <a:ext cx="1321830" cy="993772"/>
            </a:xfrm>
            <a:prstGeom prst="straightConnector1">
              <a:avLst/>
            </a:prstGeom>
            <a:ln w="57150">
              <a:solidFill>
                <a:srgbClr val="00B05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43" name="TextBox 2"/>
            <p:cNvSpPr txBox="1"/>
            <p:nvPr/>
          </p:nvSpPr>
          <p:spPr>
            <a:xfrm rot="936670">
              <a:off x="2092375" y="3434363"/>
              <a:ext cx="517449" cy="369332"/>
            </a:xfrm>
            <a:prstGeom prst="rect">
              <a:avLst/>
            </a:prstGeom>
            <a:solidFill>
              <a:schemeClr val="bg1"/>
            </a:solidFill>
          </p:spPr>
          <p:txBody>
            <a:bodyPr wrap="none" rtlCol="0">
              <a:spAutoFit/>
            </a:bodyPr>
            <a:lstStyle/>
            <a:p>
              <a:r>
                <a:rPr lang="en-US" b="1" dirty="0">
                  <a:solidFill>
                    <a:srgbClr val="00B050"/>
                  </a:solidFill>
                </a:rPr>
                <a:t>Null</a:t>
              </a:r>
            </a:p>
          </p:txBody>
        </p:sp>
      </p:grpSp>
      <p:grpSp>
        <p:nvGrpSpPr>
          <p:cNvPr id="146" name="Group 145"/>
          <p:cNvGrpSpPr/>
          <p:nvPr/>
        </p:nvGrpSpPr>
        <p:grpSpPr>
          <a:xfrm rot="12917467" flipH="1">
            <a:off x="3444497" y="3439969"/>
            <a:ext cx="1302028" cy="480010"/>
            <a:chOff x="1765066" y="3413349"/>
            <a:chExt cx="1302028" cy="480010"/>
          </a:xfrm>
        </p:grpSpPr>
        <p:cxnSp>
          <p:nvCxnSpPr>
            <p:cNvPr id="147" name="Straight Arrow Connector 146"/>
            <p:cNvCxnSpPr/>
            <p:nvPr/>
          </p:nvCxnSpPr>
          <p:spPr>
            <a:xfrm rot="12917467" flipH="1">
              <a:off x="1765066" y="3413349"/>
              <a:ext cx="1302028" cy="480010"/>
            </a:xfrm>
            <a:prstGeom prst="straightConnector1">
              <a:avLst/>
            </a:prstGeom>
            <a:ln w="57150">
              <a:solidFill>
                <a:srgbClr val="00B050"/>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48" name="TextBox 2"/>
            <p:cNvSpPr txBox="1"/>
            <p:nvPr/>
          </p:nvSpPr>
          <p:spPr>
            <a:xfrm rot="11736670">
              <a:off x="2179713" y="3472220"/>
              <a:ext cx="517449" cy="369332"/>
            </a:xfrm>
            <a:prstGeom prst="rect">
              <a:avLst/>
            </a:prstGeom>
            <a:solidFill>
              <a:schemeClr val="bg1"/>
            </a:solidFill>
          </p:spPr>
          <p:txBody>
            <a:bodyPr wrap="none" rtlCol="0">
              <a:spAutoFit/>
            </a:bodyPr>
            <a:lstStyle/>
            <a:p>
              <a:r>
                <a:rPr lang="en-US" b="1" dirty="0">
                  <a:solidFill>
                    <a:srgbClr val="00B050"/>
                  </a:solidFill>
                </a:rPr>
                <a:t>Null</a:t>
              </a:r>
            </a:p>
          </p:txBody>
        </p:sp>
      </p:grpSp>
      <p:sp>
        <p:nvSpPr>
          <p:cNvPr id="150" name="Rectangle 149"/>
          <p:cNvSpPr/>
          <p:nvPr/>
        </p:nvSpPr>
        <p:spPr>
          <a:xfrm rot="488027">
            <a:off x="5891828" y="2951888"/>
            <a:ext cx="916687" cy="1702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rot="488027">
            <a:off x="6111243" y="4254437"/>
            <a:ext cx="916687" cy="28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21"/>
          <p:cNvGrpSpPr/>
          <p:nvPr/>
        </p:nvGrpSpPr>
        <p:grpSpPr>
          <a:xfrm>
            <a:off x="5181601" y="3429000"/>
            <a:ext cx="1543485" cy="1139132"/>
            <a:chOff x="366315" y="3653929"/>
            <a:chExt cx="2379685" cy="1756271"/>
          </a:xfrm>
        </p:grpSpPr>
        <p:sp>
          <p:nvSpPr>
            <p:cNvPr id="140" name="Parallelogram 139"/>
            <p:cNvSpPr/>
            <p:nvPr/>
          </p:nvSpPr>
          <p:spPr>
            <a:xfrm>
              <a:off x="446954" y="4146126"/>
              <a:ext cx="2208949" cy="1264073"/>
            </a:xfrm>
            <a:prstGeom prst="parallelogram">
              <a:avLst>
                <a:gd name="adj" fmla="val 56498"/>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98"/>
            <p:cNvGrpSpPr/>
            <p:nvPr/>
          </p:nvGrpSpPr>
          <p:grpSpPr>
            <a:xfrm>
              <a:off x="1852018" y="5083997"/>
              <a:ext cx="163909" cy="326203"/>
              <a:chOff x="1476543" y="4728479"/>
              <a:chExt cx="163909" cy="326203"/>
            </a:xfrm>
          </p:grpSpPr>
          <p:sp>
            <p:nvSpPr>
              <p:cNvPr id="241" name="Isosceles Triangle 240"/>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42" name="Straight Connector 241"/>
              <p:cNvCxnSpPr>
                <a:stCxn id="241"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6" name="Group 99"/>
            <p:cNvGrpSpPr/>
            <p:nvPr/>
          </p:nvGrpSpPr>
          <p:grpSpPr>
            <a:xfrm>
              <a:off x="1589955" y="5083997"/>
              <a:ext cx="163909" cy="326203"/>
              <a:chOff x="1476543" y="4728479"/>
              <a:chExt cx="163909" cy="326203"/>
            </a:xfrm>
          </p:grpSpPr>
          <p:sp>
            <p:nvSpPr>
              <p:cNvPr id="239" name="Isosceles Triangle 238"/>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40" name="Straight Connector 239"/>
              <p:cNvCxnSpPr>
                <a:stCxn id="239"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 102"/>
            <p:cNvGrpSpPr/>
            <p:nvPr/>
          </p:nvGrpSpPr>
          <p:grpSpPr>
            <a:xfrm>
              <a:off x="381000" y="5083996"/>
              <a:ext cx="163909" cy="326203"/>
              <a:chOff x="1476543" y="4728479"/>
              <a:chExt cx="163909" cy="326203"/>
            </a:xfrm>
          </p:grpSpPr>
          <p:sp>
            <p:nvSpPr>
              <p:cNvPr id="237" name="Isosceles Triangle 236"/>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38" name="Straight Connector 237"/>
              <p:cNvCxnSpPr>
                <a:stCxn id="237"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8" name="Group 105"/>
            <p:cNvGrpSpPr/>
            <p:nvPr/>
          </p:nvGrpSpPr>
          <p:grpSpPr>
            <a:xfrm>
              <a:off x="685800" y="5083996"/>
              <a:ext cx="163909" cy="326203"/>
              <a:chOff x="1476543" y="4728479"/>
              <a:chExt cx="163909" cy="326203"/>
            </a:xfrm>
          </p:grpSpPr>
          <p:sp>
            <p:nvSpPr>
              <p:cNvPr id="235" name="Isosceles Triangle 234"/>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36" name="Straight Connector 235"/>
              <p:cNvCxnSpPr>
                <a:stCxn id="235"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117"/>
            <p:cNvGrpSpPr/>
            <p:nvPr/>
          </p:nvGrpSpPr>
          <p:grpSpPr>
            <a:xfrm>
              <a:off x="979091" y="5083996"/>
              <a:ext cx="163909" cy="326203"/>
              <a:chOff x="1476543" y="4728479"/>
              <a:chExt cx="163909" cy="326203"/>
            </a:xfrm>
          </p:grpSpPr>
          <p:sp>
            <p:nvSpPr>
              <p:cNvPr id="233" name="Isosceles Triangle 232"/>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34" name="Straight Connector 233"/>
              <p:cNvCxnSpPr>
                <a:stCxn id="233"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120"/>
            <p:cNvGrpSpPr/>
            <p:nvPr/>
          </p:nvGrpSpPr>
          <p:grpSpPr>
            <a:xfrm>
              <a:off x="1283891" y="5083996"/>
              <a:ext cx="163909" cy="326203"/>
              <a:chOff x="1476543" y="4728479"/>
              <a:chExt cx="163909" cy="326203"/>
            </a:xfrm>
          </p:grpSpPr>
          <p:sp>
            <p:nvSpPr>
              <p:cNvPr id="231" name="Isosceles Triangle 230"/>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32" name="Straight Connector 231"/>
              <p:cNvCxnSpPr>
                <a:stCxn id="231"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123"/>
            <p:cNvGrpSpPr/>
            <p:nvPr/>
          </p:nvGrpSpPr>
          <p:grpSpPr>
            <a:xfrm>
              <a:off x="2569046" y="3819924"/>
              <a:ext cx="163909" cy="326203"/>
              <a:chOff x="1476543" y="4728479"/>
              <a:chExt cx="163909" cy="326203"/>
            </a:xfrm>
          </p:grpSpPr>
          <p:sp>
            <p:nvSpPr>
              <p:cNvPr id="229" name="Isosceles Triangle 228"/>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30" name="Straight Connector 229"/>
              <p:cNvCxnSpPr>
                <a:stCxn id="229"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6"/>
            <p:cNvGrpSpPr/>
            <p:nvPr/>
          </p:nvGrpSpPr>
          <p:grpSpPr>
            <a:xfrm>
              <a:off x="2306983" y="3819924"/>
              <a:ext cx="163909" cy="326203"/>
              <a:chOff x="1476543" y="4728479"/>
              <a:chExt cx="163909" cy="326203"/>
            </a:xfrm>
          </p:grpSpPr>
          <p:sp>
            <p:nvSpPr>
              <p:cNvPr id="227" name="Isosceles Triangle 226"/>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28" name="Straight Connector 227"/>
              <p:cNvCxnSpPr>
                <a:stCxn id="227"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129"/>
            <p:cNvGrpSpPr/>
            <p:nvPr/>
          </p:nvGrpSpPr>
          <p:grpSpPr>
            <a:xfrm>
              <a:off x="1098028" y="3819923"/>
              <a:ext cx="163909" cy="326203"/>
              <a:chOff x="1476543" y="4728479"/>
              <a:chExt cx="163909" cy="326203"/>
            </a:xfrm>
          </p:grpSpPr>
          <p:sp>
            <p:nvSpPr>
              <p:cNvPr id="225" name="Isosceles Triangle 224"/>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26" name="Straight Connector 225"/>
              <p:cNvCxnSpPr>
                <a:stCxn id="225"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32"/>
            <p:cNvGrpSpPr/>
            <p:nvPr/>
          </p:nvGrpSpPr>
          <p:grpSpPr>
            <a:xfrm>
              <a:off x="1402828" y="3819923"/>
              <a:ext cx="163909" cy="326203"/>
              <a:chOff x="1476543" y="4728479"/>
              <a:chExt cx="163909" cy="326203"/>
            </a:xfrm>
          </p:grpSpPr>
          <p:sp>
            <p:nvSpPr>
              <p:cNvPr id="223" name="Isosceles Triangle 222"/>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24" name="Straight Connector 223"/>
              <p:cNvCxnSpPr>
                <a:stCxn id="223"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135"/>
            <p:cNvGrpSpPr/>
            <p:nvPr/>
          </p:nvGrpSpPr>
          <p:grpSpPr>
            <a:xfrm>
              <a:off x="1696119" y="3819923"/>
              <a:ext cx="163909" cy="326203"/>
              <a:chOff x="1476543" y="4728479"/>
              <a:chExt cx="163909" cy="326203"/>
            </a:xfrm>
          </p:grpSpPr>
          <p:sp>
            <p:nvSpPr>
              <p:cNvPr id="221" name="Isosceles Triangle 220"/>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22" name="Straight Connector 221"/>
              <p:cNvCxnSpPr>
                <a:stCxn id="221"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138"/>
            <p:cNvGrpSpPr/>
            <p:nvPr/>
          </p:nvGrpSpPr>
          <p:grpSpPr>
            <a:xfrm>
              <a:off x="2000919" y="3819923"/>
              <a:ext cx="163909" cy="326203"/>
              <a:chOff x="1476543" y="4728479"/>
              <a:chExt cx="163909" cy="326203"/>
            </a:xfrm>
          </p:grpSpPr>
          <p:sp>
            <p:nvSpPr>
              <p:cNvPr id="219" name="Isosceles Triangle 218"/>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20" name="Straight Connector 219"/>
              <p:cNvCxnSpPr>
                <a:stCxn id="219"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141"/>
            <p:cNvGrpSpPr/>
            <p:nvPr/>
          </p:nvGrpSpPr>
          <p:grpSpPr>
            <a:xfrm>
              <a:off x="2070373" y="4658124"/>
              <a:ext cx="163909" cy="326203"/>
              <a:chOff x="1476543" y="4728479"/>
              <a:chExt cx="163909" cy="326203"/>
            </a:xfrm>
          </p:grpSpPr>
          <p:sp>
            <p:nvSpPr>
              <p:cNvPr id="217" name="Isosceles Triangle 216"/>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18" name="Straight Connector 217"/>
              <p:cNvCxnSpPr>
                <a:stCxn id="217"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144"/>
            <p:cNvGrpSpPr/>
            <p:nvPr/>
          </p:nvGrpSpPr>
          <p:grpSpPr>
            <a:xfrm>
              <a:off x="1808310" y="4658124"/>
              <a:ext cx="163909" cy="326203"/>
              <a:chOff x="1476543" y="4728479"/>
              <a:chExt cx="163909" cy="326203"/>
            </a:xfrm>
          </p:grpSpPr>
          <p:sp>
            <p:nvSpPr>
              <p:cNvPr id="215" name="Isosceles Triangle 214"/>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16" name="Straight Connector 215"/>
              <p:cNvCxnSpPr>
                <a:stCxn id="215"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147"/>
            <p:cNvGrpSpPr/>
            <p:nvPr/>
          </p:nvGrpSpPr>
          <p:grpSpPr>
            <a:xfrm>
              <a:off x="599355" y="4658123"/>
              <a:ext cx="163909" cy="326203"/>
              <a:chOff x="1476543" y="4728479"/>
              <a:chExt cx="163909" cy="326203"/>
            </a:xfrm>
          </p:grpSpPr>
          <p:sp>
            <p:nvSpPr>
              <p:cNvPr id="213" name="Isosceles Triangle 212"/>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14" name="Straight Connector 213"/>
              <p:cNvCxnSpPr>
                <a:stCxn id="213"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150"/>
            <p:cNvGrpSpPr/>
            <p:nvPr/>
          </p:nvGrpSpPr>
          <p:grpSpPr>
            <a:xfrm>
              <a:off x="904155" y="4658123"/>
              <a:ext cx="163909" cy="326203"/>
              <a:chOff x="1476543" y="4728479"/>
              <a:chExt cx="163909" cy="326203"/>
            </a:xfrm>
          </p:grpSpPr>
          <p:sp>
            <p:nvSpPr>
              <p:cNvPr id="211" name="Isosceles Triangle 210"/>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12" name="Straight Connector 211"/>
              <p:cNvCxnSpPr>
                <a:stCxn id="211"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153"/>
            <p:cNvGrpSpPr/>
            <p:nvPr/>
          </p:nvGrpSpPr>
          <p:grpSpPr>
            <a:xfrm>
              <a:off x="1197446" y="4658123"/>
              <a:ext cx="163909" cy="326203"/>
              <a:chOff x="1476543" y="4728479"/>
              <a:chExt cx="163909" cy="326203"/>
            </a:xfrm>
          </p:grpSpPr>
          <p:sp>
            <p:nvSpPr>
              <p:cNvPr id="209" name="Isosceles Triangle 208"/>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10" name="Straight Connector 209"/>
              <p:cNvCxnSpPr>
                <a:stCxn id="209"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156"/>
            <p:cNvGrpSpPr/>
            <p:nvPr/>
          </p:nvGrpSpPr>
          <p:grpSpPr>
            <a:xfrm>
              <a:off x="1502246" y="4658123"/>
              <a:ext cx="163909" cy="326203"/>
              <a:chOff x="1476543" y="4728479"/>
              <a:chExt cx="163909" cy="326203"/>
            </a:xfrm>
          </p:grpSpPr>
          <p:sp>
            <p:nvSpPr>
              <p:cNvPr id="207" name="Isosceles Triangle 206"/>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08" name="Straight Connector 207"/>
              <p:cNvCxnSpPr>
                <a:stCxn id="207"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1" name="Group 159"/>
            <p:cNvGrpSpPr/>
            <p:nvPr/>
          </p:nvGrpSpPr>
          <p:grpSpPr>
            <a:xfrm>
              <a:off x="2340446" y="4222328"/>
              <a:ext cx="163909" cy="326203"/>
              <a:chOff x="1476543" y="4728479"/>
              <a:chExt cx="163909" cy="326203"/>
            </a:xfrm>
          </p:grpSpPr>
          <p:sp>
            <p:nvSpPr>
              <p:cNvPr id="205" name="Isosceles Triangle 204"/>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06" name="Straight Connector 205"/>
              <p:cNvCxnSpPr>
                <a:stCxn id="205"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45" name="Group 162"/>
            <p:cNvGrpSpPr/>
            <p:nvPr/>
          </p:nvGrpSpPr>
          <p:grpSpPr>
            <a:xfrm>
              <a:off x="2078383" y="4222328"/>
              <a:ext cx="163909" cy="326203"/>
              <a:chOff x="1476543" y="4728479"/>
              <a:chExt cx="163909" cy="326203"/>
            </a:xfrm>
          </p:grpSpPr>
          <p:sp>
            <p:nvSpPr>
              <p:cNvPr id="203" name="Isosceles Triangle 202"/>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04" name="Straight Connector 203"/>
              <p:cNvCxnSpPr>
                <a:stCxn id="203"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46" name="Group 165"/>
            <p:cNvGrpSpPr/>
            <p:nvPr/>
          </p:nvGrpSpPr>
          <p:grpSpPr>
            <a:xfrm>
              <a:off x="869428" y="4222327"/>
              <a:ext cx="163909" cy="326203"/>
              <a:chOff x="1476543" y="4728479"/>
              <a:chExt cx="163909" cy="326203"/>
            </a:xfrm>
          </p:grpSpPr>
          <p:sp>
            <p:nvSpPr>
              <p:cNvPr id="201" name="Isosceles Triangle 200"/>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02" name="Straight Connector 201"/>
              <p:cNvCxnSpPr>
                <a:stCxn id="201"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47" name="Group 168"/>
            <p:cNvGrpSpPr/>
            <p:nvPr/>
          </p:nvGrpSpPr>
          <p:grpSpPr>
            <a:xfrm>
              <a:off x="1174228" y="4222327"/>
              <a:ext cx="163909" cy="326203"/>
              <a:chOff x="1476543" y="4728479"/>
              <a:chExt cx="163909" cy="326203"/>
            </a:xfrm>
          </p:grpSpPr>
          <p:sp>
            <p:nvSpPr>
              <p:cNvPr id="199" name="Isosceles Triangle 198"/>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00" name="Straight Connector 199"/>
              <p:cNvCxnSpPr>
                <a:stCxn id="199"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48" name="Group 171"/>
            <p:cNvGrpSpPr/>
            <p:nvPr/>
          </p:nvGrpSpPr>
          <p:grpSpPr>
            <a:xfrm>
              <a:off x="1467519" y="4222327"/>
              <a:ext cx="163909" cy="326203"/>
              <a:chOff x="1476543" y="4728479"/>
              <a:chExt cx="163909" cy="326203"/>
            </a:xfrm>
          </p:grpSpPr>
          <p:sp>
            <p:nvSpPr>
              <p:cNvPr id="197" name="Isosceles Triangle 196"/>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98" name="Straight Connector 197"/>
              <p:cNvCxnSpPr>
                <a:stCxn id="197"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49" name="Group 174"/>
            <p:cNvGrpSpPr/>
            <p:nvPr/>
          </p:nvGrpSpPr>
          <p:grpSpPr>
            <a:xfrm>
              <a:off x="1772319" y="4222327"/>
              <a:ext cx="163909" cy="326203"/>
              <a:chOff x="1476543" y="4728479"/>
              <a:chExt cx="163909" cy="326203"/>
            </a:xfrm>
          </p:grpSpPr>
          <p:sp>
            <p:nvSpPr>
              <p:cNvPr id="195" name="Isosceles Triangle 194"/>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96" name="Straight Connector 195"/>
              <p:cNvCxnSpPr>
                <a:stCxn id="195"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65" name="Straight Connector 164"/>
            <p:cNvCxnSpPr/>
            <p:nvPr/>
          </p:nvCxnSpPr>
          <p:spPr>
            <a:xfrm flipH="1">
              <a:off x="673677" y="4997511"/>
              <a:ext cx="1475652"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H="1">
              <a:off x="946748" y="4548530"/>
              <a:ext cx="1475652"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H="1">
              <a:off x="772240" y="4146127"/>
              <a:ext cx="695279" cy="126407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H="1">
              <a:off x="1056555" y="4146127"/>
              <a:ext cx="695279" cy="126407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H="1">
              <a:off x="1361355" y="4146127"/>
              <a:ext cx="695279" cy="126407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H="1">
              <a:off x="1656676" y="4146127"/>
              <a:ext cx="695279" cy="126407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7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078684" y="3657605"/>
              <a:ext cx="193510" cy="154961"/>
            </a:xfrm>
            <a:prstGeom prst="rect">
              <a:avLst/>
            </a:prstGeom>
            <a:noFill/>
          </p:spPr>
        </p:pic>
        <p:pic>
          <p:nvPicPr>
            <p:cNvPr id="17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381925" y="3657605"/>
              <a:ext cx="193510" cy="154961"/>
            </a:xfrm>
            <a:prstGeom prst="rect">
              <a:avLst/>
            </a:prstGeom>
            <a:noFill/>
          </p:spPr>
        </p:pic>
        <p:pic>
          <p:nvPicPr>
            <p:cNvPr id="17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78377" y="3657603"/>
              <a:ext cx="193510" cy="154961"/>
            </a:xfrm>
            <a:prstGeom prst="rect">
              <a:avLst/>
            </a:prstGeom>
            <a:noFill/>
          </p:spPr>
        </p:pic>
        <p:pic>
          <p:nvPicPr>
            <p:cNvPr id="17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982170" y="3653931"/>
              <a:ext cx="193510" cy="154961"/>
            </a:xfrm>
            <a:prstGeom prst="rect">
              <a:avLst/>
            </a:prstGeom>
            <a:noFill/>
          </p:spPr>
        </p:pic>
        <p:pic>
          <p:nvPicPr>
            <p:cNvPr id="17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292756" y="3657601"/>
              <a:ext cx="193510" cy="154961"/>
            </a:xfrm>
            <a:prstGeom prst="rect">
              <a:avLst/>
            </a:prstGeom>
            <a:noFill/>
          </p:spPr>
        </p:pic>
        <p:pic>
          <p:nvPicPr>
            <p:cNvPr id="17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52491" y="3653929"/>
              <a:ext cx="193509" cy="154961"/>
            </a:xfrm>
            <a:prstGeom prst="rect">
              <a:avLst/>
            </a:prstGeom>
            <a:noFill/>
          </p:spPr>
        </p:pic>
        <p:pic>
          <p:nvPicPr>
            <p:cNvPr id="17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2380" y="4060646"/>
              <a:ext cx="193510" cy="154961"/>
            </a:xfrm>
            <a:prstGeom prst="rect">
              <a:avLst/>
            </a:prstGeom>
            <a:noFill/>
          </p:spPr>
        </p:pic>
        <p:pic>
          <p:nvPicPr>
            <p:cNvPr id="17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59292" y="4060644"/>
              <a:ext cx="193510" cy="154961"/>
            </a:xfrm>
            <a:prstGeom prst="rect">
              <a:avLst/>
            </a:prstGeom>
            <a:noFill/>
          </p:spPr>
        </p:pic>
        <p:pic>
          <p:nvPicPr>
            <p:cNvPr id="17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52071" y="4064315"/>
              <a:ext cx="193510" cy="154961"/>
            </a:xfrm>
            <a:prstGeom prst="rect">
              <a:avLst/>
            </a:prstGeom>
            <a:noFill/>
          </p:spPr>
        </p:pic>
        <p:pic>
          <p:nvPicPr>
            <p:cNvPr id="18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59538" y="4060643"/>
              <a:ext cx="193510" cy="154961"/>
            </a:xfrm>
            <a:prstGeom prst="rect">
              <a:avLst/>
            </a:prstGeom>
            <a:noFill/>
          </p:spPr>
        </p:pic>
        <p:pic>
          <p:nvPicPr>
            <p:cNvPr id="18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66450" y="4060641"/>
              <a:ext cx="193510" cy="154961"/>
            </a:xfrm>
            <a:prstGeom prst="rect">
              <a:avLst/>
            </a:prstGeom>
            <a:noFill/>
          </p:spPr>
        </p:pic>
        <p:pic>
          <p:nvPicPr>
            <p:cNvPr id="18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322518" y="4060640"/>
              <a:ext cx="193509" cy="154961"/>
            </a:xfrm>
            <a:prstGeom prst="rect">
              <a:avLst/>
            </a:prstGeom>
            <a:noFill/>
          </p:spPr>
        </p:pic>
        <p:pic>
          <p:nvPicPr>
            <p:cNvPr id="18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83520" y="4492151"/>
              <a:ext cx="193510" cy="154961"/>
            </a:xfrm>
            <a:prstGeom prst="rect">
              <a:avLst/>
            </a:prstGeom>
            <a:noFill/>
          </p:spPr>
        </p:pic>
        <p:pic>
          <p:nvPicPr>
            <p:cNvPr id="18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86759" y="4495821"/>
              <a:ext cx="193510" cy="154961"/>
            </a:xfrm>
            <a:prstGeom prst="rect">
              <a:avLst/>
            </a:prstGeom>
            <a:noFill/>
          </p:spPr>
        </p:pic>
        <p:pic>
          <p:nvPicPr>
            <p:cNvPr id="18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83211" y="4492151"/>
              <a:ext cx="193510" cy="154961"/>
            </a:xfrm>
            <a:prstGeom prst="rect">
              <a:avLst/>
            </a:prstGeom>
            <a:noFill/>
          </p:spPr>
        </p:pic>
        <p:pic>
          <p:nvPicPr>
            <p:cNvPr id="18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83335" y="4492148"/>
              <a:ext cx="193510" cy="154961"/>
            </a:xfrm>
            <a:prstGeom prst="rect">
              <a:avLst/>
            </a:prstGeom>
            <a:noFill/>
          </p:spPr>
        </p:pic>
        <p:pic>
          <p:nvPicPr>
            <p:cNvPr id="18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93921" y="4492147"/>
              <a:ext cx="193510" cy="154961"/>
            </a:xfrm>
            <a:prstGeom prst="rect">
              <a:avLst/>
            </a:prstGeom>
            <a:noFill/>
          </p:spPr>
        </p:pic>
        <p:pic>
          <p:nvPicPr>
            <p:cNvPr id="18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57329" y="4495819"/>
              <a:ext cx="193510" cy="154961"/>
            </a:xfrm>
            <a:prstGeom prst="rect">
              <a:avLst/>
            </a:prstGeom>
            <a:noFill/>
          </p:spPr>
        </p:pic>
        <p:pic>
          <p:nvPicPr>
            <p:cNvPr id="18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66315" y="4923199"/>
              <a:ext cx="193510" cy="154961"/>
            </a:xfrm>
            <a:prstGeom prst="rect">
              <a:avLst/>
            </a:prstGeom>
            <a:noFill/>
          </p:spPr>
        </p:pic>
        <p:pic>
          <p:nvPicPr>
            <p:cNvPr id="19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65887" y="4923197"/>
              <a:ext cx="193510" cy="154961"/>
            </a:xfrm>
            <a:prstGeom prst="rect">
              <a:avLst/>
            </a:prstGeom>
            <a:noFill/>
          </p:spPr>
        </p:pic>
        <p:pic>
          <p:nvPicPr>
            <p:cNvPr id="19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62337" y="4923196"/>
              <a:ext cx="193510" cy="154961"/>
            </a:xfrm>
            <a:prstGeom prst="rect">
              <a:avLst/>
            </a:prstGeom>
            <a:noFill/>
          </p:spPr>
        </p:pic>
        <p:pic>
          <p:nvPicPr>
            <p:cNvPr id="19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269804" y="4926867"/>
              <a:ext cx="193510" cy="154961"/>
            </a:xfrm>
            <a:prstGeom prst="rect">
              <a:avLst/>
            </a:prstGeom>
            <a:noFill/>
          </p:spPr>
        </p:pic>
        <p:pic>
          <p:nvPicPr>
            <p:cNvPr id="19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569373" y="4919523"/>
              <a:ext cx="193510" cy="154961"/>
            </a:xfrm>
            <a:prstGeom prst="rect">
              <a:avLst/>
            </a:prstGeom>
            <a:noFill/>
          </p:spPr>
        </p:pic>
        <p:pic>
          <p:nvPicPr>
            <p:cNvPr id="19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832783" y="4923193"/>
              <a:ext cx="193510" cy="154961"/>
            </a:xfrm>
            <a:prstGeom prst="rect">
              <a:avLst/>
            </a:prstGeom>
            <a:noFill/>
          </p:spPr>
        </p:pic>
      </p:grpSp>
    </p:spTree>
    <p:extLst>
      <p:ext uri="{BB962C8B-B14F-4D97-AF65-F5344CB8AC3E}">
        <p14:creationId xmlns:p14="http://schemas.microsoft.com/office/powerpoint/2010/main" val="175629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2.22222E-6 L -0.12448 0.05972 " pathEditMode="relative" rAng="0" ptsTypes="AA">
                                      <p:cBhvr>
                                        <p:cTn id="6" dur="1000" fill="hold"/>
                                        <p:tgtEl>
                                          <p:spTgt spid="20"/>
                                        </p:tgtEl>
                                        <p:attrNameLst>
                                          <p:attrName>ppt_x</p:attrName>
                                          <p:attrName>ppt_y</p:attrName>
                                        </p:attrNameLst>
                                      </p:cBhvr>
                                      <p:rCtr x="-6224" y="29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Channel Degradation with Mobility</a:t>
            </a:r>
            <a:endParaRPr lang="en-US" dirty="0"/>
          </a:p>
        </p:txBody>
      </p:sp>
      <p:sp>
        <p:nvSpPr>
          <p:cNvPr id="4" name="Slide Number Placeholder 3"/>
          <p:cNvSpPr>
            <a:spLocks noGrp="1"/>
          </p:cNvSpPr>
          <p:nvPr>
            <p:ph type="sldNum" sz="quarter" idx="12"/>
          </p:nvPr>
        </p:nvSpPr>
        <p:spPr/>
        <p:txBody>
          <a:bodyPr/>
          <a:lstStyle/>
          <a:p>
            <a:fld id="{EB0FBDE8-F761-4F53-9010-213E7070AD2F}" type="slidenum">
              <a:rPr lang="en-US" smtClean="0">
                <a:solidFill>
                  <a:prstClr val="black">
                    <a:tint val="75000"/>
                  </a:prstClr>
                </a:solidFill>
              </a:rPr>
              <a:pPr/>
              <a:t>31</a:t>
            </a:fld>
            <a:endParaRPr lang="en-US">
              <a:solidFill>
                <a:prstClr val="black">
                  <a:tint val="75000"/>
                </a:prstClr>
              </a:solidFill>
            </a:endParaRPr>
          </a:p>
        </p:txBody>
      </p:sp>
      <p:sp>
        <p:nvSpPr>
          <p:cNvPr id="5" name="Content Placeholder 2"/>
          <p:cNvSpPr>
            <a:spLocks noGrp="1"/>
          </p:cNvSpPr>
          <p:nvPr>
            <p:ph idx="1"/>
          </p:nvPr>
        </p:nvSpPr>
        <p:spPr>
          <a:xfrm>
            <a:off x="838200" y="1546309"/>
            <a:ext cx="10515600" cy="469182"/>
          </a:xfrm>
        </p:spPr>
        <p:txBody>
          <a:bodyPr>
            <a:normAutofit/>
          </a:bodyPr>
          <a:lstStyle/>
          <a:p>
            <a:pPr marL="0" indent="0" algn="ctr">
              <a:buNone/>
            </a:pPr>
            <a:r>
              <a:rPr lang="en-US" sz="2400" dirty="0" err="1" smtClean="0"/>
              <a:t>Zeroforcing</a:t>
            </a:r>
            <a:r>
              <a:rPr lang="en-US" sz="2400" dirty="0" smtClean="0"/>
              <a:t> 96x8 </a:t>
            </a:r>
            <a:r>
              <a:rPr lang="en-US" sz="2400" dirty="0"/>
              <a:t>Mobile NLOS </a:t>
            </a:r>
            <a:r>
              <a:rPr lang="en-US" sz="2400" dirty="0" smtClean="0"/>
              <a:t>2.</a:t>
            </a:r>
            <a:r>
              <a:rPr lang="en-US" sz="100" dirty="0" smtClean="0"/>
              <a:t> </a:t>
            </a:r>
            <a:r>
              <a:rPr lang="en-US" sz="2400" dirty="0" smtClean="0"/>
              <a:t>4 GHz (35 dB SNR)</a:t>
            </a:r>
            <a:endParaRPr lang="en-US" sz="2400" dirty="0"/>
          </a:p>
        </p:txBody>
      </p:sp>
      <p:pic>
        <p:nvPicPr>
          <p:cNvPr id="6" name="Picture 5"/>
          <p:cNvPicPr>
            <a:picLocks noChangeAspect="1"/>
          </p:cNvPicPr>
          <p:nvPr/>
        </p:nvPicPr>
        <p:blipFill>
          <a:blip r:embed="rId2"/>
          <a:stretch>
            <a:fillRect/>
          </a:stretch>
        </p:blipFill>
        <p:spPr>
          <a:xfrm>
            <a:off x="1698765" y="2030731"/>
            <a:ext cx="8794470" cy="4572000"/>
          </a:xfrm>
          <a:prstGeom prst="rect">
            <a:avLst/>
          </a:prstGeom>
        </p:spPr>
      </p:pic>
      <p:sp>
        <p:nvSpPr>
          <p:cNvPr id="7" name="TextBox 6"/>
          <p:cNvSpPr txBox="1"/>
          <p:nvPr/>
        </p:nvSpPr>
        <p:spPr>
          <a:xfrm rot="16200000">
            <a:off x="47477" y="3925486"/>
            <a:ext cx="4024312" cy="461665"/>
          </a:xfrm>
          <a:prstGeom prst="rect">
            <a:avLst/>
          </a:prstGeom>
          <a:solidFill>
            <a:schemeClr val="bg1"/>
          </a:solidFill>
        </p:spPr>
        <p:txBody>
          <a:bodyPr wrap="square" rtlCol="0">
            <a:spAutoFit/>
          </a:bodyPr>
          <a:lstStyle/>
          <a:p>
            <a:pPr algn="ctr"/>
            <a:r>
              <a:rPr lang="en-US" sz="2400" dirty="0" smtClean="0"/>
              <a:t>Achievable Rate </a:t>
            </a:r>
            <a:r>
              <a:rPr lang="en-US" sz="2400" dirty="0"/>
              <a:t>(bps/Hz)</a:t>
            </a:r>
          </a:p>
        </p:txBody>
      </p:sp>
    </p:spTree>
    <p:extLst>
      <p:ext uri="{BB962C8B-B14F-4D97-AF65-F5344CB8AC3E}">
        <p14:creationId xmlns:p14="http://schemas.microsoft.com/office/powerpoint/2010/main" val="865835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Channel and Computational Overhead</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r>
              <a:rPr lang="en-US" dirty="0" smtClean="0"/>
              <a:t>Collect User Locations (CSI)</a:t>
            </a:r>
          </a:p>
          <a:p>
            <a:pPr marL="0" indent="0">
              <a:buNone/>
            </a:pPr>
            <a:endParaRPr lang="en-US" dirty="0"/>
          </a:p>
          <a:p>
            <a:pPr marL="0" indent="0">
              <a:buNone/>
            </a:pPr>
            <a:endParaRPr lang="en-US" dirty="0" smtClean="0"/>
          </a:p>
          <a:p>
            <a:pPr marL="0" indent="0">
              <a:buNone/>
            </a:pPr>
            <a:r>
              <a:rPr lang="en-US" dirty="0" smtClean="0"/>
              <a:t>Update </a:t>
            </a:r>
            <a:r>
              <a:rPr lang="en-US" dirty="0" err="1" smtClean="0"/>
              <a:t>Beampattern</a:t>
            </a:r>
            <a:endParaRPr lang="en-US" dirty="0"/>
          </a:p>
        </p:txBody>
      </p:sp>
      <p:sp>
        <p:nvSpPr>
          <p:cNvPr id="4" name="Slide Number Placeholder 3"/>
          <p:cNvSpPr>
            <a:spLocks noGrp="1"/>
          </p:cNvSpPr>
          <p:nvPr>
            <p:ph type="sldNum" sz="quarter" idx="12"/>
          </p:nvPr>
        </p:nvSpPr>
        <p:spPr/>
        <p:txBody>
          <a:bodyPr/>
          <a:lstStyle/>
          <a:p>
            <a:fld id="{EB0FBDE8-F761-4F53-9010-213E7070AD2F}" type="slidenum">
              <a:rPr lang="en-US" smtClean="0">
                <a:solidFill>
                  <a:prstClr val="black">
                    <a:tint val="75000"/>
                  </a:prstClr>
                </a:solidFill>
              </a:rPr>
              <a:pPr/>
              <a:t>32</a:t>
            </a:fld>
            <a:endParaRPr lang="en-US">
              <a:solidFill>
                <a:prstClr val="black">
                  <a:tint val="75000"/>
                </a:prstClr>
              </a:solidFill>
            </a:endParaRPr>
          </a:p>
        </p:txBody>
      </p:sp>
      <p:grpSp>
        <p:nvGrpSpPr>
          <p:cNvPr id="8" name="Group 7"/>
          <p:cNvGrpSpPr/>
          <p:nvPr/>
        </p:nvGrpSpPr>
        <p:grpSpPr>
          <a:xfrm>
            <a:off x="5486400" y="1796041"/>
            <a:ext cx="6544740" cy="4528559"/>
            <a:chOff x="5486400" y="1591188"/>
            <a:chExt cx="6544740" cy="4528559"/>
          </a:xfrm>
        </p:grpSpPr>
        <p:pic>
          <p:nvPicPr>
            <p:cNvPr id="7" name="Picture 2" descr="C:\MUBF\CellNet13\figs\hwVar.emf"/>
            <p:cNvPicPr>
              <a:picLocks noChangeAspect="1" noChangeArrowheads="1"/>
            </p:cNvPicPr>
            <p:nvPr/>
          </p:nvPicPr>
          <p:blipFill rotWithShape="1">
            <a:blip r:embed="rId2">
              <a:extLst>
                <a:ext uri="{28A0092B-C50C-407E-A947-70E740481C1C}">
                  <a14:useLocalDpi xmlns:a14="http://schemas.microsoft.com/office/drawing/2010/main" val="0"/>
                </a:ext>
              </a:extLst>
            </a:blip>
            <a:srcRect l="8199" t="4391" r="5649" b="6545"/>
            <a:stretch/>
          </p:blipFill>
          <p:spPr bwMode="auto">
            <a:xfrm>
              <a:off x="5855732" y="1591188"/>
              <a:ext cx="6175408" cy="42672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907615" y="5750415"/>
              <a:ext cx="2057400" cy="369332"/>
            </a:xfrm>
            <a:prstGeom prst="rect">
              <a:avLst/>
            </a:prstGeom>
            <a:noFill/>
          </p:spPr>
          <p:txBody>
            <a:bodyPr wrap="square" rtlCol="0">
              <a:spAutoFit/>
            </a:bodyPr>
            <a:lstStyle/>
            <a:p>
              <a:pPr algn="ctr"/>
              <a:r>
                <a:rPr lang="en-US" dirty="0" smtClean="0"/>
                <a:t>Sounding Interval (s</a:t>
              </a:r>
              <a:r>
                <a:rPr lang="en-US" dirty="0"/>
                <a:t>)</a:t>
              </a:r>
            </a:p>
          </p:txBody>
        </p:sp>
        <p:sp>
          <p:nvSpPr>
            <p:cNvPr id="6" name="TextBox 5"/>
            <p:cNvSpPr txBox="1"/>
            <p:nvPr/>
          </p:nvSpPr>
          <p:spPr>
            <a:xfrm rot="16200000">
              <a:off x="3918466" y="3420481"/>
              <a:ext cx="3505200" cy="369332"/>
            </a:xfrm>
            <a:prstGeom prst="rect">
              <a:avLst/>
            </a:prstGeom>
            <a:noFill/>
          </p:spPr>
          <p:txBody>
            <a:bodyPr wrap="square" rtlCol="0">
              <a:spAutoFit/>
            </a:bodyPr>
            <a:lstStyle/>
            <a:p>
              <a:pPr algn="ctr"/>
              <a:r>
                <a:rPr lang="en-US" dirty="0"/>
                <a:t>Achieved </a:t>
              </a:r>
              <a:r>
                <a:rPr lang="en-US" dirty="0" smtClean="0"/>
                <a:t>Rate </a:t>
              </a:r>
              <a:r>
                <a:rPr lang="en-US" dirty="0"/>
                <a:t>(bps/Hz)</a:t>
              </a:r>
            </a:p>
          </p:txBody>
        </p:sp>
      </p:grpSp>
      <p:cxnSp>
        <p:nvCxnSpPr>
          <p:cNvPr id="9" name="Straight Arrow Connector 8"/>
          <p:cNvCxnSpPr/>
          <p:nvPr/>
        </p:nvCxnSpPr>
        <p:spPr>
          <a:xfrm flipH="1">
            <a:off x="9248110" y="1765034"/>
            <a:ext cx="353091" cy="49728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
        <p:nvSpPr>
          <p:cNvPr id="10" name="Content Placeholder 2"/>
          <p:cNvSpPr txBox="1">
            <a:spLocks/>
          </p:cNvSpPr>
          <p:nvPr/>
        </p:nvSpPr>
        <p:spPr>
          <a:xfrm>
            <a:off x="8915400" y="1447800"/>
            <a:ext cx="2325327" cy="496350"/>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err="1" smtClean="0">
                <a:solidFill>
                  <a:schemeClr val="accent2"/>
                </a:solidFill>
              </a:rPr>
              <a:t>Zeroforcing</a:t>
            </a:r>
            <a:r>
              <a:rPr lang="en-US" dirty="0" smtClean="0">
                <a:solidFill>
                  <a:schemeClr val="accent2"/>
                </a:solidFill>
              </a:rPr>
              <a:t> / MMSE</a:t>
            </a:r>
          </a:p>
        </p:txBody>
      </p:sp>
      <p:cxnSp>
        <p:nvCxnSpPr>
          <p:cNvPr id="13" name="Straight Arrow Connector 12"/>
          <p:cNvCxnSpPr/>
          <p:nvPr/>
        </p:nvCxnSpPr>
        <p:spPr>
          <a:xfrm>
            <a:off x="9811375" y="1817205"/>
            <a:ext cx="94625" cy="502421"/>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16" name="Straight Arrow Connector 15"/>
          <p:cNvCxnSpPr/>
          <p:nvPr/>
        </p:nvCxnSpPr>
        <p:spPr>
          <a:xfrm>
            <a:off x="9975011" y="1775615"/>
            <a:ext cx="318994" cy="73260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19" name="Straight Arrow Connector 18"/>
          <p:cNvCxnSpPr/>
          <p:nvPr/>
        </p:nvCxnSpPr>
        <p:spPr>
          <a:xfrm>
            <a:off x="10231203" y="1745382"/>
            <a:ext cx="432134" cy="813500"/>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21" name="Straight Arrow Connector 20"/>
          <p:cNvCxnSpPr/>
          <p:nvPr/>
        </p:nvCxnSpPr>
        <p:spPr>
          <a:xfrm>
            <a:off x="10516465" y="1765808"/>
            <a:ext cx="954956" cy="993028"/>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9560493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59039" y="1593767"/>
            <a:ext cx="9673923" cy="5029200"/>
          </a:xfrm>
          <a:prstGeom prst="rect">
            <a:avLst/>
          </a:prstGeom>
        </p:spPr>
      </p:pic>
      <p:sp>
        <p:nvSpPr>
          <p:cNvPr id="10" name="TextBox 9"/>
          <p:cNvSpPr txBox="1"/>
          <p:nvPr/>
        </p:nvSpPr>
        <p:spPr>
          <a:xfrm rot="16200000">
            <a:off x="-297901" y="3698897"/>
            <a:ext cx="4024312" cy="461665"/>
          </a:xfrm>
          <a:prstGeom prst="rect">
            <a:avLst/>
          </a:prstGeom>
          <a:solidFill>
            <a:schemeClr val="bg1"/>
          </a:solidFill>
        </p:spPr>
        <p:txBody>
          <a:bodyPr wrap="square" rtlCol="0">
            <a:spAutoFit/>
          </a:bodyPr>
          <a:lstStyle/>
          <a:p>
            <a:pPr algn="ctr"/>
            <a:r>
              <a:rPr lang="en-US" sz="2400" dirty="0" smtClean="0"/>
              <a:t>Achievable Rate </a:t>
            </a:r>
            <a:r>
              <a:rPr lang="en-US" sz="2400" dirty="0"/>
              <a:t>(bps/Hz)</a:t>
            </a:r>
          </a:p>
        </p:txBody>
      </p:sp>
      <p:sp>
        <p:nvSpPr>
          <p:cNvPr id="2" name="Title 1"/>
          <p:cNvSpPr>
            <a:spLocks noGrp="1"/>
          </p:cNvSpPr>
          <p:nvPr>
            <p:ph type="title"/>
          </p:nvPr>
        </p:nvSpPr>
        <p:spPr/>
        <p:txBody>
          <a:bodyPr/>
          <a:lstStyle/>
          <a:p>
            <a:r>
              <a:rPr lang="en-US" dirty="0" smtClean="0"/>
              <a:t>System Performance Considering Overhead</a:t>
            </a:r>
            <a:endParaRPr lang="en-US" dirty="0"/>
          </a:p>
        </p:txBody>
      </p:sp>
      <p:sp>
        <p:nvSpPr>
          <p:cNvPr id="4" name="Slide Number Placeholder 3"/>
          <p:cNvSpPr>
            <a:spLocks noGrp="1"/>
          </p:cNvSpPr>
          <p:nvPr>
            <p:ph type="sldNum" sz="quarter" idx="12"/>
          </p:nvPr>
        </p:nvSpPr>
        <p:spPr/>
        <p:txBody>
          <a:bodyPr/>
          <a:lstStyle/>
          <a:p>
            <a:fld id="{EB0FBDE8-F761-4F53-9010-213E7070AD2F}" type="slidenum">
              <a:rPr lang="en-US" smtClean="0">
                <a:solidFill>
                  <a:prstClr val="black">
                    <a:tint val="75000"/>
                  </a:prstClr>
                </a:solidFill>
              </a:rPr>
              <a:pPr/>
              <a:t>33</a:t>
            </a:fld>
            <a:endParaRPr lang="en-US">
              <a:solidFill>
                <a:prstClr val="black">
                  <a:tint val="75000"/>
                </a:prstClr>
              </a:solidFill>
            </a:endParaRPr>
          </a:p>
        </p:txBody>
      </p:sp>
      <p:sp>
        <p:nvSpPr>
          <p:cNvPr id="5" name="Content Placeholder 2"/>
          <p:cNvSpPr>
            <a:spLocks noGrp="1"/>
          </p:cNvSpPr>
          <p:nvPr>
            <p:ph idx="1"/>
          </p:nvPr>
        </p:nvSpPr>
        <p:spPr>
          <a:xfrm>
            <a:off x="838200" y="1447800"/>
            <a:ext cx="10515600" cy="469182"/>
          </a:xfrm>
        </p:spPr>
        <p:txBody>
          <a:bodyPr>
            <a:normAutofit/>
          </a:bodyPr>
          <a:lstStyle/>
          <a:p>
            <a:pPr marL="0" indent="0" algn="ctr">
              <a:buNone/>
            </a:pPr>
            <a:r>
              <a:rPr lang="en-US" sz="2400" dirty="0" err="1" smtClean="0"/>
              <a:t>Zeroforcing</a:t>
            </a:r>
            <a:r>
              <a:rPr lang="en-US" sz="2400" dirty="0" smtClean="0"/>
              <a:t> 96x8 NLOS 2.</a:t>
            </a:r>
            <a:r>
              <a:rPr lang="en-US" sz="100" dirty="0" smtClean="0"/>
              <a:t> </a:t>
            </a:r>
            <a:r>
              <a:rPr lang="en-US" sz="2400" dirty="0" smtClean="0"/>
              <a:t>4 GHz</a:t>
            </a:r>
            <a:endParaRPr lang="en-US" sz="2400" dirty="0"/>
          </a:p>
        </p:txBody>
      </p:sp>
      <p:cxnSp>
        <p:nvCxnSpPr>
          <p:cNvPr id="6" name="Straight Arrow Connector 5"/>
          <p:cNvCxnSpPr/>
          <p:nvPr/>
        </p:nvCxnSpPr>
        <p:spPr>
          <a:xfrm>
            <a:off x="1546142" y="3507372"/>
            <a:ext cx="1197058" cy="661319"/>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cxnSp>
        <p:nvCxnSpPr>
          <p:cNvPr id="7" name="Straight Arrow Connector 6"/>
          <p:cNvCxnSpPr/>
          <p:nvPr/>
        </p:nvCxnSpPr>
        <p:spPr>
          <a:xfrm>
            <a:off x="1600200" y="4314658"/>
            <a:ext cx="1143000" cy="539833"/>
          </a:xfrm>
          <a:prstGeom prst="straightConnector1">
            <a:avLst/>
          </a:prstGeom>
          <a:ln w="69850">
            <a:tailEnd type="triangle"/>
          </a:ln>
        </p:spPr>
        <p:style>
          <a:lnRef idx="3">
            <a:schemeClr val="accent2"/>
          </a:lnRef>
          <a:fillRef idx="0">
            <a:schemeClr val="accent2"/>
          </a:fillRef>
          <a:effectRef idx="2">
            <a:schemeClr val="accent2"/>
          </a:effectRef>
          <a:fontRef idx="minor">
            <a:schemeClr val="tx1"/>
          </a:fontRef>
        </p:style>
      </p:cxnSp>
      <p:sp>
        <p:nvSpPr>
          <p:cNvPr id="8" name="Content Placeholder 2"/>
          <p:cNvSpPr txBox="1">
            <a:spLocks/>
          </p:cNvSpPr>
          <p:nvPr/>
        </p:nvSpPr>
        <p:spPr>
          <a:xfrm>
            <a:off x="609600" y="3191385"/>
            <a:ext cx="1073406" cy="4963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solidFill>
                  <a:schemeClr val="accent2"/>
                </a:solidFill>
              </a:rPr>
              <a:t>6 </a:t>
            </a:r>
            <a:r>
              <a:rPr lang="en-US" dirty="0" err="1" smtClean="0">
                <a:solidFill>
                  <a:schemeClr val="accent2"/>
                </a:solidFill>
              </a:rPr>
              <a:t>ms</a:t>
            </a:r>
            <a:endParaRPr lang="en-US" dirty="0" smtClean="0">
              <a:solidFill>
                <a:schemeClr val="accent2"/>
              </a:solidFill>
            </a:endParaRPr>
          </a:p>
        </p:txBody>
      </p:sp>
      <p:sp>
        <p:nvSpPr>
          <p:cNvPr id="9" name="Content Placeholder 2"/>
          <p:cNvSpPr txBox="1">
            <a:spLocks/>
          </p:cNvSpPr>
          <p:nvPr/>
        </p:nvSpPr>
        <p:spPr>
          <a:xfrm>
            <a:off x="616131" y="3988328"/>
            <a:ext cx="1073406" cy="4963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solidFill>
                  <a:schemeClr val="accent2"/>
                </a:solidFill>
              </a:rPr>
              <a:t>6</a:t>
            </a:r>
            <a:r>
              <a:rPr lang="en-US" dirty="0" smtClean="0">
                <a:solidFill>
                  <a:schemeClr val="accent2"/>
                </a:solidFill>
              </a:rPr>
              <a:t> </a:t>
            </a:r>
            <a:r>
              <a:rPr lang="en-US" dirty="0" err="1" smtClean="0">
                <a:solidFill>
                  <a:schemeClr val="accent2"/>
                </a:solidFill>
              </a:rPr>
              <a:t>ms</a:t>
            </a:r>
            <a:endParaRPr lang="en-US" dirty="0" smtClean="0">
              <a:solidFill>
                <a:schemeClr val="accent2"/>
              </a:solidFill>
            </a:endParaRPr>
          </a:p>
        </p:txBody>
      </p:sp>
    </p:spTree>
    <p:extLst>
      <p:ext uri="{BB962C8B-B14F-4D97-AF65-F5344CB8AC3E}">
        <p14:creationId xmlns:p14="http://schemas.microsoft.com/office/powerpoint/2010/main" val="336542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srcRect l="5208" t="3704" r="6771" b="3025"/>
          <a:stretch/>
        </p:blipFill>
        <p:spPr>
          <a:xfrm>
            <a:off x="0" y="-152400"/>
            <a:ext cx="12192000" cy="7267106"/>
          </a:xfrm>
          <a:prstGeom prst="rect">
            <a:avLst/>
          </a:prstGeom>
        </p:spPr>
      </p:pic>
      <p:sp>
        <p:nvSpPr>
          <p:cNvPr id="2" name="Rectangle 1"/>
          <p:cNvSpPr/>
          <p:nvPr/>
        </p:nvSpPr>
        <p:spPr>
          <a:xfrm>
            <a:off x="-152400" y="-304800"/>
            <a:ext cx="12496800" cy="7620000"/>
          </a:xfrm>
          <a:prstGeom prst="rect">
            <a:avLst/>
          </a:prstGeom>
          <a:solidFill>
            <a:schemeClr val="bg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http://redfroginternet.com/wp-content/uploads/2011/01/Radiowireless-Tower-Clip-Ar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9600" y="1116387"/>
            <a:ext cx="332756" cy="3905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redfroginternet.com/wp-content/uploads/2011/01/Radiowireless-Tower-Clip-Ar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0" y="533400"/>
            <a:ext cx="332756" cy="3905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redfroginternet.com/wp-content/uploads/2011/01/Radiowireless-Tower-Clip-Ar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5888" y="6238874"/>
            <a:ext cx="332756" cy="3905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redfroginternet.com/wp-content/uploads/2011/01/Radiowireless-Tower-Clip-Ar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5200" y="3481153"/>
            <a:ext cx="332756" cy="3905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redfroginternet.com/wp-content/uploads/2011/01/Radiowireless-Tower-Clip-Ar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91822" y="3962400"/>
            <a:ext cx="332756" cy="3905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5"/>
          <a:srcRect l="95430" t="99267" r="169" b="-245"/>
          <a:stretch/>
        </p:blipFill>
        <p:spPr>
          <a:xfrm>
            <a:off x="10896600" y="6553201"/>
            <a:ext cx="609600" cy="76199"/>
          </a:xfrm>
          <a:prstGeom prst="rect">
            <a:avLst/>
          </a:prstGeom>
          <a:effectLst>
            <a:glow rad="342900">
              <a:schemeClr val="bg1">
                <a:alpha val="60000"/>
              </a:schemeClr>
            </a:glow>
          </a:effectLst>
        </p:spPr>
      </p:pic>
    </p:spTree>
    <p:extLst>
      <p:ext uri="{BB962C8B-B14F-4D97-AF65-F5344CB8AC3E}">
        <p14:creationId xmlns:p14="http://schemas.microsoft.com/office/powerpoint/2010/main" val="8806256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Argos  Practical Many-Antenna Systems</a:t>
            </a:r>
            <a:endParaRPr lang="en-US" i="1" dirty="0"/>
          </a:p>
        </p:txBody>
      </p:sp>
      <p:sp>
        <p:nvSpPr>
          <p:cNvPr id="3" name="Content Placeholder 2"/>
          <p:cNvSpPr>
            <a:spLocks noGrp="1"/>
          </p:cNvSpPr>
          <p:nvPr>
            <p:ph idx="1"/>
          </p:nvPr>
        </p:nvSpPr>
        <p:spPr>
          <a:xfrm>
            <a:off x="685800" y="2799293"/>
            <a:ext cx="5181600" cy="1828801"/>
          </a:xfrm>
        </p:spPr>
        <p:txBody>
          <a:bodyPr>
            <a:normAutofit/>
          </a:bodyPr>
          <a:lstStyle/>
          <a:p>
            <a:pPr marL="0" indent="0" algn="ctr">
              <a:buNone/>
            </a:pPr>
            <a:r>
              <a:rPr lang="en-US" b="1" dirty="0" smtClean="0"/>
              <a:t>Understanding &amp; Optimizing Massive MIMO in the Real World</a:t>
            </a:r>
          </a:p>
        </p:txBody>
      </p:sp>
      <p:sp>
        <p:nvSpPr>
          <p:cNvPr id="4" name="Slide Number Placeholder 3"/>
          <p:cNvSpPr>
            <a:spLocks noGrp="1"/>
          </p:cNvSpPr>
          <p:nvPr>
            <p:ph type="sldNum" sz="quarter" idx="12"/>
          </p:nvPr>
        </p:nvSpPr>
        <p:spPr/>
        <p:txBody>
          <a:bodyPr/>
          <a:lstStyle/>
          <a:p>
            <a:fld id="{EB0FBDE8-F761-4F53-9010-213E7070AD2F}" type="slidenum">
              <a:rPr lang="en-US" smtClean="0">
                <a:solidFill>
                  <a:prstClr val="black">
                    <a:tint val="75000"/>
                  </a:prstClr>
                </a:solidFill>
              </a:rPr>
              <a:pPr/>
              <a:t>35</a:t>
            </a:fld>
            <a:endParaRPr lang="en-US">
              <a:solidFill>
                <a:prstClr val="black">
                  <a:tint val="75000"/>
                </a:prstClr>
              </a:solidFill>
            </a:endParaRPr>
          </a:p>
        </p:txBody>
      </p:sp>
      <p:sp>
        <p:nvSpPr>
          <p:cNvPr id="6" name="Rectangle 5"/>
          <p:cNvSpPr/>
          <p:nvPr/>
        </p:nvSpPr>
        <p:spPr>
          <a:xfrm>
            <a:off x="4846320" y="6381690"/>
            <a:ext cx="2499360" cy="400110"/>
          </a:xfrm>
          <a:prstGeom prst="rect">
            <a:avLst/>
          </a:prstGeom>
        </p:spPr>
        <p:txBody>
          <a:bodyPr wrap="square">
            <a:spAutoFit/>
          </a:bodyPr>
          <a:lstStyle/>
          <a:p>
            <a:pPr algn="ctr"/>
            <a:r>
              <a:rPr lang="en-US" sz="2000" dirty="0">
                <a:solidFill>
                  <a:schemeClr val="tx1">
                    <a:lumMod val="50000"/>
                    <a:lumOff val="50000"/>
                  </a:schemeClr>
                </a:solidFill>
              </a:rPr>
              <a:t>http://argos.rice.edu</a:t>
            </a:r>
          </a:p>
        </p:txBody>
      </p:sp>
      <p:pic>
        <p:nvPicPr>
          <p:cNvPr id="7" name="Picture 6"/>
          <p:cNvPicPr>
            <a:picLocks noChangeAspect="1"/>
          </p:cNvPicPr>
          <p:nvPr/>
        </p:nvPicPr>
        <p:blipFill rotWithShape="1">
          <a:blip r:embed="rId3"/>
          <a:srcRect r="14441"/>
          <a:stretch/>
        </p:blipFill>
        <p:spPr>
          <a:xfrm>
            <a:off x="6705600" y="2057400"/>
            <a:ext cx="4800600" cy="3312589"/>
          </a:xfrm>
          <a:prstGeom prst="rect">
            <a:avLst/>
          </a:prstGeom>
        </p:spPr>
      </p:pic>
      <p:cxnSp>
        <p:nvCxnSpPr>
          <p:cNvPr id="8" name="Straight Connector 7"/>
          <p:cNvCxnSpPr/>
          <p:nvPr/>
        </p:nvCxnSpPr>
        <p:spPr>
          <a:xfrm rot="5400000">
            <a:off x="2933700" y="821040"/>
            <a:ext cx="5334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78746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61386"/>
            <a:ext cx="10972800" cy="1143000"/>
          </a:xfrm>
        </p:spPr>
        <p:txBody>
          <a:bodyPr/>
          <a:lstStyle/>
          <a:p>
            <a:pPr algn="ctr"/>
            <a:r>
              <a:rPr lang="en-US" dirty="0" smtClean="0"/>
              <a:t>Thank You!</a:t>
            </a:r>
            <a:endParaRPr lang="en-US" dirty="0"/>
          </a:p>
        </p:txBody>
      </p:sp>
      <p:sp>
        <p:nvSpPr>
          <p:cNvPr id="4" name="Slide Number Placeholder 3"/>
          <p:cNvSpPr>
            <a:spLocks noGrp="1"/>
          </p:cNvSpPr>
          <p:nvPr>
            <p:ph type="sldNum" sz="quarter" idx="12"/>
          </p:nvPr>
        </p:nvSpPr>
        <p:spPr/>
        <p:txBody>
          <a:bodyPr/>
          <a:lstStyle/>
          <a:p>
            <a:fld id="{DBB62908-B2B4-48E4-817D-87038B9A7D19}" type="slidenum">
              <a:rPr lang="en-US" smtClean="0"/>
              <a:t>36</a:t>
            </a:fld>
            <a:endParaRPr lang="en-US"/>
          </a:p>
        </p:txBody>
      </p:sp>
      <p:pic>
        <p:nvPicPr>
          <p:cNvPr id="18" name="Picture 8" descr="https://spacegrant.arizona.edu/sites/spacegrant.arizona.edu/files/about/logos/nic_print1500x1247pp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4401" y="5146121"/>
            <a:ext cx="1560251" cy="129708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http://argos.rice.edu/images/ndse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3909" y="5568987"/>
            <a:ext cx="3004185" cy="45135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descr="https://www.nsf.gov/images/logos/nsf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8375" y="4999329"/>
            <a:ext cx="1581150" cy="159067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4846320" y="6381690"/>
            <a:ext cx="2499360" cy="400110"/>
          </a:xfrm>
          <a:prstGeom prst="rect">
            <a:avLst/>
          </a:prstGeom>
        </p:spPr>
        <p:txBody>
          <a:bodyPr wrap="square">
            <a:spAutoFit/>
          </a:bodyPr>
          <a:lstStyle/>
          <a:p>
            <a:pPr algn="ctr"/>
            <a:r>
              <a:rPr lang="en-US" sz="2000" dirty="0">
                <a:solidFill>
                  <a:schemeClr val="tx1">
                    <a:lumMod val="50000"/>
                    <a:lumOff val="50000"/>
                  </a:schemeClr>
                </a:solidFill>
              </a:rPr>
              <a:t>http://argos.rice.edu</a:t>
            </a:r>
          </a:p>
        </p:txBody>
      </p:sp>
      <p:sp>
        <p:nvSpPr>
          <p:cNvPr id="23" name="Rectangle 22"/>
          <p:cNvSpPr/>
          <p:nvPr/>
        </p:nvSpPr>
        <p:spPr>
          <a:xfrm>
            <a:off x="0" y="4504037"/>
            <a:ext cx="12192000" cy="400110"/>
          </a:xfrm>
          <a:prstGeom prst="rect">
            <a:avLst/>
          </a:prstGeom>
        </p:spPr>
        <p:txBody>
          <a:bodyPr wrap="square">
            <a:spAutoFit/>
          </a:bodyPr>
          <a:lstStyle/>
          <a:p>
            <a:pPr algn="ctr"/>
            <a:r>
              <a:rPr lang="en-US" sz="2000" dirty="0" smtClean="0"/>
              <a:t>Jian Ding          </a:t>
            </a:r>
            <a:r>
              <a:rPr lang="en-US" sz="2000" dirty="0" err="1" smtClean="0"/>
              <a:t>Abeer</a:t>
            </a:r>
            <a:r>
              <a:rPr lang="en-US" sz="2000" dirty="0" smtClean="0"/>
              <a:t> </a:t>
            </a:r>
            <a:r>
              <a:rPr lang="en-US" sz="2000" dirty="0" err="1" smtClean="0"/>
              <a:t>Javed</a:t>
            </a:r>
            <a:r>
              <a:rPr lang="en-US" sz="2000" dirty="0" smtClean="0"/>
              <a:t>           Narendra </a:t>
            </a:r>
            <a:r>
              <a:rPr lang="en-US" sz="2000" dirty="0" err="1" smtClean="0"/>
              <a:t>Anand</a:t>
            </a:r>
            <a:r>
              <a:rPr lang="en-US" sz="2000" dirty="0" smtClean="0"/>
              <a:t>           </a:t>
            </a:r>
            <a:r>
              <a:rPr lang="en-US" sz="2000" dirty="0"/>
              <a:t>Eugenio </a:t>
            </a:r>
            <a:r>
              <a:rPr lang="en-US" sz="2000" dirty="0" err="1" smtClean="0"/>
              <a:t>Magistretti</a:t>
            </a:r>
            <a:r>
              <a:rPr lang="en-US" sz="2000" dirty="0" smtClean="0"/>
              <a:t>             Evan Everett             </a:t>
            </a:r>
            <a:r>
              <a:rPr lang="en-US" sz="2000" dirty="0"/>
              <a:t>Hang </a:t>
            </a:r>
            <a:r>
              <a:rPr lang="en-US" sz="2000" dirty="0" smtClean="0"/>
              <a:t>Yu</a:t>
            </a:r>
            <a:endParaRPr lang="en-US" sz="2000" dirty="0"/>
          </a:p>
        </p:txBody>
      </p:sp>
      <p:grpSp>
        <p:nvGrpSpPr>
          <p:cNvPr id="13" name="Group 12"/>
          <p:cNvGrpSpPr/>
          <p:nvPr/>
        </p:nvGrpSpPr>
        <p:grpSpPr>
          <a:xfrm>
            <a:off x="1052960" y="1404386"/>
            <a:ext cx="10086081" cy="2955881"/>
            <a:chOff x="1144361" y="1404386"/>
            <a:chExt cx="10086081" cy="2955881"/>
          </a:xfrm>
        </p:grpSpPr>
        <p:grpSp>
          <p:nvGrpSpPr>
            <p:cNvPr id="6" name="Group 5"/>
            <p:cNvGrpSpPr/>
            <p:nvPr/>
          </p:nvGrpSpPr>
          <p:grpSpPr>
            <a:xfrm>
              <a:off x="5093387" y="1404386"/>
              <a:ext cx="2188028" cy="2955881"/>
              <a:chOff x="5663293" y="1554036"/>
              <a:chExt cx="2188028" cy="2955881"/>
            </a:xfrm>
          </p:grpSpPr>
          <p:pic>
            <p:nvPicPr>
              <p:cNvPr id="1026" name="Picture 2" descr="Ryan Guerr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7207" y="1554036"/>
                <a:ext cx="1600200" cy="2286000"/>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5663293" y="4035850"/>
                <a:ext cx="2188028" cy="47406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t>Ryan Guerra</a:t>
                </a:r>
                <a:endParaRPr lang="en-US" dirty="0"/>
              </a:p>
            </p:txBody>
          </p:sp>
        </p:grpSp>
        <p:grpSp>
          <p:nvGrpSpPr>
            <p:cNvPr id="5" name="Group 4"/>
            <p:cNvGrpSpPr/>
            <p:nvPr/>
          </p:nvGrpSpPr>
          <p:grpSpPr>
            <a:xfrm>
              <a:off x="9042414" y="1404386"/>
              <a:ext cx="2188028" cy="2939014"/>
              <a:chOff x="8103056" y="1554036"/>
              <a:chExt cx="2188028" cy="2939014"/>
            </a:xfrm>
          </p:grpSpPr>
          <p:pic>
            <p:nvPicPr>
              <p:cNvPr id="1036" name="Picture 12" descr="Lin Zhong, Technical Advisor"/>
              <p:cNvPicPr>
                <a:picLocks noChangeAspect="1" noChangeArrowheads="1"/>
              </p:cNvPicPr>
              <p:nvPr/>
            </p:nvPicPr>
            <p:blipFill rotWithShape="1">
              <a:blip r:embed="rId7">
                <a:extLst>
                  <a:ext uri="{28A0092B-C50C-407E-A947-70E740481C1C}">
                    <a14:useLocalDpi xmlns:a14="http://schemas.microsoft.com/office/drawing/2010/main" val="0"/>
                  </a:ext>
                </a:extLst>
              </a:blip>
              <a:srcRect l="5818" r="5818"/>
              <a:stretch/>
            </p:blipFill>
            <p:spPr bwMode="auto">
              <a:xfrm>
                <a:off x="8395007" y="1554036"/>
                <a:ext cx="1604126" cy="2286000"/>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p:cNvSpPr txBox="1">
                <a:spLocks/>
              </p:cNvSpPr>
              <p:nvPr/>
            </p:nvSpPr>
            <p:spPr>
              <a:xfrm>
                <a:off x="8103056" y="4018983"/>
                <a:ext cx="2188028" cy="47406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smtClean="0"/>
                  <a:t>Lin </a:t>
                </a:r>
                <a:r>
                  <a:rPr lang="en-US" dirty="0" err="1" smtClean="0"/>
                  <a:t>Zhong</a:t>
                </a:r>
                <a:endParaRPr lang="en-US" dirty="0"/>
              </a:p>
            </p:txBody>
          </p:sp>
        </p:grpSp>
        <p:grpSp>
          <p:nvGrpSpPr>
            <p:cNvPr id="8" name="Group 7"/>
            <p:cNvGrpSpPr/>
            <p:nvPr/>
          </p:nvGrpSpPr>
          <p:grpSpPr>
            <a:xfrm>
              <a:off x="1144361" y="1404386"/>
              <a:ext cx="2188028" cy="2786290"/>
              <a:chOff x="2950243" y="1497777"/>
              <a:chExt cx="2188028" cy="2786290"/>
            </a:xfrm>
          </p:grpSpPr>
          <p:sp>
            <p:nvSpPr>
              <p:cNvPr id="19" name="Content Placeholder 2"/>
              <p:cNvSpPr txBox="1">
                <a:spLocks/>
              </p:cNvSpPr>
              <p:nvPr/>
            </p:nvSpPr>
            <p:spPr>
              <a:xfrm>
                <a:off x="2950243" y="3810000"/>
                <a:ext cx="2188028" cy="4740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000" dirty="0"/>
                  <a:t>Rahman </a:t>
                </a:r>
                <a:endParaRPr lang="en-US" sz="2000" dirty="0" smtClean="0"/>
              </a:p>
              <a:p>
                <a:pPr marL="0" indent="0" algn="ctr">
                  <a:spcBef>
                    <a:spcPts val="0"/>
                  </a:spcBef>
                  <a:buNone/>
                </a:pPr>
                <a:r>
                  <a:rPr lang="en-US" sz="2000" dirty="0" err="1" smtClean="0"/>
                  <a:t>Doost-Mohammady</a:t>
                </a:r>
                <a:endParaRPr lang="en-US" sz="2000" dirty="0"/>
              </a:p>
            </p:txBody>
          </p:sp>
          <p:pic>
            <p:nvPicPr>
              <p:cNvPr id="3" name="Picture 2" descr="Rahman D. Mohammad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44157" y="1497777"/>
                <a:ext cx="1600200" cy="22860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5841927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Oval 141"/>
          <p:cNvSpPr/>
          <p:nvPr/>
        </p:nvSpPr>
        <p:spPr>
          <a:xfrm rot="1249746">
            <a:off x="5900554" y="4223719"/>
            <a:ext cx="4497579" cy="869629"/>
          </a:xfrm>
          <a:prstGeom prst="ellipse">
            <a:avLst/>
          </a:prstGeom>
          <a:noFill/>
          <a:ln>
            <a:solidFill>
              <a:schemeClr val="tx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rot="9529252">
            <a:off x="5764036" y="2533857"/>
            <a:ext cx="3448373" cy="1382249"/>
          </a:xfrm>
          <a:prstGeom prst="ellipse">
            <a:avLst/>
          </a:prstGeom>
          <a:noFill/>
          <a:ln>
            <a:solidFill>
              <a:schemeClr val="tx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p:cNvSpPr/>
          <p:nvPr/>
        </p:nvSpPr>
        <p:spPr>
          <a:xfrm rot="488027">
            <a:off x="5895755" y="3517214"/>
            <a:ext cx="1564847" cy="614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rot="4645469">
            <a:off x="5094426" y="4705190"/>
            <a:ext cx="2543639" cy="1055147"/>
          </a:xfrm>
          <a:prstGeom prst="ellipse">
            <a:avLst/>
          </a:prstGeom>
          <a:noFill/>
          <a:ln>
            <a:solidFill>
              <a:schemeClr val="tx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rot="19242807">
            <a:off x="2431864" y="4638736"/>
            <a:ext cx="3962231" cy="1345468"/>
          </a:xfrm>
          <a:prstGeom prst="ellipse">
            <a:avLst/>
          </a:prstGeom>
          <a:noFill/>
          <a:ln>
            <a:solidFill>
              <a:schemeClr val="tx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rot="1042419">
            <a:off x="1958104" y="2964165"/>
            <a:ext cx="3962231" cy="1055147"/>
          </a:xfrm>
          <a:prstGeom prst="ellipse">
            <a:avLst/>
          </a:prstGeom>
          <a:noFill/>
          <a:ln>
            <a:solidFill>
              <a:schemeClr val="tx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479CA73A-78A3-4C10-894C-EE13A30E405C}" type="slidenum">
              <a:rPr lang="en-US" smtClean="0"/>
              <a:pPr/>
              <a:t>4</a:t>
            </a:fld>
            <a:endParaRPr lang="en-US" dirty="0"/>
          </a:p>
        </p:txBody>
      </p:sp>
      <p:pic>
        <p:nvPicPr>
          <p:cNvPr id="17" name="Picture 16" descr="D:\Documents and Settings\Hang Yu\Desktop\pics\iphone1.jpg"/>
          <p:cNvPicPr>
            <a:picLocks noChangeAspect="1" noChangeArrowheads="1"/>
          </p:cNvPicPr>
          <p:nvPr/>
        </p:nvPicPr>
        <p:blipFill>
          <a:blip r:embed="rId3" cstate="print"/>
          <a:srcRect/>
          <a:stretch>
            <a:fillRect/>
          </a:stretch>
        </p:blipFill>
        <p:spPr bwMode="auto">
          <a:xfrm>
            <a:off x="3059244" y="6082246"/>
            <a:ext cx="456684" cy="314604"/>
          </a:xfrm>
          <a:prstGeom prst="rect">
            <a:avLst/>
          </a:prstGeom>
          <a:noFill/>
          <a:ln>
            <a:noFill/>
          </a:ln>
        </p:spPr>
      </p:pic>
      <p:pic>
        <p:nvPicPr>
          <p:cNvPr id="18" name="Picture 17" descr="D:\Documents and Settings\Hang Yu\Desktop\pics\iphone1.jpg"/>
          <p:cNvPicPr>
            <a:picLocks noChangeAspect="1" noChangeArrowheads="1"/>
          </p:cNvPicPr>
          <p:nvPr/>
        </p:nvPicPr>
        <p:blipFill>
          <a:blip r:embed="rId3" cstate="print"/>
          <a:srcRect/>
          <a:stretch>
            <a:fillRect/>
          </a:stretch>
        </p:blipFill>
        <p:spPr bwMode="auto">
          <a:xfrm>
            <a:off x="2831220" y="3098696"/>
            <a:ext cx="456684" cy="314604"/>
          </a:xfrm>
          <a:prstGeom prst="rect">
            <a:avLst/>
          </a:prstGeom>
          <a:noFill/>
          <a:ln>
            <a:noFill/>
          </a:ln>
        </p:spPr>
      </p:pic>
      <p:pic>
        <p:nvPicPr>
          <p:cNvPr id="19" name="Picture 18" descr="D:\Documents and Settings\Hang Yu\Desktop\pics\iphone1.jpg"/>
          <p:cNvPicPr>
            <a:picLocks noChangeAspect="1" noChangeArrowheads="1"/>
          </p:cNvPicPr>
          <p:nvPr/>
        </p:nvPicPr>
        <p:blipFill>
          <a:blip r:embed="rId3" cstate="print"/>
          <a:srcRect/>
          <a:stretch>
            <a:fillRect/>
          </a:stretch>
        </p:blipFill>
        <p:spPr bwMode="auto">
          <a:xfrm>
            <a:off x="5466843" y="1309901"/>
            <a:ext cx="456684" cy="314604"/>
          </a:xfrm>
          <a:prstGeom prst="rect">
            <a:avLst/>
          </a:prstGeom>
          <a:noFill/>
          <a:ln>
            <a:noFill/>
          </a:ln>
        </p:spPr>
      </p:pic>
      <p:pic>
        <p:nvPicPr>
          <p:cNvPr id="20" name="Picture 19" descr="D:\Documents and Settings\Hang Yu\Desktop\pics\iphone1.jpg"/>
          <p:cNvPicPr>
            <a:picLocks noChangeAspect="1" noChangeArrowheads="1"/>
          </p:cNvPicPr>
          <p:nvPr/>
        </p:nvPicPr>
        <p:blipFill>
          <a:blip r:embed="rId3" cstate="print"/>
          <a:srcRect/>
          <a:stretch>
            <a:fillRect/>
          </a:stretch>
        </p:blipFill>
        <p:spPr bwMode="auto">
          <a:xfrm>
            <a:off x="9379025" y="5086162"/>
            <a:ext cx="456684" cy="314604"/>
          </a:xfrm>
          <a:prstGeom prst="rect">
            <a:avLst/>
          </a:prstGeom>
          <a:noFill/>
          <a:ln>
            <a:noFill/>
          </a:ln>
        </p:spPr>
      </p:pic>
      <p:pic>
        <p:nvPicPr>
          <p:cNvPr id="21" name="Picture 20" descr="D:\Documents and Settings\Hang Yu\Desktop\pics\iphone1.jpg"/>
          <p:cNvPicPr>
            <a:picLocks noChangeAspect="1" noChangeArrowheads="1"/>
          </p:cNvPicPr>
          <p:nvPr/>
        </p:nvPicPr>
        <p:blipFill>
          <a:blip r:embed="rId3" cstate="print"/>
          <a:srcRect/>
          <a:stretch>
            <a:fillRect/>
          </a:stretch>
        </p:blipFill>
        <p:spPr bwMode="auto">
          <a:xfrm>
            <a:off x="6273409" y="5850771"/>
            <a:ext cx="456684" cy="314604"/>
          </a:xfrm>
          <a:prstGeom prst="rect">
            <a:avLst/>
          </a:prstGeom>
          <a:noFill/>
          <a:ln>
            <a:noFill/>
          </a:ln>
        </p:spPr>
      </p:pic>
      <p:pic>
        <p:nvPicPr>
          <p:cNvPr id="22" name="Picture 21" descr="D:\Documents and Settings\Hang Yu\Desktop\pics\iphone1.jpg"/>
          <p:cNvPicPr>
            <a:picLocks noChangeAspect="1" noChangeArrowheads="1"/>
          </p:cNvPicPr>
          <p:nvPr/>
        </p:nvPicPr>
        <p:blipFill>
          <a:blip r:embed="rId3" cstate="print"/>
          <a:srcRect/>
          <a:stretch>
            <a:fillRect/>
          </a:stretch>
        </p:blipFill>
        <p:spPr bwMode="auto">
          <a:xfrm>
            <a:off x="8474863" y="2570850"/>
            <a:ext cx="456684" cy="314604"/>
          </a:xfrm>
          <a:prstGeom prst="rect">
            <a:avLst/>
          </a:prstGeom>
          <a:noFill/>
          <a:ln>
            <a:noFill/>
          </a:ln>
        </p:spPr>
      </p:pic>
      <p:sp>
        <p:nvSpPr>
          <p:cNvPr id="134" name="Oval 133"/>
          <p:cNvSpPr/>
          <p:nvPr/>
        </p:nvSpPr>
        <p:spPr>
          <a:xfrm rot="5100000">
            <a:off x="4097911" y="2220852"/>
            <a:ext cx="3358855" cy="1055147"/>
          </a:xfrm>
          <a:prstGeom prst="ellipse">
            <a:avLst/>
          </a:prstGeom>
          <a:noFill/>
          <a:ln>
            <a:solidFill>
              <a:schemeClr val="tx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p:cNvSpPr/>
          <p:nvPr/>
        </p:nvSpPr>
        <p:spPr>
          <a:xfrm rot="1118233">
            <a:off x="4791954" y="3551397"/>
            <a:ext cx="913577" cy="1452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ectangle 243"/>
          <p:cNvSpPr/>
          <p:nvPr/>
        </p:nvSpPr>
        <p:spPr>
          <a:xfrm rot="488027">
            <a:off x="5344612" y="3050328"/>
            <a:ext cx="1379364" cy="1815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21"/>
          <p:cNvGrpSpPr/>
          <p:nvPr/>
        </p:nvGrpSpPr>
        <p:grpSpPr>
          <a:xfrm>
            <a:off x="5193421" y="3291101"/>
            <a:ext cx="1543485" cy="1139132"/>
            <a:chOff x="366315" y="3653929"/>
            <a:chExt cx="2379685" cy="1756271"/>
          </a:xfrm>
        </p:grpSpPr>
        <p:sp>
          <p:nvSpPr>
            <p:cNvPr id="140" name="Parallelogram 139"/>
            <p:cNvSpPr/>
            <p:nvPr/>
          </p:nvSpPr>
          <p:spPr>
            <a:xfrm>
              <a:off x="446954" y="4146126"/>
              <a:ext cx="2208949" cy="1264073"/>
            </a:xfrm>
            <a:prstGeom prst="parallelogram">
              <a:avLst>
                <a:gd name="adj" fmla="val 56498"/>
              </a:avLst>
            </a:prstGeom>
            <a:solidFill>
              <a:schemeClr val="bg1"/>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98"/>
            <p:cNvGrpSpPr/>
            <p:nvPr/>
          </p:nvGrpSpPr>
          <p:grpSpPr>
            <a:xfrm>
              <a:off x="1852018" y="5083997"/>
              <a:ext cx="163909" cy="326203"/>
              <a:chOff x="1476543" y="4728479"/>
              <a:chExt cx="163909" cy="326203"/>
            </a:xfrm>
          </p:grpSpPr>
          <p:sp>
            <p:nvSpPr>
              <p:cNvPr id="241" name="Isosceles Triangle 240"/>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42" name="Straight Connector 241"/>
              <p:cNvCxnSpPr>
                <a:stCxn id="241"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6" name="Group 99"/>
            <p:cNvGrpSpPr/>
            <p:nvPr/>
          </p:nvGrpSpPr>
          <p:grpSpPr>
            <a:xfrm>
              <a:off x="1589955" y="5083997"/>
              <a:ext cx="163909" cy="326203"/>
              <a:chOff x="1476543" y="4728479"/>
              <a:chExt cx="163909" cy="326203"/>
            </a:xfrm>
          </p:grpSpPr>
          <p:sp>
            <p:nvSpPr>
              <p:cNvPr id="239" name="Isosceles Triangle 238"/>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40" name="Straight Connector 239"/>
              <p:cNvCxnSpPr>
                <a:stCxn id="239"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 102"/>
            <p:cNvGrpSpPr/>
            <p:nvPr/>
          </p:nvGrpSpPr>
          <p:grpSpPr>
            <a:xfrm>
              <a:off x="381000" y="5083996"/>
              <a:ext cx="163909" cy="326203"/>
              <a:chOff x="1476543" y="4728479"/>
              <a:chExt cx="163909" cy="326203"/>
            </a:xfrm>
          </p:grpSpPr>
          <p:sp>
            <p:nvSpPr>
              <p:cNvPr id="237" name="Isosceles Triangle 236"/>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38" name="Straight Connector 237"/>
              <p:cNvCxnSpPr>
                <a:stCxn id="237"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8" name="Group 105"/>
            <p:cNvGrpSpPr/>
            <p:nvPr/>
          </p:nvGrpSpPr>
          <p:grpSpPr>
            <a:xfrm>
              <a:off x="685800" y="5083996"/>
              <a:ext cx="163909" cy="326203"/>
              <a:chOff x="1476543" y="4728479"/>
              <a:chExt cx="163909" cy="326203"/>
            </a:xfrm>
          </p:grpSpPr>
          <p:sp>
            <p:nvSpPr>
              <p:cNvPr id="235" name="Isosceles Triangle 234"/>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36" name="Straight Connector 235"/>
              <p:cNvCxnSpPr>
                <a:stCxn id="235"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117"/>
            <p:cNvGrpSpPr/>
            <p:nvPr/>
          </p:nvGrpSpPr>
          <p:grpSpPr>
            <a:xfrm>
              <a:off x="979091" y="5083996"/>
              <a:ext cx="163909" cy="326203"/>
              <a:chOff x="1476543" y="4728479"/>
              <a:chExt cx="163909" cy="326203"/>
            </a:xfrm>
          </p:grpSpPr>
          <p:sp>
            <p:nvSpPr>
              <p:cNvPr id="233" name="Isosceles Triangle 232"/>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34" name="Straight Connector 233"/>
              <p:cNvCxnSpPr>
                <a:stCxn id="233"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120"/>
            <p:cNvGrpSpPr/>
            <p:nvPr/>
          </p:nvGrpSpPr>
          <p:grpSpPr>
            <a:xfrm>
              <a:off x="1283891" y="5083996"/>
              <a:ext cx="163909" cy="326203"/>
              <a:chOff x="1476543" y="4728479"/>
              <a:chExt cx="163909" cy="326203"/>
            </a:xfrm>
          </p:grpSpPr>
          <p:sp>
            <p:nvSpPr>
              <p:cNvPr id="231" name="Isosceles Triangle 230"/>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32" name="Straight Connector 231"/>
              <p:cNvCxnSpPr>
                <a:stCxn id="231"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123"/>
            <p:cNvGrpSpPr/>
            <p:nvPr/>
          </p:nvGrpSpPr>
          <p:grpSpPr>
            <a:xfrm>
              <a:off x="2569046" y="3819924"/>
              <a:ext cx="163909" cy="326203"/>
              <a:chOff x="1476543" y="4728479"/>
              <a:chExt cx="163909" cy="326203"/>
            </a:xfrm>
          </p:grpSpPr>
          <p:sp>
            <p:nvSpPr>
              <p:cNvPr id="229" name="Isosceles Triangle 228"/>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30" name="Straight Connector 229"/>
              <p:cNvCxnSpPr>
                <a:stCxn id="229"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6"/>
            <p:cNvGrpSpPr/>
            <p:nvPr/>
          </p:nvGrpSpPr>
          <p:grpSpPr>
            <a:xfrm>
              <a:off x="2306983" y="3819924"/>
              <a:ext cx="163909" cy="326203"/>
              <a:chOff x="1476543" y="4728479"/>
              <a:chExt cx="163909" cy="326203"/>
            </a:xfrm>
          </p:grpSpPr>
          <p:sp>
            <p:nvSpPr>
              <p:cNvPr id="227" name="Isosceles Triangle 226"/>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28" name="Straight Connector 227"/>
              <p:cNvCxnSpPr>
                <a:stCxn id="227"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129"/>
            <p:cNvGrpSpPr/>
            <p:nvPr/>
          </p:nvGrpSpPr>
          <p:grpSpPr>
            <a:xfrm>
              <a:off x="1098028" y="3819923"/>
              <a:ext cx="163909" cy="326203"/>
              <a:chOff x="1476543" y="4728479"/>
              <a:chExt cx="163909" cy="326203"/>
            </a:xfrm>
          </p:grpSpPr>
          <p:sp>
            <p:nvSpPr>
              <p:cNvPr id="225" name="Isosceles Triangle 224"/>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26" name="Straight Connector 225"/>
              <p:cNvCxnSpPr>
                <a:stCxn id="225"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32"/>
            <p:cNvGrpSpPr/>
            <p:nvPr/>
          </p:nvGrpSpPr>
          <p:grpSpPr>
            <a:xfrm>
              <a:off x="1402828" y="3819923"/>
              <a:ext cx="163909" cy="326203"/>
              <a:chOff x="1476543" y="4728479"/>
              <a:chExt cx="163909" cy="326203"/>
            </a:xfrm>
          </p:grpSpPr>
          <p:sp>
            <p:nvSpPr>
              <p:cNvPr id="223" name="Isosceles Triangle 222"/>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24" name="Straight Connector 223"/>
              <p:cNvCxnSpPr>
                <a:stCxn id="223"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135"/>
            <p:cNvGrpSpPr/>
            <p:nvPr/>
          </p:nvGrpSpPr>
          <p:grpSpPr>
            <a:xfrm>
              <a:off x="1696119" y="3819923"/>
              <a:ext cx="163909" cy="326203"/>
              <a:chOff x="1476543" y="4728479"/>
              <a:chExt cx="163909" cy="326203"/>
            </a:xfrm>
          </p:grpSpPr>
          <p:sp>
            <p:nvSpPr>
              <p:cNvPr id="221" name="Isosceles Triangle 220"/>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22" name="Straight Connector 221"/>
              <p:cNvCxnSpPr>
                <a:stCxn id="221"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138"/>
            <p:cNvGrpSpPr/>
            <p:nvPr/>
          </p:nvGrpSpPr>
          <p:grpSpPr>
            <a:xfrm>
              <a:off x="2000919" y="3819923"/>
              <a:ext cx="163909" cy="326203"/>
              <a:chOff x="1476543" y="4728479"/>
              <a:chExt cx="163909" cy="326203"/>
            </a:xfrm>
          </p:grpSpPr>
          <p:sp>
            <p:nvSpPr>
              <p:cNvPr id="219" name="Isosceles Triangle 218"/>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20" name="Straight Connector 219"/>
              <p:cNvCxnSpPr>
                <a:stCxn id="219"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141"/>
            <p:cNvGrpSpPr/>
            <p:nvPr/>
          </p:nvGrpSpPr>
          <p:grpSpPr>
            <a:xfrm>
              <a:off x="2070373" y="4658124"/>
              <a:ext cx="163909" cy="326203"/>
              <a:chOff x="1476543" y="4728479"/>
              <a:chExt cx="163909" cy="326203"/>
            </a:xfrm>
          </p:grpSpPr>
          <p:sp>
            <p:nvSpPr>
              <p:cNvPr id="217" name="Isosceles Triangle 216"/>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18" name="Straight Connector 217"/>
              <p:cNvCxnSpPr>
                <a:stCxn id="217"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144"/>
            <p:cNvGrpSpPr/>
            <p:nvPr/>
          </p:nvGrpSpPr>
          <p:grpSpPr>
            <a:xfrm>
              <a:off x="1808310" y="4658124"/>
              <a:ext cx="163909" cy="326203"/>
              <a:chOff x="1476543" y="4728479"/>
              <a:chExt cx="163909" cy="326203"/>
            </a:xfrm>
          </p:grpSpPr>
          <p:sp>
            <p:nvSpPr>
              <p:cNvPr id="215" name="Isosceles Triangle 214"/>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16" name="Straight Connector 215"/>
              <p:cNvCxnSpPr>
                <a:stCxn id="215"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147"/>
            <p:cNvGrpSpPr/>
            <p:nvPr/>
          </p:nvGrpSpPr>
          <p:grpSpPr>
            <a:xfrm>
              <a:off x="599355" y="4658123"/>
              <a:ext cx="163909" cy="326203"/>
              <a:chOff x="1476543" y="4728479"/>
              <a:chExt cx="163909" cy="326203"/>
            </a:xfrm>
          </p:grpSpPr>
          <p:sp>
            <p:nvSpPr>
              <p:cNvPr id="213" name="Isosceles Triangle 212"/>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14" name="Straight Connector 213"/>
              <p:cNvCxnSpPr>
                <a:stCxn id="213"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150"/>
            <p:cNvGrpSpPr/>
            <p:nvPr/>
          </p:nvGrpSpPr>
          <p:grpSpPr>
            <a:xfrm>
              <a:off x="904155" y="4658123"/>
              <a:ext cx="163909" cy="326203"/>
              <a:chOff x="1476543" y="4728479"/>
              <a:chExt cx="163909" cy="326203"/>
            </a:xfrm>
          </p:grpSpPr>
          <p:sp>
            <p:nvSpPr>
              <p:cNvPr id="211" name="Isosceles Triangle 210"/>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12" name="Straight Connector 211"/>
              <p:cNvCxnSpPr>
                <a:stCxn id="211"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9" name="Group 153"/>
            <p:cNvGrpSpPr/>
            <p:nvPr/>
          </p:nvGrpSpPr>
          <p:grpSpPr>
            <a:xfrm>
              <a:off x="1197446" y="4658123"/>
              <a:ext cx="163909" cy="326203"/>
              <a:chOff x="1476543" y="4728479"/>
              <a:chExt cx="163909" cy="326203"/>
            </a:xfrm>
          </p:grpSpPr>
          <p:sp>
            <p:nvSpPr>
              <p:cNvPr id="209" name="Isosceles Triangle 208"/>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10" name="Straight Connector 209"/>
              <p:cNvCxnSpPr>
                <a:stCxn id="209"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0" name="Group 156"/>
            <p:cNvGrpSpPr/>
            <p:nvPr/>
          </p:nvGrpSpPr>
          <p:grpSpPr>
            <a:xfrm>
              <a:off x="1502246" y="4658123"/>
              <a:ext cx="163909" cy="326203"/>
              <a:chOff x="1476543" y="4728479"/>
              <a:chExt cx="163909" cy="326203"/>
            </a:xfrm>
          </p:grpSpPr>
          <p:sp>
            <p:nvSpPr>
              <p:cNvPr id="207" name="Isosceles Triangle 206"/>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08" name="Straight Connector 207"/>
              <p:cNvCxnSpPr>
                <a:stCxn id="207"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1" name="Group 159"/>
            <p:cNvGrpSpPr/>
            <p:nvPr/>
          </p:nvGrpSpPr>
          <p:grpSpPr>
            <a:xfrm>
              <a:off x="2340446" y="4222328"/>
              <a:ext cx="163909" cy="326203"/>
              <a:chOff x="1476543" y="4728479"/>
              <a:chExt cx="163909" cy="326203"/>
            </a:xfrm>
          </p:grpSpPr>
          <p:sp>
            <p:nvSpPr>
              <p:cNvPr id="205" name="Isosceles Triangle 204"/>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06" name="Straight Connector 205"/>
              <p:cNvCxnSpPr>
                <a:stCxn id="205"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45" name="Group 162"/>
            <p:cNvGrpSpPr/>
            <p:nvPr/>
          </p:nvGrpSpPr>
          <p:grpSpPr>
            <a:xfrm>
              <a:off x="2078383" y="4222328"/>
              <a:ext cx="163909" cy="326203"/>
              <a:chOff x="1476543" y="4728479"/>
              <a:chExt cx="163909" cy="326203"/>
            </a:xfrm>
          </p:grpSpPr>
          <p:sp>
            <p:nvSpPr>
              <p:cNvPr id="203" name="Isosceles Triangle 202"/>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04" name="Straight Connector 203"/>
              <p:cNvCxnSpPr>
                <a:stCxn id="203"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46" name="Group 165"/>
            <p:cNvGrpSpPr/>
            <p:nvPr/>
          </p:nvGrpSpPr>
          <p:grpSpPr>
            <a:xfrm>
              <a:off x="869428" y="4222327"/>
              <a:ext cx="163909" cy="326203"/>
              <a:chOff x="1476543" y="4728479"/>
              <a:chExt cx="163909" cy="326203"/>
            </a:xfrm>
          </p:grpSpPr>
          <p:sp>
            <p:nvSpPr>
              <p:cNvPr id="201" name="Isosceles Triangle 200"/>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02" name="Straight Connector 201"/>
              <p:cNvCxnSpPr>
                <a:stCxn id="201"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47" name="Group 168"/>
            <p:cNvGrpSpPr/>
            <p:nvPr/>
          </p:nvGrpSpPr>
          <p:grpSpPr>
            <a:xfrm>
              <a:off x="1174228" y="4222327"/>
              <a:ext cx="163909" cy="326203"/>
              <a:chOff x="1476543" y="4728479"/>
              <a:chExt cx="163909" cy="326203"/>
            </a:xfrm>
          </p:grpSpPr>
          <p:sp>
            <p:nvSpPr>
              <p:cNvPr id="199" name="Isosceles Triangle 198"/>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200" name="Straight Connector 199"/>
              <p:cNvCxnSpPr>
                <a:stCxn id="199"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48" name="Group 171"/>
            <p:cNvGrpSpPr/>
            <p:nvPr/>
          </p:nvGrpSpPr>
          <p:grpSpPr>
            <a:xfrm>
              <a:off x="1467519" y="4222327"/>
              <a:ext cx="163909" cy="326203"/>
              <a:chOff x="1476543" y="4728479"/>
              <a:chExt cx="163909" cy="326203"/>
            </a:xfrm>
          </p:grpSpPr>
          <p:sp>
            <p:nvSpPr>
              <p:cNvPr id="197" name="Isosceles Triangle 196"/>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98" name="Straight Connector 197"/>
              <p:cNvCxnSpPr>
                <a:stCxn id="197"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49" name="Group 174"/>
            <p:cNvGrpSpPr/>
            <p:nvPr/>
          </p:nvGrpSpPr>
          <p:grpSpPr>
            <a:xfrm>
              <a:off x="1772319" y="4222327"/>
              <a:ext cx="163909" cy="326203"/>
              <a:chOff x="1476543" y="4728479"/>
              <a:chExt cx="163909" cy="326203"/>
            </a:xfrm>
          </p:grpSpPr>
          <p:sp>
            <p:nvSpPr>
              <p:cNvPr id="195" name="Isosceles Triangle 194"/>
              <p:cNvSpPr/>
              <p:nvPr/>
            </p:nvSpPr>
            <p:spPr>
              <a:xfrm rot="10800000">
                <a:off x="1476543" y="4728479"/>
                <a:ext cx="163909" cy="141301"/>
              </a:xfrm>
              <a:prstGeom prst="triangle">
                <a:avLst/>
              </a:prstGeom>
              <a:noFill/>
              <a:ln w="285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cxnSp>
            <p:nvCxnSpPr>
              <p:cNvPr id="196" name="Straight Connector 195"/>
              <p:cNvCxnSpPr>
                <a:stCxn id="195" idx="0"/>
              </p:cNvCxnSpPr>
              <p:nvPr/>
            </p:nvCxnSpPr>
            <p:spPr>
              <a:xfrm>
                <a:off x="1558497" y="4869780"/>
                <a:ext cx="0" cy="18490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65" name="Straight Connector 164"/>
            <p:cNvCxnSpPr/>
            <p:nvPr/>
          </p:nvCxnSpPr>
          <p:spPr>
            <a:xfrm flipH="1">
              <a:off x="673677" y="4997511"/>
              <a:ext cx="1475652"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H="1">
              <a:off x="946748" y="4548530"/>
              <a:ext cx="1475652"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H="1">
              <a:off x="772240" y="4146127"/>
              <a:ext cx="695279" cy="126407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H="1">
              <a:off x="1056555" y="4146127"/>
              <a:ext cx="695279" cy="126407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H="1">
              <a:off x="1361355" y="4146127"/>
              <a:ext cx="695279" cy="126407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flipH="1">
              <a:off x="1656676" y="4146127"/>
              <a:ext cx="695279" cy="1264072"/>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7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078684" y="3657605"/>
              <a:ext cx="193510" cy="154961"/>
            </a:xfrm>
            <a:prstGeom prst="rect">
              <a:avLst/>
            </a:prstGeom>
            <a:noFill/>
          </p:spPr>
        </p:pic>
        <p:pic>
          <p:nvPicPr>
            <p:cNvPr id="17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381925" y="3657605"/>
              <a:ext cx="193510" cy="154961"/>
            </a:xfrm>
            <a:prstGeom prst="rect">
              <a:avLst/>
            </a:prstGeom>
            <a:noFill/>
          </p:spPr>
        </p:pic>
        <p:pic>
          <p:nvPicPr>
            <p:cNvPr id="17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678377" y="3657603"/>
              <a:ext cx="193510" cy="154961"/>
            </a:xfrm>
            <a:prstGeom prst="rect">
              <a:avLst/>
            </a:prstGeom>
            <a:noFill/>
          </p:spPr>
        </p:pic>
        <p:pic>
          <p:nvPicPr>
            <p:cNvPr id="17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982170" y="3653931"/>
              <a:ext cx="193510" cy="154961"/>
            </a:xfrm>
            <a:prstGeom prst="rect">
              <a:avLst/>
            </a:prstGeom>
            <a:noFill/>
          </p:spPr>
        </p:pic>
        <p:pic>
          <p:nvPicPr>
            <p:cNvPr id="17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292756" y="3657601"/>
              <a:ext cx="193510" cy="154961"/>
            </a:xfrm>
            <a:prstGeom prst="rect">
              <a:avLst/>
            </a:prstGeom>
            <a:noFill/>
          </p:spPr>
        </p:pic>
        <p:pic>
          <p:nvPicPr>
            <p:cNvPr id="17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552491" y="3653929"/>
              <a:ext cx="193509" cy="154961"/>
            </a:xfrm>
            <a:prstGeom prst="rect">
              <a:avLst/>
            </a:prstGeom>
            <a:noFill/>
          </p:spPr>
        </p:pic>
        <p:pic>
          <p:nvPicPr>
            <p:cNvPr id="17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52380" y="4060646"/>
              <a:ext cx="193510" cy="154961"/>
            </a:xfrm>
            <a:prstGeom prst="rect">
              <a:avLst/>
            </a:prstGeom>
            <a:noFill/>
          </p:spPr>
        </p:pic>
        <p:pic>
          <p:nvPicPr>
            <p:cNvPr id="17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59292" y="4060644"/>
              <a:ext cx="193510" cy="154961"/>
            </a:xfrm>
            <a:prstGeom prst="rect">
              <a:avLst/>
            </a:prstGeom>
            <a:noFill/>
          </p:spPr>
        </p:pic>
        <p:pic>
          <p:nvPicPr>
            <p:cNvPr id="17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52071" y="4064315"/>
              <a:ext cx="193510" cy="154961"/>
            </a:xfrm>
            <a:prstGeom prst="rect">
              <a:avLst/>
            </a:prstGeom>
            <a:noFill/>
          </p:spPr>
        </p:pic>
        <p:pic>
          <p:nvPicPr>
            <p:cNvPr id="18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59538" y="4060643"/>
              <a:ext cx="193510" cy="154961"/>
            </a:xfrm>
            <a:prstGeom prst="rect">
              <a:avLst/>
            </a:prstGeom>
            <a:noFill/>
          </p:spPr>
        </p:pic>
        <p:pic>
          <p:nvPicPr>
            <p:cNvPr id="18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66450" y="4060641"/>
              <a:ext cx="193510" cy="154961"/>
            </a:xfrm>
            <a:prstGeom prst="rect">
              <a:avLst/>
            </a:prstGeom>
            <a:noFill/>
          </p:spPr>
        </p:pic>
        <p:pic>
          <p:nvPicPr>
            <p:cNvPr id="18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322518" y="4060640"/>
              <a:ext cx="193509" cy="154961"/>
            </a:xfrm>
            <a:prstGeom prst="rect">
              <a:avLst/>
            </a:prstGeom>
            <a:noFill/>
          </p:spPr>
        </p:pic>
        <p:pic>
          <p:nvPicPr>
            <p:cNvPr id="18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83520" y="4492151"/>
              <a:ext cx="193510" cy="154961"/>
            </a:xfrm>
            <a:prstGeom prst="rect">
              <a:avLst/>
            </a:prstGeom>
            <a:noFill/>
          </p:spPr>
        </p:pic>
        <p:pic>
          <p:nvPicPr>
            <p:cNvPr id="18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886759" y="4495821"/>
              <a:ext cx="193510" cy="154961"/>
            </a:xfrm>
            <a:prstGeom prst="rect">
              <a:avLst/>
            </a:prstGeom>
            <a:noFill/>
          </p:spPr>
        </p:pic>
        <p:pic>
          <p:nvPicPr>
            <p:cNvPr id="185"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183211" y="4492151"/>
              <a:ext cx="193510" cy="154961"/>
            </a:xfrm>
            <a:prstGeom prst="rect">
              <a:avLst/>
            </a:prstGeom>
            <a:noFill/>
          </p:spPr>
        </p:pic>
        <p:pic>
          <p:nvPicPr>
            <p:cNvPr id="186"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483335" y="4492148"/>
              <a:ext cx="193510" cy="154961"/>
            </a:xfrm>
            <a:prstGeom prst="rect">
              <a:avLst/>
            </a:prstGeom>
            <a:noFill/>
          </p:spPr>
        </p:pic>
        <p:pic>
          <p:nvPicPr>
            <p:cNvPr id="187"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793921" y="4492147"/>
              <a:ext cx="193510" cy="154961"/>
            </a:xfrm>
            <a:prstGeom prst="rect">
              <a:avLst/>
            </a:prstGeom>
            <a:noFill/>
          </p:spPr>
        </p:pic>
        <p:pic>
          <p:nvPicPr>
            <p:cNvPr id="188"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2057329" y="4495819"/>
              <a:ext cx="193510" cy="154961"/>
            </a:xfrm>
            <a:prstGeom prst="rect">
              <a:avLst/>
            </a:prstGeom>
            <a:noFill/>
          </p:spPr>
        </p:pic>
        <p:pic>
          <p:nvPicPr>
            <p:cNvPr id="189"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66315" y="4923199"/>
              <a:ext cx="193510" cy="154961"/>
            </a:xfrm>
            <a:prstGeom prst="rect">
              <a:avLst/>
            </a:prstGeom>
            <a:noFill/>
          </p:spPr>
        </p:pic>
        <p:pic>
          <p:nvPicPr>
            <p:cNvPr id="190"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65887" y="4923197"/>
              <a:ext cx="193510" cy="154961"/>
            </a:xfrm>
            <a:prstGeom prst="rect">
              <a:avLst/>
            </a:prstGeom>
            <a:noFill/>
          </p:spPr>
        </p:pic>
        <p:pic>
          <p:nvPicPr>
            <p:cNvPr id="191"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62337" y="4923196"/>
              <a:ext cx="193510" cy="154961"/>
            </a:xfrm>
            <a:prstGeom prst="rect">
              <a:avLst/>
            </a:prstGeom>
            <a:noFill/>
          </p:spPr>
        </p:pic>
        <p:pic>
          <p:nvPicPr>
            <p:cNvPr id="192"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269804" y="4926867"/>
              <a:ext cx="193510" cy="154961"/>
            </a:xfrm>
            <a:prstGeom prst="rect">
              <a:avLst/>
            </a:prstGeom>
            <a:noFill/>
          </p:spPr>
        </p:pic>
        <p:pic>
          <p:nvPicPr>
            <p:cNvPr id="193"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569373" y="4919523"/>
              <a:ext cx="193510" cy="154961"/>
            </a:xfrm>
            <a:prstGeom prst="rect">
              <a:avLst/>
            </a:prstGeom>
            <a:noFill/>
          </p:spPr>
        </p:pic>
        <p:pic>
          <p:nvPicPr>
            <p:cNvPr id="194" name="Picture 2" descr="http://t0.gstatic.com/images?q=tbn:ANd9GcTWBx3KSxj2cAYTh8-yfLnz65-OlzXmjiG9cduhehNdi9hfsA7IO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832783" y="4923193"/>
              <a:ext cx="193510" cy="154961"/>
            </a:xfrm>
            <a:prstGeom prst="rect">
              <a:avLst/>
            </a:prstGeom>
            <a:noFill/>
          </p:spPr>
        </p:pic>
      </p:grpSp>
      <p:cxnSp>
        <p:nvCxnSpPr>
          <p:cNvPr id="24" name="Straight Arrow Connector 23"/>
          <p:cNvCxnSpPr/>
          <p:nvPr/>
        </p:nvCxnSpPr>
        <p:spPr>
          <a:xfrm rot="16200000" flipH="1">
            <a:off x="5117220" y="2376701"/>
            <a:ext cx="1371600" cy="152400"/>
          </a:xfrm>
          <a:prstGeom prst="straightConnector1">
            <a:avLst/>
          </a:prstGeom>
          <a:ln w="57150">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TextBox 2"/>
          <p:cNvSpPr txBox="1"/>
          <p:nvPr/>
        </p:nvSpPr>
        <p:spPr>
          <a:xfrm rot="5040000">
            <a:off x="5447663" y="2353824"/>
            <a:ext cx="764953" cy="369332"/>
          </a:xfrm>
          <a:prstGeom prst="rect">
            <a:avLst/>
          </a:prstGeom>
          <a:solidFill>
            <a:schemeClr val="bg1"/>
          </a:solidFill>
        </p:spPr>
        <p:txBody>
          <a:bodyPr wrap="none" rtlCol="0">
            <a:spAutoFit/>
          </a:bodyPr>
          <a:lstStyle/>
          <a:p>
            <a:r>
              <a:rPr lang="en-US" b="1" dirty="0">
                <a:solidFill>
                  <a:srgbClr val="0070C0"/>
                </a:solidFill>
              </a:rPr>
              <a:t>Data 2</a:t>
            </a:r>
          </a:p>
        </p:txBody>
      </p:sp>
      <p:cxnSp>
        <p:nvCxnSpPr>
          <p:cNvPr id="126" name="Straight Arrow Connector 125"/>
          <p:cNvCxnSpPr/>
          <p:nvPr/>
        </p:nvCxnSpPr>
        <p:spPr>
          <a:xfrm>
            <a:off x="3364620" y="3291101"/>
            <a:ext cx="1828800" cy="533400"/>
          </a:xfrm>
          <a:prstGeom prst="straightConnector1">
            <a:avLst/>
          </a:prstGeom>
          <a:ln w="57150">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27" name="TextBox 2"/>
          <p:cNvSpPr txBox="1"/>
          <p:nvPr/>
        </p:nvSpPr>
        <p:spPr>
          <a:xfrm rot="936670">
            <a:off x="4077558" y="3450259"/>
            <a:ext cx="771365" cy="369332"/>
          </a:xfrm>
          <a:prstGeom prst="rect">
            <a:avLst/>
          </a:prstGeom>
          <a:solidFill>
            <a:schemeClr val="bg1"/>
          </a:solidFill>
        </p:spPr>
        <p:txBody>
          <a:bodyPr wrap="none" rtlCol="0">
            <a:spAutoFit/>
          </a:bodyPr>
          <a:lstStyle/>
          <a:p>
            <a:r>
              <a:rPr lang="en-US" b="1" dirty="0">
                <a:solidFill>
                  <a:srgbClr val="0070C0"/>
                </a:solidFill>
              </a:rPr>
              <a:t>Data 1</a:t>
            </a:r>
          </a:p>
        </p:txBody>
      </p:sp>
      <p:grpSp>
        <p:nvGrpSpPr>
          <p:cNvPr id="250" name="Group 132"/>
          <p:cNvGrpSpPr/>
          <p:nvPr/>
        </p:nvGrpSpPr>
        <p:grpSpPr>
          <a:xfrm rot="21280043">
            <a:off x="3593220" y="4591784"/>
            <a:ext cx="1600200" cy="1366319"/>
            <a:chOff x="2037666" y="4694275"/>
            <a:chExt cx="1600200" cy="1366319"/>
          </a:xfrm>
        </p:grpSpPr>
        <p:cxnSp>
          <p:nvCxnSpPr>
            <p:cNvPr id="129" name="Straight Arrow Connector 128"/>
            <p:cNvCxnSpPr/>
            <p:nvPr/>
          </p:nvCxnSpPr>
          <p:spPr>
            <a:xfrm rot="319957" flipV="1">
              <a:off x="2037666" y="4694275"/>
              <a:ext cx="1600200" cy="1366319"/>
            </a:xfrm>
            <a:prstGeom prst="straightConnector1">
              <a:avLst/>
            </a:prstGeom>
            <a:ln w="57150">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30" name="TextBox 2"/>
            <p:cNvSpPr txBox="1"/>
            <p:nvPr/>
          </p:nvSpPr>
          <p:spPr>
            <a:xfrm rot="19399957">
              <a:off x="2596895" y="5075632"/>
              <a:ext cx="769763" cy="369332"/>
            </a:xfrm>
            <a:prstGeom prst="rect">
              <a:avLst/>
            </a:prstGeom>
            <a:solidFill>
              <a:schemeClr val="bg1"/>
            </a:solidFill>
          </p:spPr>
          <p:txBody>
            <a:bodyPr wrap="none" rtlCol="0">
              <a:spAutoFit/>
            </a:bodyPr>
            <a:lstStyle/>
            <a:p>
              <a:r>
                <a:rPr lang="en-US" b="1" dirty="0">
                  <a:solidFill>
                    <a:srgbClr val="0070C0"/>
                  </a:solidFill>
                </a:rPr>
                <a:t>Data 6</a:t>
              </a:r>
            </a:p>
          </p:txBody>
        </p:sp>
      </p:grpSp>
      <p:cxnSp>
        <p:nvCxnSpPr>
          <p:cNvPr id="144" name="Straight Arrow Connector 143"/>
          <p:cNvCxnSpPr/>
          <p:nvPr/>
        </p:nvCxnSpPr>
        <p:spPr>
          <a:xfrm rot="10800000" flipV="1">
            <a:off x="6835802" y="2812149"/>
            <a:ext cx="1610239" cy="755678"/>
          </a:xfrm>
          <a:prstGeom prst="straightConnector1">
            <a:avLst/>
          </a:prstGeom>
          <a:ln w="57150">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47" name="TextBox 146"/>
          <p:cNvSpPr txBox="1"/>
          <p:nvPr/>
        </p:nvSpPr>
        <p:spPr>
          <a:xfrm rot="20151979">
            <a:off x="7155848" y="3058298"/>
            <a:ext cx="769763" cy="369332"/>
          </a:xfrm>
          <a:prstGeom prst="rect">
            <a:avLst/>
          </a:prstGeom>
          <a:solidFill>
            <a:schemeClr val="bg1"/>
          </a:solidFill>
        </p:spPr>
        <p:txBody>
          <a:bodyPr wrap="none" rtlCol="0">
            <a:spAutoFit/>
          </a:bodyPr>
          <a:lstStyle/>
          <a:p>
            <a:r>
              <a:rPr lang="en-US" b="1" dirty="0">
                <a:solidFill>
                  <a:srgbClr val="0070C0"/>
                </a:solidFill>
              </a:rPr>
              <a:t>Data 3</a:t>
            </a:r>
          </a:p>
        </p:txBody>
      </p:sp>
      <p:grpSp>
        <p:nvGrpSpPr>
          <p:cNvPr id="251" name="Group 249"/>
          <p:cNvGrpSpPr/>
          <p:nvPr/>
        </p:nvGrpSpPr>
        <p:grpSpPr>
          <a:xfrm rot="161468">
            <a:off x="6610542" y="4089198"/>
            <a:ext cx="2705783" cy="956863"/>
            <a:chOff x="5042637" y="4267201"/>
            <a:chExt cx="2705783" cy="956863"/>
          </a:xfrm>
        </p:grpSpPr>
        <p:cxnSp>
          <p:nvCxnSpPr>
            <p:cNvPr id="145" name="Straight Arrow Connector 144"/>
            <p:cNvCxnSpPr/>
            <p:nvPr/>
          </p:nvCxnSpPr>
          <p:spPr>
            <a:xfrm rot="10800000">
              <a:off x="5042637" y="4267201"/>
              <a:ext cx="2705783" cy="956863"/>
            </a:xfrm>
            <a:prstGeom prst="straightConnector1">
              <a:avLst/>
            </a:prstGeom>
            <a:ln w="57150">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48" name="TextBox 147"/>
            <p:cNvSpPr txBox="1"/>
            <p:nvPr/>
          </p:nvSpPr>
          <p:spPr>
            <a:xfrm rot="1116306">
              <a:off x="5857686" y="4507543"/>
              <a:ext cx="768159" cy="369332"/>
            </a:xfrm>
            <a:prstGeom prst="rect">
              <a:avLst/>
            </a:prstGeom>
            <a:solidFill>
              <a:schemeClr val="bg1"/>
            </a:solidFill>
          </p:spPr>
          <p:txBody>
            <a:bodyPr wrap="none" rtlCol="0">
              <a:spAutoFit/>
            </a:bodyPr>
            <a:lstStyle/>
            <a:p>
              <a:r>
                <a:rPr lang="en-US" b="1" dirty="0">
                  <a:solidFill>
                    <a:srgbClr val="0070C0"/>
                  </a:solidFill>
                </a:rPr>
                <a:t>Data 4</a:t>
              </a:r>
            </a:p>
          </p:txBody>
        </p:sp>
      </p:grpSp>
      <p:grpSp>
        <p:nvGrpSpPr>
          <p:cNvPr id="252" name="Group 152"/>
          <p:cNvGrpSpPr/>
          <p:nvPr/>
        </p:nvGrpSpPr>
        <p:grpSpPr>
          <a:xfrm rot="480000">
            <a:off x="6107479" y="4504129"/>
            <a:ext cx="369332" cy="1291744"/>
            <a:chOff x="4405577" y="4590199"/>
            <a:chExt cx="369332" cy="1291744"/>
          </a:xfrm>
        </p:grpSpPr>
        <p:cxnSp>
          <p:nvCxnSpPr>
            <p:cNvPr id="146" name="Straight Arrow Connector 145"/>
            <p:cNvCxnSpPr/>
            <p:nvPr/>
          </p:nvCxnSpPr>
          <p:spPr>
            <a:xfrm rot="15720000" flipV="1">
              <a:off x="3962318" y="5103848"/>
              <a:ext cx="1291744" cy="264446"/>
            </a:xfrm>
            <a:prstGeom prst="straightConnector1">
              <a:avLst/>
            </a:prstGeom>
            <a:ln w="57150">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49" name="TextBox 148"/>
            <p:cNvSpPr txBox="1"/>
            <p:nvPr/>
          </p:nvSpPr>
          <p:spPr>
            <a:xfrm rot="4075573">
              <a:off x="4205361" y="5015444"/>
              <a:ext cx="769763" cy="369332"/>
            </a:xfrm>
            <a:prstGeom prst="rect">
              <a:avLst/>
            </a:prstGeom>
            <a:solidFill>
              <a:schemeClr val="bg1"/>
            </a:solidFill>
          </p:spPr>
          <p:txBody>
            <a:bodyPr wrap="none" rtlCol="0">
              <a:spAutoFit/>
            </a:bodyPr>
            <a:lstStyle/>
            <a:p>
              <a:r>
                <a:rPr lang="en-US" b="1" dirty="0">
                  <a:solidFill>
                    <a:srgbClr val="0070C0"/>
                  </a:solidFill>
                </a:rPr>
                <a:t>Data 5</a:t>
              </a:r>
            </a:p>
          </p:txBody>
        </p:sp>
      </p:grpSp>
      <p:sp>
        <p:nvSpPr>
          <p:cNvPr id="138" name="Title 1"/>
          <p:cNvSpPr>
            <a:spLocks noGrp="1"/>
          </p:cNvSpPr>
          <p:nvPr>
            <p:ph type="title"/>
          </p:nvPr>
        </p:nvSpPr>
        <p:spPr>
          <a:xfrm>
            <a:off x="609600" y="76200"/>
            <a:ext cx="10972800" cy="1143000"/>
          </a:xfrm>
        </p:spPr>
        <p:txBody>
          <a:bodyPr>
            <a:normAutofit/>
          </a:bodyPr>
          <a:lstStyle/>
          <a:p>
            <a:r>
              <a:rPr lang="en-US" dirty="0" smtClean="0"/>
              <a:t>MU-MIMO Potential</a:t>
            </a:r>
            <a:endParaRPr lang="en-US" dirty="0"/>
          </a:p>
        </p:txBody>
      </p:sp>
    </p:spTree>
    <p:extLst>
      <p:ext uri="{BB962C8B-B14F-4D97-AF65-F5344CB8AC3E}">
        <p14:creationId xmlns:p14="http://schemas.microsoft.com/office/powerpoint/2010/main" val="14874299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Order of magnitude gains!</a:t>
            </a:r>
            <a:endParaRPr lang="en-US" dirty="0"/>
          </a:p>
        </p:txBody>
      </p:sp>
      <p:sp>
        <p:nvSpPr>
          <p:cNvPr id="3" name="Content Placeholder 2"/>
          <p:cNvSpPr>
            <a:spLocks noGrp="1"/>
          </p:cNvSpPr>
          <p:nvPr>
            <p:ph idx="1"/>
          </p:nvPr>
        </p:nvSpPr>
        <p:spPr>
          <a:xfrm>
            <a:off x="609600" y="1828800"/>
            <a:ext cx="10972800" cy="4525963"/>
          </a:xfrm>
        </p:spPr>
        <p:txBody>
          <a:bodyPr>
            <a:normAutofit/>
          </a:bodyPr>
          <a:lstStyle/>
          <a:p>
            <a:r>
              <a:rPr lang="en-US" dirty="0" smtClean="0"/>
              <a:t>Spectral Efficiency</a:t>
            </a:r>
            <a:endParaRPr lang="en-US" dirty="0" smtClean="0"/>
          </a:p>
          <a:p>
            <a:endParaRPr lang="en-US" dirty="0"/>
          </a:p>
          <a:p>
            <a:r>
              <a:rPr lang="en-US" dirty="0" smtClean="0"/>
              <a:t>Base Station and User Power Reduction</a:t>
            </a:r>
          </a:p>
          <a:p>
            <a:endParaRPr lang="en-US" dirty="0"/>
          </a:p>
          <a:p>
            <a:r>
              <a:rPr lang="en-US" dirty="0" smtClean="0"/>
              <a:t>Interference</a:t>
            </a:r>
          </a:p>
          <a:p>
            <a:pPr lvl="1"/>
            <a:r>
              <a:rPr lang="en-US" dirty="0" smtClean="0"/>
              <a:t>Network</a:t>
            </a:r>
          </a:p>
          <a:p>
            <a:pPr lvl="1"/>
            <a:r>
              <a:rPr lang="en-US" dirty="0" smtClean="0"/>
              <a:t>Shared Spectrum</a:t>
            </a:r>
          </a:p>
        </p:txBody>
      </p:sp>
      <p:sp>
        <p:nvSpPr>
          <p:cNvPr id="4" name="Slide Number Placeholder 3"/>
          <p:cNvSpPr>
            <a:spLocks noGrp="1"/>
          </p:cNvSpPr>
          <p:nvPr>
            <p:ph type="sldNum" sz="quarter" idx="12"/>
          </p:nvPr>
        </p:nvSpPr>
        <p:spPr/>
        <p:txBody>
          <a:bodyPr/>
          <a:lstStyle/>
          <a:p>
            <a:fld id="{EB0FBDE8-F761-4F53-9010-213E7070AD2F}" type="slidenum">
              <a:rPr lang="en-US" smtClean="0">
                <a:solidFill>
                  <a:prstClr val="black">
                    <a:tint val="75000"/>
                  </a:prstClr>
                </a:solidFill>
              </a:rPr>
              <a:pPr/>
              <a:t>5</a:t>
            </a:fld>
            <a:endParaRPr lang="en-US">
              <a:solidFill>
                <a:prstClr val="black">
                  <a:tint val="75000"/>
                </a:prstClr>
              </a:solidFill>
            </a:endParaRPr>
          </a:p>
        </p:txBody>
      </p:sp>
    </p:spTree>
    <p:extLst>
      <p:ext uri="{BB962C8B-B14F-4D97-AF65-F5344CB8AC3E}">
        <p14:creationId xmlns:p14="http://schemas.microsoft.com/office/powerpoint/2010/main" val="373468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7583" r="18002"/>
          <a:stretch/>
        </p:blipFill>
        <p:spPr>
          <a:xfrm>
            <a:off x="107492" y="2060757"/>
            <a:ext cx="2920174" cy="301752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0638" y="2060757"/>
            <a:ext cx="4533364" cy="3017520"/>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t="14792" b="27454"/>
          <a:stretch/>
        </p:blipFill>
        <p:spPr>
          <a:xfrm>
            <a:off x="8166975" y="2060757"/>
            <a:ext cx="3918609" cy="3017520"/>
          </a:xfrm>
          <a:prstGeom prst="rect">
            <a:avLst/>
          </a:prstGeom>
        </p:spPr>
      </p:pic>
      <p:sp>
        <p:nvSpPr>
          <p:cNvPr id="6" name="Title 1"/>
          <p:cNvSpPr>
            <a:spLocks noGrp="1"/>
          </p:cNvSpPr>
          <p:nvPr>
            <p:ph type="title"/>
          </p:nvPr>
        </p:nvSpPr>
        <p:spPr>
          <a:xfrm>
            <a:off x="213370" y="41029"/>
            <a:ext cx="10515600" cy="1325563"/>
          </a:xfrm>
        </p:spPr>
        <p:txBody>
          <a:bodyPr/>
          <a:lstStyle/>
          <a:p>
            <a:r>
              <a:rPr lang="en-US" dirty="0" smtClean="0"/>
              <a:t>Argos </a:t>
            </a:r>
            <a:r>
              <a:rPr lang="en-US" dirty="0">
                <a:solidFill>
                  <a:schemeClr val="tx1">
                    <a:lumMod val="65000"/>
                    <a:lumOff val="35000"/>
                  </a:schemeClr>
                </a:solidFill>
              </a:rPr>
              <a:t> </a:t>
            </a:r>
            <a:r>
              <a:rPr lang="en-US" dirty="0" smtClean="0"/>
              <a:t>Many-Antenna MU-MIMO Platforms</a:t>
            </a:r>
            <a:endParaRPr lang="en-US" dirty="0"/>
          </a:p>
        </p:txBody>
      </p:sp>
      <p:pic>
        <p:nvPicPr>
          <p:cNvPr id="1026" name="Picture 2" descr="Skylark Wirele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6555" y="5440425"/>
            <a:ext cx="3679448" cy="6440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ngo Communication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370" y="5267131"/>
            <a:ext cx="2571750" cy="9906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Mango Communication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1445" y="5267131"/>
            <a:ext cx="2571750" cy="99060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DBB62908-B2B4-48E4-817D-87038B9A7D19}" type="slidenum">
              <a:rPr lang="en-US" smtClean="0"/>
              <a:t>6</a:t>
            </a:fld>
            <a:endParaRPr lang="en-US"/>
          </a:p>
        </p:txBody>
      </p:sp>
      <p:cxnSp>
        <p:nvCxnSpPr>
          <p:cNvPr id="16" name="Straight Connector 15"/>
          <p:cNvCxnSpPr/>
          <p:nvPr/>
        </p:nvCxnSpPr>
        <p:spPr>
          <a:xfrm rot="5400000">
            <a:off x="2152450" y="704650"/>
            <a:ext cx="5334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idx="1"/>
          </p:nvPr>
        </p:nvSpPr>
        <p:spPr>
          <a:xfrm>
            <a:off x="107492" y="1512018"/>
            <a:ext cx="2920174" cy="469182"/>
          </a:xfrm>
        </p:spPr>
        <p:txBody>
          <a:bodyPr>
            <a:normAutofit/>
          </a:bodyPr>
          <a:lstStyle/>
          <a:p>
            <a:pPr marL="0" indent="0" algn="ctr">
              <a:buNone/>
            </a:pPr>
            <a:r>
              <a:rPr lang="en-US" sz="2400" dirty="0" err="1" smtClean="0"/>
              <a:t>MobiCom</a:t>
            </a:r>
            <a:r>
              <a:rPr lang="en-US" sz="2400" dirty="0" smtClean="0"/>
              <a:t> ‘12</a:t>
            </a:r>
            <a:endParaRPr lang="en-US" sz="2400" dirty="0"/>
          </a:p>
        </p:txBody>
      </p:sp>
      <p:sp>
        <p:nvSpPr>
          <p:cNvPr id="13" name="Content Placeholder 2"/>
          <p:cNvSpPr txBox="1">
            <a:spLocks/>
          </p:cNvSpPr>
          <p:nvPr/>
        </p:nvSpPr>
        <p:spPr>
          <a:xfrm>
            <a:off x="3200400" y="1512018"/>
            <a:ext cx="4663602" cy="46918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400" dirty="0" err="1" smtClean="0"/>
              <a:t>MobiCom</a:t>
            </a:r>
            <a:r>
              <a:rPr lang="en-US" sz="2400" dirty="0" smtClean="0"/>
              <a:t> ‘13</a:t>
            </a:r>
            <a:endParaRPr lang="en-US" sz="2400" dirty="0"/>
          </a:p>
        </p:txBody>
      </p:sp>
      <p:sp>
        <p:nvSpPr>
          <p:cNvPr id="14" name="Content Placeholder 2"/>
          <p:cNvSpPr txBox="1">
            <a:spLocks/>
          </p:cNvSpPr>
          <p:nvPr/>
        </p:nvSpPr>
        <p:spPr>
          <a:xfrm>
            <a:off x="8166975" y="1512018"/>
            <a:ext cx="3918609" cy="46918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400" dirty="0" err="1" smtClean="0"/>
              <a:t>MobiCom</a:t>
            </a:r>
            <a:r>
              <a:rPr lang="en-US" sz="2400" dirty="0" smtClean="0"/>
              <a:t> ‘17</a:t>
            </a:r>
            <a:endParaRPr lang="en-US" sz="2400" dirty="0"/>
          </a:p>
        </p:txBody>
      </p:sp>
    </p:spTree>
    <p:extLst>
      <p:ext uri="{BB962C8B-B14F-4D97-AF65-F5344CB8AC3E}">
        <p14:creationId xmlns:p14="http://schemas.microsoft.com/office/powerpoint/2010/main" val="266200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500"/>
            <a:ext cx="12192000" cy="1143000"/>
          </a:xfrm>
        </p:spPr>
        <p:txBody>
          <a:bodyPr>
            <a:normAutofit/>
          </a:bodyPr>
          <a:lstStyle/>
          <a:p>
            <a:r>
              <a:rPr lang="en-US" dirty="0" smtClean="0"/>
              <a:t>ArgosV1  A Prototype Many-Antenna System</a:t>
            </a:r>
            <a:endParaRPr lang="en-US" dirty="0"/>
          </a:p>
        </p:txBody>
      </p:sp>
      <p:cxnSp>
        <p:nvCxnSpPr>
          <p:cNvPr id="4" name="Straight Connector 3"/>
          <p:cNvCxnSpPr/>
          <p:nvPr/>
        </p:nvCxnSpPr>
        <p:spPr>
          <a:xfrm rot="5400000">
            <a:off x="3042951" y="3427317"/>
            <a:ext cx="5334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09400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rgos Front"/>
          <p:cNvPicPr>
            <a:picLocks noChangeAspect="1" noChangeArrowheads="1"/>
          </p:cNvPicPr>
          <p:nvPr/>
        </p:nvPicPr>
        <p:blipFill rotWithShape="1">
          <a:blip r:embed="rId3">
            <a:extLst>
              <a:ext uri="{28A0092B-C50C-407E-A947-70E740481C1C}">
                <a14:useLocalDpi xmlns:a14="http://schemas.microsoft.com/office/drawing/2010/main" val="0"/>
              </a:ext>
            </a:extLst>
          </a:blip>
          <a:srcRect l="18905" r="20153"/>
          <a:stretch/>
        </p:blipFill>
        <p:spPr bwMode="auto">
          <a:xfrm>
            <a:off x="691919" y="685800"/>
            <a:ext cx="5023081" cy="5486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rgos Angle"/>
          <p:cNvPicPr>
            <a:picLocks noChangeAspect="1" noChangeArrowheads="1"/>
          </p:cNvPicPr>
          <p:nvPr/>
        </p:nvPicPr>
        <p:blipFill rotWithShape="1">
          <a:blip r:embed="rId4">
            <a:extLst>
              <a:ext uri="{28A0092B-C50C-407E-A947-70E740481C1C}">
                <a14:useLocalDpi xmlns:a14="http://schemas.microsoft.com/office/drawing/2010/main" val="0"/>
              </a:ext>
            </a:extLst>
          </a:blip>
          <a:srcRect l="17777" r="20712"/>
          <a:stretch/>
        </p:blipFill>
        <p:spPr bwMode="auto">
          <a:xfrm>
            <a:off x="6477000" y="685800"/>
            <a:ext cx="5070110"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EB0FBDE8-F761-4F53-9010-213E7070AD2F}"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p14="http://schemas.microsoft.com/office/powerpoint/2010/main" val="18418947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7500"/>
            <a:ext cx="12192000" cy="1143000"/>
          </a:xfrm>
        </p:spPr>
        <p:txBody>
          <a:bodyPr>
            <a:normAutofit/>
          </a:bodyPr>
          <a:lstStyle/>
          <a:p>
            <a:r>
              <a:rPr lang="en-US" dirty="0" smtClean="0"/>
              <a:t>ArgosV2  A Scalable </a:t>
            </a:r>
            <a:r>
              <a:rPr lang="en-US" dirty="0" err="1" smtClean="0"/>
              <a:t>Realtime</a:t>
            </a:r>
            <a:r>
              <a:rPr lang="en-US" dirty="0" smtClean="0"/>
              <a:t> Platform</a:t>
            </a:r>
            <a:endParaRPr lang="en-US" dirty="0"/>
          </a:p>
        </p:txBody>
      </p:sp>
      <p:cxnSp>
        <p:nvCxnSpPr>
          <p:cNvPr id="4" name="Straight Connector 3"/>
          <p:cNvCxnSpPr/>
          <p:nvPr/>
        </p:nvCxnSpPr>
        <p:spPr>
          <a:xfrm rot="5400000">
            <a:off x="3611858" y="3416300"/>
            <a:ext cx="53340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862436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bel">
      <a:majorFont>
        <a:latin typeface="Abel"/>
        <a:ea typeface=""/>
        <a:cs typeface=""/>
      </a:majorFont>
      <a:minorFont>
        <a:latin typeface="Abe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31751</TotalTime>
  <Words>988</Words>
  <Application>Microsoft Office PowerPoint</Application>
  <PresentationFormat>Widescreen</PresentationFormat>
  <Paragraphs>275</Paragraphs>
  <Slides>36</Slides>
  <Notes>27</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Abel</vt:lpstr>
      <vt:lpstr>1_Office Theme</vt:lpstr>
      <vt:lpstr>Argos  Practical Many-Antenna MU-MIMO Systems</vt:lpstr>
      <vt:lpstr>PowerPoint Presentation</vt:lpstr>
      <vt:lpstr>PowerPoint Presentation</vt:lpstr>
      <vt:lpstr>MU-MIMO Potential</vt:lpstr>
      <vt:lpstr>Order of magnitude gains!</vt:lpstr>
      <vt:lpstr>Argos  Many-Antenna MU-MIMO Platforms</vt:lpstr>
      <vt:lpstr>ArgosV1  A Prototype Many-Antenna System</vt:lpstr>
      <vt:lpstr>PowerPoint Presentation</vt:lpstr>
      <vt:lpstr>ArgosV2  A Scalable Realtime Platform</vt:lpstr>
      <vt:lpstr>PowerPoint Presentation</vt:lpstr>
      <vt:lpstr>New or Improved</vt:lpstr>
      <vt:lpstr>PowerPoint Presentation</vt:lpstr>
      <vt:lpstr>PowerPoint Presentation</vt:lpstr>
      <vt:lpstr>ArgosV3   An Efficient Many-Antenna Platform</vt:lpstr>
      <vt:lpstr>PowerPoint Presentation</vt:lpstr>
      <vt:lpstr>ArgosV3 Iris Radio Modules</vt:lpstr>
      <vt:lpstr>Iris RF Frontends</vt:lpstr>
      <vt:lpstr>ArgosV3 Mobile</vt:lpstr>
      <vt:lpstr>ArgosV3 Hub</vt:lpstr>
      <vt:lpstr>PowerPoint Presentation</vt:lpstr>
      <vt:lpstr>Critical System Design Challenges</vt:lpstr>
      <vt:lpstr>Critical System Design Challenges</vt:lpstr>
      <vt:lpstr>Impact of Mobility</vt:lpstr>
      <vt:lpstr>Realtime Achievable Rate of Natural Scenario</vt:lpstr>
      <vt:lpstr>1) Mobility Significantly Degrades Capacity</vt:lpstr>
      <vt:lpstr>Collecting CSI Faster Helps…</vt:lpstr>
      <vt:lpstr>Still Significant Challenge</vt:lpstr>
      <vt:lpstr>Mobility Fundamentally Limits Capacity</vt:lpstr>
      <vt:lpstr>Users Move Away from Intended Signal</vt:lpstr>
      <vt:lpstr>Users Move in to Interference</vt:lpstr>
      <vt:lpstr>Channel Degradation with Mobility</vt:lpstr>
      <vt:lpstr>Channel and Computational Overhead</vt:lpstr>
      <vt:lpstr>System Performance Considering Overhead</vt:lpstr>
      <vt:lpstr>PowerPoint Presentation</vt:lpstr>
      <vt:lpstr>Argos  Practical Many-Antenna Systems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Efficient Control Channel Design for Many-Antenna Base Stations</dc:title>
  <dc:creator>Clayton Shepard</dc:creator>
  <cp:lastModifiedBy>Clay</cp:lastModifiedBy>
  <cp:revision>564</cp:revision>
  <dcterms:created xsi:type="dcterms:W3CDTF">2014-12-01T22:32:17Z</dcterms:created>
  <dcterms:modified xsi:type="dcterms:W3CDTF">2017-10-22T16:21:54Z</dcterms:modified>
</cp:coreProperties>
</file>