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2" r:id="rId4"/>
    <p:sldId id="263" r:id="rId5"/>
    <p:sldId id="265" r:id="rId6"/>
    <p:sldId id="267" r:id="rId7"/>
    <p:sldId id="288" r:id="rId8"/>
    <p:sldId id="269" r:id="rId9"/>
    <p:sldId id="270" r:id="rId10"/>
    <p:sldId id="28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0" r:id="rId19"/>
    <p:sldId id="293" r:id="rId20"/>
    <p:sldId id="266" r:id="rId21"/>
    <p:sldId id="291" r:id="rId22"/>
    <p:sldId id="294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>
        <p:scale>
          <a:sx n="150" d="100"/>
          <a:sy n="150" d="100"/>
        </p:scale>
        <p:origin x="-504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6" y="2168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34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426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to produce</a:t>
            </a:r>
          </a:p>
          <a:p>
            <a:r>
              <a:rPr lang="en-US" dirty="0" smtClean="0"/>
              <a:t>Completely autonomous</a:t>
            </a:r>
          </a:p>
          <a:p>
            <a:r>
              <a:rPr lang="en-US" dirty="0" smtClean="0"/>
              <a:t>Battery-powered –</a:t>
            </a:r>
            <a:r>
              <a:rPr lang="en-US" baseline="0" dirty="0" smtClean="0"/>
              <a:t> 3h battery life</a:t>
            </a:r>
          </a:p>
          <a:p>
            <a:r>
              <a:rPr lang="en-US" baseline="0" dirty="0" smtClean="0"/>
              <a:t>Subtle, but important feature – wireless bridge is critical for rapid prototyping, experimentation, debugging etc. (also, at Rice we have it setup so that we can access our mobiles anywhere on campus)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4ABBE-6B7F-4866-8920-52CE6B7F90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</a:t>
            </a:r>
            <a:r>
              <a:rPr lang="en-US" baseline="0" dirty="0" smtClean="0"/>
              <a:t> power is scaled with 1/M!!!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Overhead</a:t>
            </a:r>
            <a:r>
              <a:rPr lang="en-US" baseline="0" dirty="0" smtClean="0"/>
              <a:t> of CE and calculation not included – ultra stable channel, ZF not feasible for high mobility.  Better performance with more antennas.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Performance gap peaks for ZF depending on K, but conjugate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5.7x and 12.7x vs. 3x and 6.7x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local conj uses same power.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initial capacity</a:t>
            </a:r>
            <a:r>
              <a:rPr lang="en-US" baseline="0" dirty="0" smtClean="0"/>
              <a:t> loss due to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AP actually polls each STA for their</a:t>
            </a:r>
            <a:r>
              <a:rPr lang="en-US" baseline="0" dirty="0" smtClean="0"/>
              <a:t> response (not shown).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3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4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need to address calibration within the standard – it should be internal to the AP.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Simply enable implicit sounding (which is trivial), and allow AP to deal with calibration and choose </a:t>
            </a:r>
            <a:r>
              <a:rPr lang="en-US" baseline="0" dirty="0" err="1" smtClean="0"/>
              <a:t>beamforming</a:t>
            </a:r>
            <a:r>
              <a:rPr lang="en-US" baseline="0" dirty="0" smtClean="0"/>
              <a:t> (or other MIMO) method.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50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O(K) per additional AP antenna.</a:t>
            </a:r>
            <a:r>
              <a:rPr lang="en-US" baseline="0" dirty="0" smtClean="0"/>
              <a:t>  Constant complexity on STA 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K is number of STAs, M is number of AP antennas.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802.11-13/1440r0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Clayton Shepard, Rice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Daisy-chainable</a:t>
            </a:r>
          </a:p>
          <a:p>
            <a:pPr lvl="1"/>
            <a:r>
              <a:rPr lang="en-US" dirty="0" smtClean="0"/>
              <a:t>1 or more radios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Hierarchal</a:t>
            </a:r>
          </a:p>
          <a:p>
            <a:pPr lvl="1"/>
            <a:r>
              <a:rPr lang="en-US" dirty="0" smtClean="0"/>
              <a:t>Increases Reliability</a:t>
            </a:r>
          </a:p>
          <a:p>
            <a:pPr lvl="1"/>
            <a:r>
              <a:rPr lang="en-US" dirty="0" smtClean="0"/>
              <a:t>Constrains Latency</a:t>
            </a:r>
          </a:p>
          <a:p>
            <a:pPr lvl="1"/>
            <a:r>
              <a:rPr lang="en-US" dirty="0" smtClean="0"/>
              <a:t>Cost-effective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Replace figure w/ paper </a:t>
            </a:r>
            <a:r>
              <a:rPr lang="en-US" dirty="0" err="1" smtClean="0"/>
              <a:t>veresion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Need a lot more here – present central controller,</a:t>
            </a:r>
            <a:r>
              <a:rPr lang="en-US" baseline="0" dirty="0" smtClean="0"/>
              <a:t> explain hub, etc.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Scalable in 4 directions:</a:t>
            </a:r>
          </a:p>
          <a:p>
            <a:pPr lvl="1"/>
            <a:r>
              <a:rPr lang="en-US" dirty="0" smtClean="0"/>
              <a:t># of Radios per Module</a:t>
            </a:r>
          </a:p>
          <a:p>
            <a:pPr lvl="1"/>
            <a:r>
              <a:rPr lang="en-US" dirty="0" smtClean="0"/>
              <a:t># of Modules per Chain</a:t>
            </a:r>
          </a:p>
          <a:p>
            <a:pPr lvl="1"/>
            <a:r>
              <a:rPr lang="en-US" dirty="0" smtClean="0"/>
              <a:t># of ports per Hub</a:t>
            </a:r>
          </a:p>
          <a:p>
            <a:pPr lvl="1"/>
            <a:r>
              <a:rPr lang="en-US" dirty="0" smtClean="0"/>
              <a:t># of Hubs (and levels)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Branches can fail without affecting other branches</a:t>
            </a:r>
          </a:p>
          <a:p>
            <a:pPr lvl="1"/>
            <a:r>
              <a:rPr lang="en-US" dirty="0" smtClean="0"/>
              <a:t>Central hubs can be easily made redundant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Accommodates linear pre-coding</a:t>
            </a:r>
          </a:p>
          <a:p>
            <a:pPr lvl="1"/>
            <a:r>
              <a:rPr lang="en-US" dirty="0" smtClean="0"/>
              <a:t>Add samples together at every junction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</a:t>
            </a:r>
            <a:r>
              <a:rPr lang="en-US" dirty="0" err="1" smtClean="0"/>
              <a:t>greek</a:t>
            </a:r>
            <a:r>
              <a:rPr lang="en-US" baseline="0" dirty="0" smtClean="0"/>
              <a:t> creature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WARP platform</a:t>
            </a:r>
            <a:r>
              <a:rPr lang="en-US" baseline="0" dirty="0" smtClean="0"/>
              <a:t>, </a:t>
            </a:r>
            <a:r>
              <a:rPr lang="en-US" dirty="0" smtClean="0"/>
              <a:t>64</a:t>
            </a:r>
            <a:r>
              <a:rPr lang="en-US" baseline="0" dirty="0" smtClean="0"/>
              <a:t> antennas, 15 receivers.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AD9523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we have primarily focused on techniques</a:t>
            </a:r>
            <a:r>
              <a:rPr lang="en-US" baseline="0" dirty="0" smtClean="0"/>
              <a:t> that target very large-scale operation, it is important to note that this platform is n</a:t>
            </a:r>
            <a:r>
              <a:rPr lang="en-US" dirty="0" smtClean="0"/>
              <a:t>ot just for</a:t>
            </a:r>
            <a:r>
              <a:rPr lang="en-US" baseline="0" dirty="0" smtClean="0"/>
              <a:t> very-large scale.  It supports any linear </a:t>
            </a:r>
            <a:r>
              <a:rPr lang="en-US" baseline="0" dirty="0" err="1" smtClean="0"/>
              <a:t>precoding</a:t>
            </a:r>
            <a:r>
              <a:rPr lang="en-US" baseline="0" dirty="0" smtClean="0"/>
              <a:t>  technique (as well as even non-linear, but more overhead).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actually important for real-world use, as we’ve seen that depending on the channel, number of users, and hardware capacity, it is optimal to dynamically switch between </a:t>
            </a:r>
            <a:r>
              <a:rPr lang="en-US" baseline="0" dirty="0" err="1" smtClean="0"/>
              <a:t>precoding</a:t>
            </a:r>
            <a:r>
              <a:rPr lang="en-US" baseline="0" dirty="0" smtClean="0"/>
              <a:t> techniques.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flexible and configurable platform.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99405-CAAF-49F1-82EC-8931444E33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 Clock Board</a:t>
            </a:r>
          </a:p>
          <a:p>
            <a:r>
              <a:rPr lang="en-US" dirty="0" smtClean="0"/>
              <a:t>48</a:t>
            </a:r>
            <a:r>
              <a:rPr lang="en-US" baseline="0" dirty="0" smtClean="0"/>
              <a:t> Port </a:t>
            </a:r>
            <a:r>
              <a:rPr lang="en-US" baseline="0" dirty="0" err="1" smtClean="0"/>
              <a:t>GbE</a:t>
            </a:r>
            <a:r>
              <a:rPr lang="en-US" baseline="0" dirty="0" smtClean="0"/>
              <a:t> Switch</a:t>
            </a:r>
          </a:p>
          <a:p>
            <a:r>
              <a:rPr lang="en-US" dirty="0" smtClean="0"/>
              <a:t>Supports up to 36 connections, which is 3 towers, or 144 boards.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4ABBE-6B7F-4866-8920-52CE6B7F90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7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Clayton Shepard, Rice University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11-13/1440r0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Argos | Practical Massive-MIMO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2013-11-12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993157"/>
              </p:ext>
            </p:extLst>
          </p:nvPr>
        </p:nvGraphicFramePr>
        <p:xfrm>
          <a:off x="533400" y="2438400"/>
          <a:ext cx="8001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Document" r:id="rId4" imgW="8253180" imgH="4190281" progId="Word.Document.8">
                  <p:embed/>
                </p:oleObj>
              </mc:Choice>
              <mc:Fallback>
                <p:oleObj name="Document" r:id="rId4" imgW="8253180" imgH="4190281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001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7" name="Picture 2" descr="C:\Users\Xepra\Pictures\vlcsnap-2013-09-29-14h29m46s14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000" y="762000"/>
            <a:ext cx="332457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0228" y="61921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</a:t>
            </a:r>
            <a:r>
              <a:rPr lang="en-US" sz="1100" dirty="0">
                <a:solidFill>
                  <a:schemeClr val="tx1"/>
                </a:solidFill>
              </a:rPr>
              <a:t>3</a:t>
            </a:r>
            <a:r>
              <a:rPr lang="en-US" sz="1100" dirty="0" smtClean="0">
                <a:solidFill>
                  <a:schemeClr val="tx1"/>
                </a:solidFill>
              </a:rPr>
              <a:t>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UBF\Media\Photos\ArgosV2\_FIT3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97" y="1066800"/>
            <a:ext cx="755560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4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ArgosHub</a:t>
            </a:r>
            <a:endParaRPr lang="en-US" dirty="0"/>
          </a:p>
        </p:txBody>
      </p:sp>
      <p:pic>
        <p:nvPicPr>
          <p:cNvPr id="5122" name="Picture 2" descr="C:\MUBF\Media\Photos\ArgosV2\_FIT3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070869" cy="27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Xepra\Pictures\vlcsnap-2013-09-30-08h22m59s23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600" y="1664951"/>
            <a:ext cx="5638800" cy="290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UBF\Media\Photos\ArgosV2\_FIT34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828800"/>
            <a:ext cx="8394880" cy="4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ArgosMobile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5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3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Without Considering Overhead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2000" y="5715000"/>
            <a:ext cx="754380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Rectangle 10"/>
          <p:cNvSpPr/>
          <p:nvPr/>
        </p:nvSpPr>
        <p:spPr>
          <a:xfrm>
            <a:off x="1066800" y="5334000"/>
            <a:ext cx="838200" cy="38100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5334000"/>
            <a:ext cx="2362200" cy="38100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5334000"/>
            <a:ext cx="1219200" cy="381000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</a:t>
            </a:r>
          </a:p>
        </p:txBody>
      </p:sp>
      <p:pic>
        <p:nvPicPr>
          <p:cNvPr id="14" name="Picture 2" descr="http://sanbasso.files.wordpress.com/2010/06/600px-red_x-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806139"/>
            <a:ext cx="2133600" cy="14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15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5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epra\Documents\MUBF\MastersThesis\figs\capacitym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40" y="1155107"/>
            <a:ext cx="6675119" cy="52337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1155107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Capacity vs. AP Antennas with 15 STAs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2" y="382587"/>
            <a:ext cx="7770813" cy="1065213"/>
          </a:xfrm>
        </p:spPr>
        <p:txBody>
          <a:bodyPr/>
          <a:lstStyle/>
          <a:p>
            <a:r>
              <a:rPr lang="en-US" dirty="0" smtClean="0"/>
              <a:t>Linear Gains as # AP Antennas Increases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0228" y="61921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[1]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epra\Documents\MUBF\MastersThesis\figs\capacityka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34439" y="1219200"/>
            <a:ext cx="6675119" cy="5233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143000"/>
            <a:ext cx="548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Capacity vs. # of STAs, 64 AP antennas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393269"/>
            <a:ext cx="7770813" cy="1065213"/>
          </a:xfrm>
        </p:spPr>
        <p:txBody>
          <a:bodyPr/>
          <a:lstStyle/>
          <a:p>
            <a:r>
              <a:rPr lang="en-US" dirty="0" smtClean="0"/>
              <a:t>Linear Gains as # of STAs Increases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Xepra\Documents\MUBF\MastersThesis\figs\capacitykb.ep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28031" y="1168696"/>
            <a:ext cx="6675119" cy="52337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16869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Capacity vs. # of STAs, 16 AP antennas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3" y="382587"/>
            <a:ext cx="7770813" cy="1065213"/>
          </a:xfrm>
        </p:spPr>
        <p:txBody>
          <a:bodyPr/>
          <a:lstStyle/>
          <a:p>
            <a:r>
              <a:rPr lang="en-US" dirty="0" smtClean="0"/>
              <a:t>Scaling # of STAs with 16 AP Antennas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Zero-forcing vs. Conjugate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906" y="5389188"/>
            <a:ext cx="1332777" cy="8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upload.wikimedia.org/wikipedia/commons/thumb/c/cf/EM_Spectrum_Properties_edit.svg/2000px-EM_Spectrum_Properties_edit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0835" y="5449979"/>
            <a:ext cx="6404567" cy="7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303" y="5192669"/>
            <a:ext cx="1205010" cy="1043863"/>
            <a:chOff x="228600" y="4252100"/>
            <a:chExt cx="1029169" cy="891537"/>
          </a:xfrm>
        </p:grpSpPr>
        <p:grpSp>
          <p:nvGrpSpPr>
            <p:cNvPr id="10" name="Group 102"/>
            <p:cNvGrpSpPr/>
            <p:nvPr/>
          </p:nvGrpSpPr>
          <p:grpSpPr>
            <a:xfrm>
              <a:off x="238125" y="4915855"/>
              <a:ext cx="106313" cy="211578"/>
              <a:chOff x="1476543" y="4728479"/>
              <a:chExt cx="163909" cy="326203"/>
            </a:xfrm>
          </p:grpSpPr>
          <p:sp>
            <p:nvSpPr>
              <p:cNvPr id="63" name="Isosceles Triangle 6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64" name="Straight Connector 63"/>
              <p:cNvCxnSpPr>
                <a:stCxn id="6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1" name="Group 105"/>
            <p:cNvGrpSpPr/>
            <p:nvPr/>
          </p:nvGrpSpPr>
          <p:grpSpPr>
            <a:xfrm>
              <a:off x="435821" y="4915855"/>
              <a:ext cx="106313" cy="211578"/>
              <a:chOff x="1476543" y="4728479"/>
              <a:chExt cx="163909" cy="326203"/>
            </a:xfrm>
          </p:grpSpPr>
          <p:sp>
            <p:nvSpPr>
              <p:cNvPr id="61" name="Isosceles Triangle 6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/>
              <p:cNvCxnSpPr>
                <a:stCxn id="6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2" name="Group 117"/>
            <p:cNvGrpSpPr/>
            <p:nvPr/>
          </p:nvGrpSpPr>
          <p:grpSpPr>
            <a:xfrm>
              <a:off x="626052" y="4915855"/>
              <a:ext cx="106313" cy="211578"/>
              <a:chOff x="1476543" y="4728479"/>
              <a:chExt cx="163909" cy="326203"/>
            </a:xfrm>
          </p:grpSpPr>
          <p:sp>
            <p:nvSpPr>
              <p:cNvPr id="59" name="Isosceles Triangle 5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60" name="Straight Connector 59"/>
              <p:cNvCxnSpPr>
                <a:stCxn id="5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3" name="Group 120"/>
            <p:cNvGrpSpPr/>
            <p:nvPr/>
          </p:nvGrpSpPr>
          <p:grpSpPr>
            <a:xfrm>
              <a:off x="823748" y="4915855"/>
              <a:ext cx="106313" cy="211578"/>
              <a:chOff x="1476543" y="4728479"/>
              <a:chExt cx="163909" cy="326203"/>
            </a:xfrm>
          </p:grpSpPr>
          <p:sp>
            <p:nvSpPr>
              <p:cNvPr id="57" name="Isosceles Triangle 5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8" name="Straight Connector 57"/>
              <p:cNvCxnSpPr>
                <a:stCxn id="5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4" name="Group 147"/>
            <p:cNvGrpSpPr/>
            <p:nvPr/>
          </p:nvGrpSpPr>
          <p:grpSpPr>
            <a:xfrm>
              <a:off x="379752" y="4639631"/>
              <a:ext cx="106313" cy="211578"/>
              <a:chOff x="1476543" y="4728479"/>
              <a:chExt cx="163909" cy="326203"/>
            </a:xfrm>
          </p:grpSpPr>
          <p:sp>
            <p:nvSpPr>
              <p:cNvPr id="55" name="Isosceles Triangle 5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6" name="Straight Connector 55"/>
              <p:cNvCxnSpPr>
                <a:stCxn id="5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5" name="Group 150"/>
            <p:cNvGrpSpPr/>
            <p:nvPr/>
          </p:nvGrpSpPr>
          <p:grpSpPr>
            <a:xfrm>
              <a:off x="577448" y="4639631"/>
              <a:ext cx="106313" cy="211578"/>
              <a:chOff x="1476543" y="4728479"/>
              <a:chExt cx="163909" cy="326203"/>
            </a:xfrm>
          </p:grpSpPr>
          <p:sp>
            <p:nvSpPr>
              <p:cNvPr id="53" name="Isosceles Triangle 5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4" name="Straight Connector 53"/>
              <p:cNvCxnSpPr>
                <a:stCxn id="5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6" name="Group 153"/>
            <p:cNvGrpSpPr/>
            <p:nvPr/>
          </p:nvGrpSpPr>
          <p:grpSpPr>
            <a:xfrm>
              <a:off x="767679" y="4639631"/>
              <a:ext cx="106313" cy="211578"/>
              <a:chOff x="1476543" y="4728479"/>
              <a:chExt cx="163909" cy="326203"/>
            </a:xfrm>
          </p:grpSpPr>
          <p:sp>
            <p:nvSpPr>
              <p:cNvPr id="51" name="Isosceles Triangle 5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2" name="Straight Connector 51"/>
              <p:cNvCxnSpPr>
                <a:stCxn id="5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7" name="Group 156"/>
            <p:cNvGrpSpPr/>
            <p:nvPr/>
          </p:nvGrpSpPr>
          <p:grpSpPr>
            <a:xfrm>
              <a:off x="965375" y="4639631"/>
              <a:ext cx="106313" cy="211578"/>
              <a:chOff x="1476543" y="4728479"/>
              <a:chExt cx="163909" cy="326203"/>
            </a:xfrm>
          </p:grpSpPr>
          <p:sp>
            <p:nvSpPr>
              <p:cNvPr id="49" name="Isosceles Triangle 48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50" name="Straight Connector 49"/>
              <p:cNvCxnSpPr>
                <a:stCxn id="49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8" name="Group 165"/>
            <p:cNvGrpSpPr/>
            <p:nvPr/>
          </p:nvGrpSpPr>
          <p:grpSpPr>
            <a:xfrm>
              <a:off x="554924" y="4356970"/>
              <a:ext cx="106313" cy="211578"/>
              <a:chOff x="1476543" y="4728479"/>
              <a:chExt cx="163909" cy="326203"/>
            </a:xfrm>
          </p:grpSpPr>
          <p:sp>
            <p:nvSpPr>
              <p:cNvPr id="47" name="Isosceles Triangle 46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8" name="Straight Connector 47"/>
              <p:cNvCxnSpPr>
                <a:stCxn id="47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19" name="Group 168"/>
            <p:cNvGrpSpPr/>
            <p:nvPr/>
          </p:nvGrpSpPr>
          <p:grpSpPr>
            <a:xfrm>
              <a:off x="752620" y="4356970"/>
              <a:ext cx="106313" cy="211578"/>
              <a:chOff x="1476543" y="4728479"/>
              <a:chExt cx="163909" cy="326203"/>
            </a:xfrm>
          </p:grpSpPr>
          <p:sp>
            <p:nvSpPr>
              <p:cNvPr id="45" name="Isosceles Triangle 44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/>
              <p:cNvCxnSpPr>
                <a:stCxn id="45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0" name="Group 171"/>
            <p:cNvGrpSpPr/>
            <p:nvPr/>
          </p:nvGrpSpPr>
          <p:grpSpPr>
            <a:xfrm>
              <a:off x="942851" y="4356970"/>
              <a:ext cx="106313" cy="211578"/>
              <a:chOff x="1476543" y="4728479"/>
              <a:chExt cx="163909" cy="326203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>
                <a:stCxn id="43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21" name="Group 174"/>
            <p:cNvGrpSpPr/>
            <p:nvPr/>
          </p:nvGrpSpPr>
          <p:grpSpPr>
            <a:xfrm>
              <a:off x="1140547" y="4356970"/>
              <a:ext cx="106313" cy="211578"/>
              <a:chOff x="1476543" y="4728479"/>
              <a:chExt cx="163909" cy="326203"/>
            </a:xfrm>
          </p:grpSpPr>
          <p:sp>
            <p:nvSpPr>
              <p:cNvPr id="41" name="Isosceles Triangle 40"/>
              <p:cNvSpPr/>
              <p:nvPr/>
            </p:nvSpPr>
            <p:spPr>
              <a:xfrm rot="10800000">
                <a:off x="1476543" y="4728479"/>
                <a:ext cx="163909" cy="141301"/>
              </a:xfrm>
              <a:prstGeom prst="triangl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>
                <a:stCxn id="41" idx="0"/>
              </p:cNvCxnSpPr>
              <p:nvPr/>
            </p:nvCxnSpPr>
            <p:spPr>
              <a:xfrm>
                <a:off x="1558497" y="4869780"/>
                <a:ext cx="0" cy="184902"/>
              </a:xfrm>
              <a:prstGeom prst="line">
                <a:avLst/>
              </a:prstGeom>
              <a:noFill/>
              <a:ln w="285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>
            <a:xfrm flipH="1" flipV="1">
              <a:off x="427959" y="4859760"/>
              <a:ext cx="590572" cy="2055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605075" y="4568548"/>
              <a:ext cx="588628" cy="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873992" y="4568548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pic>
          <p:nvPicPr>
            <p:cNvPr id="2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66" y="4252102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32" y="4252101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7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31" y="4254482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8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57" y="425210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29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81" y="453198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0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65" y="453436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1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46" y="453198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2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109" y="4531978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3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11561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4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05" y="4811560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5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85" y="4811559"/>
              <a:ext cx="125512" cy="100509"/>
            </a:xfrm>
            <a:prstGeom prst="rect">
              <a:avLst/>
            </a:prstGeom>
            <a:noFill/>
          </p:spPr>
        </p:pic>
        <p:pic>
          <p:nvPicPr>
            <p:cNvPr id="36" name="Picture 2" descr="http://t0.gstatic.com/images?q=tbn:ANd9GcTWBx3KSxj2cAYTh8-yfLnz65-OlzXmjiG9cduhehNdi9hfsA7IO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11" y="4813940"/>
              <a:ext cx="125512" cy="100509"/>
            </a:xfrm>
            <a:prstGeom prst="rect">
              <a:avLst/>
            </a:prstGeom>
            <a:noFill/>
          </p:spPr>
        </p:pic>
        <p:cxnSp>
          <p:nvCxnSpPr>
            <p:cNvPr id="37" name="Straight Connector 36"/>
            <p:cNvCxnSpPr/>
            <p:nvPr/>
          </p:nvCxnSpPr>
          <p:spPr>
            <a:xfrm flipH="1">
              <a:off x="660324" y="4568548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flipH="1">
              <a:off x="465540" y="4584751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flipH="1">
              <a:off x="294164" y="4579957"/>
              <a:ext cx="321021" cy="558886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279816" y="5135391"/>
              <a:ext cx="588628" cy="0"/>
            </a:xfrm>
            <a:prstGeom prst="line">
              <a:avLst/>
            </a:prstGeom>
            <a:noFill/>
            <a:ln w="2857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cxnSp>
        <p:nvCxnSpPr>
          <p:cNvPr id="65" name="Straight Arrow Connector 64"/>
          <p:cNvCxnSpPr/>
          <p:nvPr/>
        </p:nvCxnSpPr>
        <p:spPr>
          <a:xfrm>
            <a:off x="491212" y="4615882"/>
            <a:ext cx="8418491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headEnd type="triangle" w="lg" len="lg"/>
            <a:tailEnd type="triangle" w="lg" len="lg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6" name="TextBox 65"/>
          <p:cNvSpPr txBox="1"/>
          <p:nvPr/>
        </p:nvSpPr>
        <p:spPr>
          <a:xfrm>
            <a:off x="356280" y="46777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+mn-ea"/>
              </a:rPr>
              <a:t>1 </a:t>
            </a:r>
            <a:r>
              <a:rPr lang="en-US" sz="1800" dirty="0">
                <a:solidFill>
                  <a:prstClr val="black"/>
                </a:solidFill>
                <a:latin typeface="+mn-lt"/>
                <a:ea typeface="+mn-ea"/>
              </a:rPr>
              <a:t>G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+mn-ea"/>
              </a:rPr>
              <a:t>Hz</a:t>
            </a:r>
            <a:endParaRPr lang="en-US" sz="18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32932" y="46777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+mn-lt"/>
                <a:ea typeface="+mn-ea"/>
              </a:rPr>
              <a:t>10 GHz</a:t>
            </a:r>
            <a:endParaRPr lang="en-US" sz="18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-1850334" y="3307973"/>
            <a:ext cx="13127934" cy="1117977"/>
            <a:chOff x="-1850334" y="3460373"/>
            <a:chExt cx="13127934" cy="1117977"/>
          </a:xfrm>
        </p:grpSpPr>
        <p:sp>
          <p:nvSpPr>
            <p:cNvPr id="69" name="TextBox 68"/>
            <p:cNvSpPr txBox="1"/>
            <p:nvPr/>
          </p:nvSpPr>
          <p:spPr>
            <a:xfrm>
              <a:off x="5901690" y="375163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Conjugate</a:t>
              </a:r>
            </a:p>
          </p:txBody>
        </p:sp>
        <p:sp>
          <p:nvSpPr>
            <p:cNvPr id="70" name="Left Brace 69"/>
            <p:cNvSpPr/>
            <p:nvPr/>
          </p:nvSpPr>
          <p:spPr>
            <a:xfrm rot="5400000">
              <a:off x="3624751" y="3087302"/>
              <a:ext cx="381000" cy="2427900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el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4651" y="346037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Adaptive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Precoding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0485" y="3737372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</a:rPr>
                <a:t>Zero-forcing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029200" y="4110752"/>
              <a:ext cx="6248400" cy="467598"/>
              <a:chOff x="5029200" y="4110752"/>
              <a:chExt cx="6248400" cy="467598"/>
            </a:xfrm>
          </p:grpSpPr>
          <p:sp>
            <p:nvSpPr>
              <p:cNvPr id="78" name="Left Brace 77"/>
              <p:cNvSpPr/>
              <p:nvPr/>
            </p:nvSpPr>
            <p:spPr>
              <a:xfrm rot="5400000">
                <a:off x="6701790" y="2438162"/>
                <a:ext cx="381000" cy="3726180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8480632" y="4301252"/>
                <a:ext cx="27969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80" name="Rectangle 79"/>
              <p:cNvSpPr/>
              <p:nvPr/>
            </p:nvSpPr>
            <p:spPr>
              <a:xfrm>
                <a:off x="8480632" y="4307602"/>
                <a:ext cx="647700" cy="2707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-1850334" y="4110752"/>
              <a:ext cx="4451635" cy="467598"/>
              <a:chOff x="-1850334" y="4110752"/>
              <a:chExt cx="4451635" cy="467598"/>
            </a:xfrm>
          </p:grpSpPr>
          <p:sp>
            <p:nvSpPr>
              <p:cNvPr id="75" name="Left Brace 74"/>
              <p:cNvSpPr/>
              <p:nvPr/>
            </p:nvSpPr>
            <p:spPr>
              <a:xfrm rot="5400000">
                <a:off x="1420201" y="3310652"/>
                <a:ext cx="381000" cy="1981200"/>
              </a:xfrm>
              <a:prstGeom prst="leftBrac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-1850334" y="4297203"/>
                <a:ext cx="27969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546406" y="4307602"/>
                <a:ext cx="647700" cy="27074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3036640" y="1981200"/>
            <a:ext cx="3070721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dirty="0" smtClean="0"/>
              <a:t>Faster Processing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  <a:buClrTx/>
              <a:buSzTx/>
            </a:pPr>
            <a:endParaRPr lang="en-US" dirty="0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828153" y="1981200"/>
            <a:ext cx="5744607" cy="761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More Antennas or Higher Mobility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97959" y="662222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[2]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11111E-6 L 0.15955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5 0.00278 L -0.06545 0.00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81" grpId="1" build="p"/>
      <p:bldP spid="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Massive-MIMO in 802.11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84431" y="1722437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B050"/>
                </a:solidFill>
              </a:rPr>
              <a:t>TDD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Low Mobility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sz="3000" dirty="0" smtClean="0">
                <a:solidFill>
                  <a:srgbClr val="00B050"/>
                </a:solidFill>
              </a:rPr>
              <a:t>High Frequency (5.8 GHz)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722437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FF0000"/>
                </a:solidFill>
              </a:rPr>
              <a:t>CSMA</a:t>
            </a:r>
            <a:endParaRPr lang="en-US" sz="30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>
                <a:solidFill>
                  <a:srgbClr val="FF0000"/>
                </a:solidFill>
              </a:rPr>
              <a:t>Expensive</a:t>
            </a:r>
          </a:p>
          <a:p>
            <a:endParaRPr lang="en-US" sz="3000" dirty="0" smtClean="0">
              <a:solidFill>
                <a:srgbClr val="FF0000"/>
              </a:solidFill>
            </a:endParaRPr>
          </a:p>
          <a:p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Large Form-Factor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We present a practical architecture for massive-MIMO and show early results from a real-world prototype.  We suggest a small modification to 802.11ac to enable implicit channel sounding, which is critical for the practicality of massive-MIMO.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09" y="537981"/>
            <a:ext cx="7770813" cy="1065213"/>
          </a:xfrm>
        </p:spPr>
        <p:txBody>
          <a:bodyPr/>
          <a:lstStyle/>
          <a:p>
            <a:r>
              <a:rPr lang="en-US" dirty="0" smtClean="0"/>
              <a:t>Current 802.11ac Sounding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60" name="Trapezoid 59"/>
          <p:cNvSpPr/>
          <p:nvPr/>
        </p:nvSpPr>
        <p:spPr>
          <a:xfrm>
            <a:off x="1447816" y="4160052"/>
            <a:ext cx="365760" cy="182880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1" name="Trapezoid 60"/>
          <p:cNvSpPr/>
          <p:nvPr/>
        </p:nvSpPr>
        <p:spPr>
          <a:xfrm>
            <a:off x="1447816" y="3525005"/>
            <a:ext cx="365760" cy="185061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47816" y="1908451"/>
            <a:ext cx="365760" cy="36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3" name="Trapezoid 62"/>
          <p:cNvSpPr/>
          <p:nvPr/>
        </p:nvSpPr>
        <p:spPr>
          <a:xfrm>
            <a:off x="1447816" y="2894916"/>
            <a:ext cx="365760" cy="186077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414149" y="3969258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5" name="Trapezoid 64"/>
          <p:cNvSpPr/>
          <p:nvPr/>
        </p:nvSpPr>
        <p:spPr>
          <a:xfrm>
            <a:off x="4578113" y="4152138"/>
            <a:ext cx="3017520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885" y="3969258"/>
            <a:ext cx="548640" cy="365760"/>
          </a:xfrm>
          <a:prstGeom prst="rect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CSI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7" name="Trapezoid 66"/>
          <p:cNvSpPr/>
          <p:nvPr/>
        </p:nvSpPr>
        <p:spPr>
          <a:xfrm>
            <a:off x="1923564" y="4152138"/>
            <a:ext cx="365760" cy="182880"/>
          </a:xfrm>
          <a:prstGeom prst="trapezoid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54603" y="3336392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8091" y="3336392"/>
            <a:ext cx="548640" cy="365760"/>
          </a:xfrm>
          <a:prstGeom prst="rect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CSI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0" name="Trapezoid 69"/>
          <p:cNvSpPr/>
          <p:nvPr/>
        </p:nvSpPr>
        <p:spPr>
          <a:xfrm>
            <a:off x="1923564" y="3517091"/>
            <a:ext cx="365760" cy="185061"/>
          </a:xfrm>
          <a:prstGeom prst="trapezoid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1" name="Trapezoid 70"/>
          <p:cNvSpPr/>
          <p:nvPr/>
        </p:nvSpPr>
        <p:spPr>
          <a:xfrm>
            <a:off x="4578113" y="3517091"/>
            <a:ext cx="3017536" cy="185061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8114" y="1900537"/>
            <a:ext cx="3017519" cy="365760"/>
          </a:xfrm>
          <a:prstGeom prst="rect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Data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3" name="Trapezoid 72"/>
          <p:cNvSpPr/>
          <p:nvPr/>
        </p:nvSpPr>
        <p:spPr>
          <a:xfrm>
            <a:off x="2332249" y="2083417"/>
            <a:ext cx="822960" cy="182880"/>
          </a:xfrm>
          <a:prstGeom prst="trapezoid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4" name="Trapezoid 73"/>
          <p:cNvSpPr/>
          <p:nvPr/>
        </p:nvSpPr>
        <p:spPr>
          <a:xfrm>
            <a:off x="3208091" y="2083417"/>
            <a:ext cx="548640" cy="182880"/>
          </a:xfrm>
          <a:prstGeom prst="trapezoid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5" name="Trapezoid 74"/>
          <p:cNvSpPr/>
          <p:nvPr/>
        </p:nvSpPr>
        <p:spPr>
          <a:xfrm>
            <a:off x="3810885" y="2083417"/>
            <a:ext cx="548640" cy="182880"/>
          </a:xfrm>
          <a:prstGeom prst="trapezoid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23564" y="1900537"/>
            <a:ext cx="365760" cy="365760"/>
          </a:xfrm>
          <a:prstGeom prst="rect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7" name="Trapezoid 76"/>
          <p:cNvSpPr/>
          <p:nvPr/>
        </p:nvSpPr>
        <p:spPr>
          <a:xfrm>
            <a:off x="7695057" y="2083417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8" name="Trapezoid 77"/>
          <p:cNvSpPr/>
          <p:nvPr/>
        </p:nvSpPr>
        <p:spPr>
          <a:xfrm>
            <a:off x="8054603" y="2083417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9" name="Trapezoid 78"/>
          <p:cNvSpPr/>
          <p:nvPr/>
        </p:nvSpPr>
        <p:spPr>
          <a:xfrm>
            <a:off x="8414149" y="2083417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695057" y="2707319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1" name="Trapezoid 80"/>
          <p:cNvSpPr/>
          <p:nvPr/>
        </p:nvSpPr>
        <p:spPr>
          <a:xfrm>
            <a:off x="4578113" y="2880674"/>
            <a:ext cx="3017536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2" name="Trapezoid 81"/>
          <p:cNvSpPr/>
          <p:nvPr/>
        </p:nvSpPr>
        <p:spPr>
          <a:xfrm>
            <a:off x="1923564" y="2887002"/>
            <a:ext cx="365760" cy="186077"/>
          </a:xfrm>
          <a:prstGeom prst="trapezoid">
            <a:avLst/>
          </a:prstGeom>
          <a:solidFill>
            <a:srgbClr val="00C5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332249" y="2707319"/>
            <a:ext cx="822960" cy="365760"/>
          </a:xfrm>
          <a:prstGeom prst="rect">
            <a:avLst/>
          </a:prstGeom>
          <a:solidFill>
            <a:srgbClr val="007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CSI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1340798" y="2264720"/>
            <a:ext cx="7589520" cy="157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85" name="Group 84"/>
          <p:cNvGrpSpPr/>
          <p:nvPr/>
        </p:nvGrpSpPr>
        <p:grpSpPr>
          <a:xfrm>
            <a:off x="471946" y="2871493"/>
            <a:ext cx="868853" cy="378217"/>
            <a:chOff x="800100" y="2324325"/>
            <a:chExt cx="868853" cy="378217"/>
          </a:xfrm>
        </p:grpSpPr>
        <p:sp>
          <p:nvSpPr>
            <p:cNvPr id="86" name="Rectangle 85"/>
            <p:cNvSpPr/>
            <p:nvPr/>
          </p:nvSpPr>
          <p:spPr>
            <a:xfrm>
              <a:off x="800100" y="2324325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A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7" name="Snip Same Side Corner Rectangle 86"/>
            <p:cNvSpPr/>
            <p:nvPr/>
          </p:nvSpPr>
          <p:spPr>
            <a:xfrm rot="5400000">
              <a:off x="1372557" y="240614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8" name="Isosceles Triangle 87"/>
            <p:cNvSpPr/>
            <p:nvPr/>
          </p:nvSpPr>
          <p:spPr>
            <a:xfrm rot="10800000">
              <a:off x="1487103" y="2376221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>
            <a:xfrm rot="10800000">
              <a:off x="1487103" y="2548027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63538" y="1914027"/>
            <a:ext cx="1177261" cy="704533"/>
            <a:chOff x="429754" y="925202"/>
            <a:chExt cx="1177261" cy="704533"/>
          </a:xfrm>
        </p:grpSpPr>
        <p:sp>
          <p:nvSpPr>
            <p:cNvPr id="91" name="Rectangle 90"/>
            <p:cNvSpPr/>
            <p:nvPr/>
          </p:nvSpPr>
          <p:spPr>
            <a:xfrm>
              <a:off x="429754" y="925202"/>
              <a:ext cx="962690" cy="70452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Tx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2" name="Snip Same Side Corner Rectangle 91"/>
            <p:cNvSpPr/>
            <p:nvPr/>
          </p:nvSpPr>
          <p:spPr>
            <a:xfrm rot="5400000">
              <a:off x="1147465" y="1170185"/>
              <a:ext cx="704526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1425165" y="959800"/>
              <a:ext cx="119912" cy="635331"/>
              <a:chOff x="917340" y="1009485"/>
              <a:chExt cx="64008" cy="339135"/>
            </a:xfrm>
          </p:grpSpPr>
          <p:sp>
            <p:nvSpPr>
              <p:cNvPr id="94" name="Isosceles Triangle 93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6" name="Isosceles Triangle 95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471946" y="3502643"/>
            <a:ext cx="868853" cy="378217"/>
            <a:chOff x="746907" y="2355527"/>
            <a:chExt cx="868853" cy="378217"/>
          </a:xfrm>
        </p:grpSpPr>
        <p:sp>
          <p:nvSpPr>
            <p:cNvPr id="99" name="Rectangle 98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B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0" name="Snip Same Side Corner Rectangle 99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71946" y="4133793"/>
            <a:ext cx="868853" cy="378217"/>
            <a:chOff x="746907" y="2355527"/>
            <a:chExt cx="868853" cy="378217"/>
          </a:xfrm>
        </p:grpSpPr>
        <p:sp>
          <p:nvSpPr>
            <p:cNvPr id="103" name="Rectangle 102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C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4" name="Snip Same Side Corner Rectangle 103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cxnSp>
        <p:nvCxnSpPr>
          <p:cNvPr id="106" name="Straight Connector 105"/>
          <p:cNvCxnSpPr>
            <a:stCxn id="87" idx="3"/>
          </p:cNvCxnSpPr>
          <p:nvPr/>
        </p:nvCxnSpPr>
        <p:spPr>
          <a:xfrm>
            <a:off x="1340799" y="3060603"/>
            <a:ext cx="7589519" cy="406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7" name="Straight Connector 106"/>
          <p:cNvCxnSpPr>
            <a:stCxn id="100" idx="3"/>
          </p:cNvCxnSpPr>
          <p:nvPr/>
        </p:nvCxnSpPr>
        <p:spPr>
          <a:xfrm flipV="1">
            <a:off x="1340799" y="3691747"/>
            <a:ext cx="7589520" cy="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Straight Connector 107"/>
          <p:cNvCxnSpPr>
            <a:stCxn id="104" idx="3"/>
          </p:cNvCxnSpPr>
          <p:nvPr/>
        </p:nvCxnSpPr>
        <p:spPr>
          <a:xfrm>
            <a:off x="1340799" y="4322903"/>
            <a:ext cx="7589520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9" name="TextBox 108"/>
          <p:cNvSpPr txBox="1"/>
          <p:nvPr/>
        </p:nvSpPr>
        <p:spPr>
          <a:xfrm>
            <a:off x="253847" y="4816810"/>
            <a:ext cx="8636338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Transmission Procedure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Select transmission group (NDPA)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Send channel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sounding training sequence (NDP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Receive channel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tate feedback (CSI)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rom each receiver serially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Construct steering weights and transmit data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Acknowledge transmission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005247" y="1643627"/>
            <a:ext cx="502407" cy="382578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1" name="Straight Connector 110"/>
          <p:cNvCxnSpPr/>
          <p:nvPr/>
        </p:nvCxnSpPr>
        <p:spPr>
          <a:xfrm flipH="1">
            <a:off x="2042329" y="1643627"/>
            <a:ext cx="472287" cy="22555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Box 111"/>
          <p:cNvSpPr txBox="1"/>
          <p:nvPr/>
        </p:nvSpPr>
        <p:spPr>
          <a:xfrm>
            <a:off x="2535882" y="1399478"/>
            <a:ext cx="60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&lt;&lt;</a:t>
            </a:r>
            <a:endParaRPr lang="en-US" sz="18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Implicit Sounding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53" name="Trapezoid 52"/>
          <p:cNvSpPr/>
          <p:nvPr/>
        </p:nvSpPr>
        <p:spPr>
          <a:xfrm>
            <a:off x="1419897" y="4137703"/>
            <a:ext cx="365760" cy="182880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4" name="Trapezoid 53"/>
          <p:cNvSpPr/>
          <p:nvPr/>
        </p:nvSpPr>
        <p:spPr>
          <a:xfrm>
            <a:off x="1419897" y="3502656"/>
            <a:ext cx="365760" cy="185061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19897" y="1886102"/>
            <a:ext cx="365760" cy="365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NDPA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6" name="Trapezoid 55"/>
          <p:cNvSpPr/>
          <p:nvPr/>
        </p:nvSpPr>
        <p:spPr>
          <a:xfrm>
            <a:off x="1419897" y="2872567"/>
            <a:ext cx="365760" cy="186077"/>
          </a:xfrm>
          <a:prstGeom prst="trapezoid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73578" y="3946909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3237542" y="4129789"/>
            <a:ext cx="3017520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45777" y="3946909"/>
            <a:ext cx="274320" cy="365760"/>
          </a:xfrm>
          <a:prstGeom prst="rect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714032" y="3314043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80595" y="3314043"/>
            <a:ext cx="274320" cy="365760"/>
          </a:xfrm>
          <a:prstGeom prst="rect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2" name="Trapezoid 61"/>
          <p:cNvSpPr/>
          <p:nvPr/>
        </p:nvSpPr>
        <p:spPr>
          <a:xfrm>
            <a:off x="3237542" y="3494742"/>
            <a:ext cx="3017536" cy="185061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37543" y="1878188"/>
            <a:ext cx="3017519" cy="365760"/>
          </a:xfrm>
          <a:prstGeom prst="rect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Data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4" name="Trapezoid 63"/>
          <p:cNvSpPr/>
          <p:nvPr/>
        </p:nvSpPr>
        <p:spPr>
          <a:xfrm>
            <a:off x="1877097" y="2061068"/>
            <a:ext cx="411480" cy="182880"/>
          </a:xfrm>
          <a:prstGeom prst="trapezoid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5" name="Trapezoid 64"/>
          <p:cNvSpPr/>
          <p:nvPr/>
        </p:nvSpPr>
        <p:spPr>
          <a:xfrm>
            <a:off x="2380595" y="2061068"/>
            <a:ext cx="274320" cy="182880"/>
          </a:xfrm>
          <a:prstGeom prst="trapezoid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6" name="Trapezoid 65"/>
          <p:cNvSpPr/>
          <p:nvPr/>
        </p:nvSpPr>
        <p:spPr>
          <a:xfrm>
            <a:off x="2745777" y="2061068"/>
            <a:ext cx="274320" cy="182880"/>
          </a:xfrm>
          <a:prstGeom prst="trapezoid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7" name="Trapezoid 66"/>
          <p:cNvSpPr/>
          <p:nvPr/>
        </p:nvSpPr>
        <p:spPr>
          <a:xfrm>
            <a:off x="6354486" y="2061068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8" name="Trapezoid 67"/>
          <p:cNvSpPr/>
          <p:nvPr/>
        </p:nvSpPr>
        <p:spPr>
          <a:xfrm>
            <a:off x="6714032" y="2061068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69" name="Trapezoid 68"/>
          <p:cNvSpPr/>
          <p:nvPr/>
        </p:nvSpPr>
        <p:spPr>
          <a:xfrm>
            <a:off x="7073578" y="2061068"/>
            <a:ext cx="272667" cy="182880"/>
          </a:xfrm>
          <a:prstGeom prst="trapezoid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54486" y="2684970"/>
            <a:ext cx="272667" cy="365760"/>
          </a:xfrm>
          <a:prstGeom prst="rect">
            <a:avLst/>
          </a:prstGeom>
          <a:solidFill>
            <a:srgbClr val="D04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ack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1" name="Trapezoid 70"/>
          <p:cNvSpPr/>
          <p:nvPr/>
        </p:nvSpPr>
        <p:spPr>
          <a:xfrm>
            <a:off x="3237542" y="2858325"/>
            <a:ext cx="3017536" cy="182880"/>
          </a:xfrm>
          <a:prstGeom prst="trapezoid">
            <a:avLst/>
          </a:prstGeom>
          <a:solidFill>
            <a:srgbClr val="8003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77097" y="2684970"/>
            <a:ext cx="411480" cy="365760"/>
          </a:xfrm>
          <a:prstGeom prst="rect">
            <a:avLst/>
          </a:prstGeom>
          <a:solidFill>
            <a:srgbClr val="3CC4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NDP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312879" y="2242371"/>
            <a:ext cx="7589520" cy="157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74" name="Group 73"/>
          <p:cNvGrpSpPr/>
          <p:nvPr/>
        </p:nvGrpSpPr>
        <p:grpSpPr>
          <a:xfrm>
            <a:off x="444027" y="2849144"/>
            <a:ext cx="868853" cy="378217"/>
            <a:chOff x="800100" y="2324325"/>
            <a:chExt cx="868853" cy="378217"/>
          </a:xfrm>
        </p:grpSpPr>
        <p:sp>
          <p:nvSpPr>
            <p:cNvPr id="75" name="Rectangle 74"/>
            <p:cNvSpPr/>
            <p:nvPr/>
          </p:nvSpPr>
          <p:spPr>
            <a:xfrm>
              <a:off x="800100" y="2324325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A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76" name="Snip Same Side Corner Rectangle 75"/>
            <p:cNvSpPr/>
            <p:nvPr/>
          </p:nvSpPr>
          <p:spPr>
            <a:xfrm rot="5400000">
              <a:off x="1372557" y="240614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77" name="Isosceles Triangle 76"/>
            <p:cNvSpPr/>
            <p:nvPr/>
          </p:nvSpPr>
          <p:spPr>
            <a:xfrm rot="10800000">
              <a:off x="1487103" y="2376221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78" name="Isosceles Triangle 77"/>
            <p:cNvSpPr/>
            <p:nvPr/>
          </p:nvSpPr>
          <p:spPr>
            <a:xfrm rot="10800000">
              <a:off x="1487103" y="2548027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35619" y="1891678"/>
            <a:ext cx="1177261" cy="704533"/>
            <a:chOff x="429754" y="925202"/>
            <a:chExt cx="1177261" cy="704533"/>
          </a:xfrm>
        </p:grpSpPr>
        <p:sp>
          <p:nvSpPr>
            <p:cNvPr id="80" name="Rectangle 79"/>
            <p:cNvSpPr/>
            <p:nvPr/>
          </p:nvSpPr>
          <p:spPr>
            <a:xfrm>
              <a:off x="429754" y="925202"/>
              <a:ext cx="962690" cy="704525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Tx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1" name="Snip Same Side Corner Rectangle 80"/>
            <p:cNvSpPr/>
            <p:nvPr/>
          </p:nvSpPr>
          <p:spPr>
            <a:xfrm rot="5400000">
              <a:off x="1147465" y="1170185"/>
              <a:ext cx="704526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425165" y="959800"/>
              <a:ext cx="119912" cy="635331"/>
              <a:chOff x="917340" y="1009485"/>
              <a:chExt cx="64008" cy="339135"/>
            </a:xfrm>
          </p:grpSpPr>
          <p:sp>
            <p:nvSpPr>
              <p:cNvPr id="83" name="Isosceles Triangle 82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444027" y="3480294"/>
            <a:ext cx="868853" cy="378217"/>
            <a:chOff x="746907" y="2355527"/>
            <a:chExt cx="868853" cy="378217"/>
          </a:xfrm>
        </p:grpSpPr>
        <p:sp>
          <p:nvSpPr>
            <p:cNvPr id="88" name="Rectangle 8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B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89" name="Snip Same Side Corner Rectangle 8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44027" y="4111444"/>
            <a:ext cx="868853" cy="378217"/>
            <a:chOff x="746907" y="2355527"/>
            <a:chExt cx="868853" cy="378217"/>
          </a:xfrm>
        </p:grpSpPr>
        <p:sp>
          <p:nvSpPr>
            <p:cNvPr id="92" name="Rectangle 91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Rx C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3" name="Snip Same Side Corner Rectangle 92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cxnSp>
        <p:nvCxnSpPr>
          <p:cNvPr id="95" name="Straight Connector 94"/>
          <p:cNvCxnSpPr>
            <a:stCxn id="76" idx="3"/>
          </p:cNvCxnSpPr>
          <p:nvPr/>
        </p:nvCxnSpPr>
        <p:spPr>
          <a:xfrm>
            <a:off x="1312880" y="3038254"/>
            <a:ext cx="7589519" cy="406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6" name="Straight Connector 95"/>
          <p:cNvCxnSpPr>
            <a:stCxn id="89" idx="3"/>
          </p:cNvCxnSpPr>
          <p:nvPr/>
        </p:nvCxnSpPr>
        <p:spPr>
          <a:xfrm flipV="1">
            <a:off x="1312880" y="3669398"/>
            <a:ext cx="7589520" cy="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7" name="Straight Connector 96"/>
          <p:cNvCxnSpPr>
            <a:stCxn id="93" idx="3"/>
          </p:cNvCxnSpPr>
          <p:nvPr/>
        </p:nvCxnSpPr>
        <p:spPr>
          <a:xfrm>
            <a:off x="1312880" y="4300554"/>
            <a:ext cx="7589520" cy="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8" name="TextBox 97"/>
          <p:cNvSpPr txBox="1"/>
          <p:nvPr/>
        </p:nvSpPr>
        <p:spPr>
          <a:xfrm>
            <a:off x="225928" y="4811844"/>
            <a:ext cx="863633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Transmission Procedure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Select transmission group (NDPA)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Group serially transmits implicit sounding training sequence (NDP)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Construct steering weights and transmit data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Acknowledge transmission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802.11n Implicit Sounding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495800"/>
          </a:xfrm>
        </p:spPr>
        <p:txBody>
          <a:bodyPr/>
          <a:lstStyle/>
          <a:p>
            <a:r>
              <a:rPr lang="en-US" dirty="0" smtClean="0"/>
              <a:t>High-overhead</a:t>
            </a:r>
          </a:p>
          <a:p>
            <a:endParaRPr lang="en-US" dirty="0"/>
          </a:p>
          <a:p>
            <a:r>
              <a:rPr lang="en-US" dirty="0" smtClean="0"/>
              <a:t>Required inter-STA cooperation for calibration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7" name="Picture 59" descr="C:\MUBF\Media\presentations\11n-Cal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2236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6200" y="60960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[</a:t>
            </a:r>
            <a:r>
              <a:rPr lang="en-US" sz="1100" dirty="0" smtClean="0">
                <a:solidFill>
                  <a:schemeClr val="tx1"/>
                </a:solidFill>
              </a:rPr>
              <a:t>4,5,6,7]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Massive-MIMO can be practical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Massive-MIMO requires implicit sounding to be feasible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Implicit sounding is easily enabled in 802.11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http://argos.rice.edu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208463"/>
          </a:xfrm>
          <a:ln/>
        </p:spPr>
        <p:txBody>
          <a:bodyPr/>
          <a:lstStyle/>
          <a:p>
            <a:r>
              <a:rPr lang="en-US" sz="1600" dirty="0" smtClean="0"/>
              <a:t>[</a:t>
            </a:r>
            <a:r>
              <a:rPr lang="en-US" sz="1600" dirty="0"/>
              <a:t>1] Clayton Shepard, Hang Yu, </a:t>
            </a:r>
            <a:r>
              <a:rPr lang="en-US" sz="1600" dirty="0" err="1"/>
              <a:t>Narendra</a:t>
            </a:r>
            <a:r>
              <a:rPr lang="en-US" sz="1600" dirty="0"/>
              <a:t> </a:t>
            </a:r>
            <a:r>
              <a:rPr lang="en-US" sz="1600" dirty="0" err="1"/>
              <a:t>Anand</a:t>
            </a:r>
            <a:r>
              <a:rPr lang="en-US" sz="1600" dirty="0"/>
              <a:t>, </a:t>
            </a:r>
            <a:r>
              <a:rPr lang="en-US" sz="1600" dirty="0" err="1"/>
              <a:t>Erran</a:t>
            </a:r>
            <a:r>
              <a:rPr lang="en-US" sz="1600" dirty="0"/>
              <a:t> Li, Thomas </a:t>
            </a:r>
            <a:r>
              <a:rPr lang="en-US" sz="1600" dirty="0" err="1"/>
              <a:t>Marzetta</a:t>
            </a:r>
            <a:r>
              <a:rPr lang="en-US" sz="1600" dirty="0"/>
              <a:t>, Richard Yang, Lin </a:t>
            </a:r>
            <a:r>
              <a:rPr lang="en-US" sz="1600" dirty="0" err="1"/>
              <a:t>Zhong</a:t>
            </a:r>
            <a:r>
              <a:rPr lang="en-US" sz="1600" dirty="0"/>
              <a:t>. "Argos: Practical Many-Antenna Base Stations," in Proc. ACM Int. Conf. Mobile Computing and Networking (</a:t>
            </a:r>
            <a:r>
              <a:rPr lang="en-US" sz="1600" dirty="0" err="1"/>
              <a:t>MobiCom</a:t>
            </a:r>
            <a:r>
              <a:rPr lang="en-US" sz="1600" dirty="0"/>
              <a:t>), August 2012.</a:t>
            </a:r>
            <a:endParaRPr lang="en-US" sz="1600" dirty="0" smtClean="0"/>
          </a:p>
          <a:p>
            <a:r>
              <a:rPr lang="en-US" sz="1600" dirty="0" smtClean="0"/>
              <a:t>[</a:t>
            </a:r>
            <a:r>
              <a:rPr lang="en-US" sz="1600" dirty="0"/>
              <a:t>2] Clayton </a:t>
            </a:r>
            <a:r>
              <a:rPr lang="en-US" sz="1600" dirty="0" smtClean="0"/>
              <a:t>Shepard, </a:t>
            </a:r>
            <a:r>
              <a:rPr lang="en-US" sz="1600" dirty="0" err="1"/>
              <a:t>Narendra</a:t>
            </a:r>
            <a:r>
              <a:rPr lang="en-US" sz="1600" dirty="0"/>
              <a:t> </a:t>
            </a:r>
            <a:r>
              <a:rPr lang="en-US" sz="1600" dirty="0" err="1" smtClean="0"/>
              <a:t>Anand</a:t>
            </a:r>
            <a:r>
              <a:rPr lang="en-US" sz="1600" dirty="0" smtClean="0"/>
              <a:t>, </a:t>
            </a:r>
            <a:r>
              <a:rPr lang="en-US" sz="1600" dirty="0"/>
              <a:t>and Lin </a:t>
            </a:r>
            <a:r>
              <a:rPr lang="en-US" sz="1600" dirty="0" err="1"/>
              <a:t>Zhong</a:t>
            </a:r>
            <a:r>
              <a:rPr lang="en-US" sz="1600" dirty="0"/>
              <a:t>. "Practical Performance of MU-MIMO </a:t>
            </a:r>
            <a:r>
              <a:rPr lang="en-US" sz="1600" dirty="0" err="1"/>
              <a:t>Precoding</a:t>
            </a:r>
            <a:r>
              <a:rPr lang="en-US" sz="1600" dirty="0"/>
              <a:t> in Many-Antenna Base Stations," in Proc. ACM workshop on Cellular </a:t>
            </a:r>
            <a:r>
              <a:rPr lang="en-US" sz="1600" dirty="0" smtClean="0"/>
              <a:t>networks (</a:t>
            </a:r>
            <a:r>
              <a:rPr lang="en-US" sz="1600" dirty="0" err="1"/>
              <a:t>CellNet</a:t>
            </a:r>
            <a:r>
              <a:rPr lang="en-US" sz="1600" dirty="0"/>
              <a:t>), June 2013. </a:t>
            </a:r>
            <a:endParaRPr lang="en-US" sz="1600" dirty="0" smtClean="0"/>
          </a:p>
          <a:p>
            <a:r>
              <a:rPr lang="en-US" sz="1600" dirty="0" smtClean="0"/>
              <a:t>[</a:t>
            </a:r>
            <a:r>
              <a:rPr lang="en-US" sz="1600" dirty="0"/>
              <a:t>3] Clayton Shepard, Hang Yu, and Lin </a:t>
            </a:r>
            <a:r>
              <a:rPr lang="en-US" sz="1600" dirty="0" err="1"/>
              <a:t>Zhong</a:t>
            </a:r>
            <a:r>
              <a:rPr lang="en-US" sz="1600" dirty="0"/>
              <a:t>. "ArgosV2: A Flexible Many-Antenna Research Platform," Extended Abstract for demonstration in Proc. ACM Int. Conf. Mobile Computing and Networking (</a:t>
            </a:r>
            <a:r>
              <a:rPr lang="en-US" sz="1600" dirty="0" err="1"/>
              <a:t>MobiCom</a:t>
            </a:r>
            <a:r>
              <a:rPr lang="en-US" sz="1600" dirty="0"/>
              <a:t>), October 2013. </a:t>
            </a:r>
            <a:endParaRPr lang="en-US" sz="1600" dirty="0" smtClean="0"/>
          </a:p>
          <a:p>
            <a:r>
              <a:rPr lang="en-US" sz="1600" dirty="0" smtClean="0"/>
              <a:t>[4] </a:t>
            </a:r>
            <a:r>
              <a:rPr lang="en-US" sz="1600" dirty="0"/>
              <a:t>04/1404r2, Enhancements for 802.11:  Features and Performance, </a:t>
            </a:r>
            <a:r>
              <a:rPr lang="en-GB" sz="1600" dirty="0"/>
              <a:t>John </a:t>
            </a:r>
            <a:r>
              <a:rPr lang="en-GB" sz="1600" dirty="0" smtClean="0"/>
              <a:t>Ketchum.</a:t>
            </a:r>
            <a:endParaRPr lang="en-GB" sz="1600" dirty="0"/>
          </a:p>
          <a:p>
            <a:r>
              <a:rPr lang="en-GB" sz="1600" dirty="0" smtClean="0"/>
              <a:t>[5] </a:t>
            </a:r>
            <a:r>
              <a:rPr lang="en-GB" sz="1600" dirty="0"/>
              <a:t>04/1449r1, </a:t>
            </a:r>
            <a:r>
              <a:rPr lang="en-US" sz="1600" dirty="0"/>
              <a:t>High-Throughput Enhancements for 802.11: PHY Supplement, </a:t>
            </a:r>
            <a:r>
              <a:rPr lang="en-GB" sz="1600" dirty="0"/>
              <a:t>John </a:t>
            </a:r>
            <a:r>
              <a:rPr lang="en-GB" sz="1600" dirty="0" smtClean="0"/>
              <a:t>Ketchum.</a:t>
            </a:r>
          </a:p>
          <a:p>
            <a:r>
              <a:rPr lang="en-US" sz="1600" dirty="0" smtClean="0"/>
              <a:t>[6] </a:t>
            </a:r>
            <a:r>
              <a:rPr lang="en-US" sz="1600" dirty="0"/>
              <a:t>05/0414r1, Response to “No” Vote Comments on Calibration, John </a:t>
            </a:r>
            <a:r>
              <a:rPr lang="en-US" sz="1600" dirty="0" smtClean="0"/>
              <a:t>Ketchum.</a:t>
            </a:r>
          </a:p>
          <a:p>
            <a:r>
              <a:rPr lang="en-US" sz="1600" dirty="0" smtClean="0"/>
              <a:t>[7] IEEE 802.11n-2009</a:t>
            </a:r>
          </a:p>
          <a:p>
            <a:r>
              <a:rPr lang="en-US" sz="1600" dirty="0"/>
              <a:t>[8] 13/1046r1, Discussion on Massive MIMO for </a:t>
            </a:r>
            <a:r>
              <a:rPr lang="en-US" sz="1600" dirty="0" smtClean="0"/>
              <a:t>HEW, </a:t>
            </a:r>
            <a:r>
              <a:rPr lang="en-US" sz="1600" dirty="0" err="1" smtClean="0"/>
              <a:t>Zhigang</a:t>
            </a:r>
            <a:r>
              <a:rPr lang="en-US" sz="1600" dirty="0" smtClean="0"/>
              <a:t> Wen.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Massive-MIMO Benefits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Huge improvements in spectral capacity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Reduced inter-AP interference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Reduced STA power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Increased range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Scalability Challenges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/>
            <a:r>
              <a:rPr lang="en-US" dirty="0" smtClean="0">
                <a:solidFill>
                  <a:srgbClr val="FF0000"/>
                </a:solidFill>
              </a:rPr>
              <a:t>M pilots, then M•K feedback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), non-parallelizable, centralized data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(M•K), then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(M) data transport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November 2013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Argos’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Acquire CSI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New reciprocal calibration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Weights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Novel distributed </a:t>
            </a:r>
            <a:r>
              <a:rPr lang="en-US" dirty="0" err="1" smtClean="0">
                <a:solidFill>
                  <a:srgbClr val="00B050"/>
                </a:solidFill>
              </a:rPr>
              <a:t>beamforming</a:t>
            </a:r>
            <a:r>
              <a:rPr lang="en-US" dirty="0" smtClean="0">
                <a:solidFill>
                  <a:srgbClr val="00B050"/>
                </a:solidFill>
              </a:rPr>
              <a:t> method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Apply Linear </a:t>
            </a:r>
            <a:r>
              <a:rPr lang="en-US" dirty="0" err="1" smtClean="0"/>
              <a:t>Precoding</a:t>
            </a:r>
            <a:endParaRPr lang="en-US" dirty="0" smtClean="0"/>
          </a:p>
          <a:p>
            <a:pPr marL="977900" lvl="1" indent="-520700"/>
            <a:r>
              <a:rPr lang="en-US" dirty="0" smtClean="0">
                <a:solidFill>
                  <a:srgbClr val="00B050"/>
                </a:solidFill>
              </a:rPr>
              <a:t>Carefully designed scalable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1350" y="1981200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169372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*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3843" y="4343400"/>
            <a:ext cx="259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(M•K) </a:t>
            </a:r>
            <a:r>
              <a:rPr lang="en-US" sz="2400" dirty="0" smtClean="0">
                <a:solidFill>
                  <a:schemeClr val="tx1"/>
                </a:solidFill>
              </a:rPr>
              <a:t>→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O</a:t>
            </a:r>
            <a:r>
              <a:rPr lang="en-US" sz="2400" dirty="0" smtClean="0">
                <a:solidFill>
                  <a:srgbClr val="00B050"/>
                </a:solidFill>
              </a:rPr>
              <a:t>(K)</a:t>
            </a:r>
            <a:r>
              <a:rPr lang="en-US" sz="2400" dirty="0" smtClean="0"/>
              <a:t> *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2033289"/>
            <a:ext cx="0" cy="4168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647319" y="3382404"/>
            <a:ext cx="42062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23850" y="4577226"/>
            <a:ext cx="42062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6172200"/>
            <a:ext cx="647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Ref: </a:t>
            </a:r>
            <a:r>
              <a:rPr lang="en-US" sz="1100" dirty="0" smtClean="0">
                <a:solidFill>
                  <a:schemeClr val="tx1"/>
                </a:solidFill>
              </a:rPr>
              <a:t>[1]</a:t>
            </a:r>
            <a:endParaRPr lang="en-US" sz="1100" dirty="0">
              <a:solidFill>
                <a:schemeClr val="tx1"/>
              </a:solidFill>
            </a:endParaRPr>
          </a:p>
          <a:p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Architecture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725" y="1676400"/>
            <a:ext cx="51816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Argos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Clayton Shepard, Rice University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" y="1295400"/>
            <a:ext cx="90471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7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24928" cy="556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CA73A-78A3-4C10-894C-EE13A30E405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8546" name="Picture 2" descr="C:\Users\Xepra\Documents\yale\MobiCom\figs\photos\20120221_120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50" y="729984"/>
            <a:ext cx="7430368" cy="5572776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28850" y="983659"/>
            <a:ext cx="7316109" cy="5183717"/>
            <a:chOff x="-1073977" y="778814"/>
            <a:chExt cx="10217977" cy="7239790"/>
          </a:xfrm>
        </p:grpSpPr>
        <p:sp>
          <p:nvSpPr>
            <p:cNvPr id="22" name="TextBox 21"/>
            <p:cNvSpPr txBox="1"/>
            <p:nvPr/>
          </p:nvSpPr>
          <p:spPr>
            <a:xfrm>
              <a:off x="7315201" y="1371600"/>
              <a:ext cx="1828799" cy="116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WARP Modules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1"/>
              <a:endCxn id="44" idx="3"/>
            </p:cNvCxnSpPr>
            <p:nvPr/>
          </p:nvCxnSpPr>
          <p:spPr>
            <a:xfrm flipH="1">
              <a:off x="6553200" y="1951903"/>
              <a:ext cx="762000" cy="676996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1"/>
              <a:endCxn id="45" idx="3"/>
            </p:cNvCxnSpPr>
            <p:nvPr/>
          </p:nvCxnSpPr>
          <p:spPr>
            <a:xfrm flipH="1">
              <a:off x="6566935" y="1951903"/>
              <a:ext cx="748266" cy="196535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-1073977" y="786825"/>
              <a:ext cx="2064577" cy="116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Central Controller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3"/>
              <a:endCxn id="43" idx="1"/>
            </p:cNvCxnSpPr>
            <p:nvPr/>
          </p:nvCxnSpPr>
          <p:spPr>
            <a:xfrm flipV="1">
              <a:off x="990600" y="1045514"/>
              <a:ext cx="609600" cy="321614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-848589" y="6858000"/>
              <a:ext cx="1697179" cy="116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Argos Hub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3"/>
              <a:endCxn id="32" idx="1"/>
            </p:cNvCxnSpPr>
            <p:nvPr/>
          </p:nvCxnSpPr>
          <p:spPr>
            <a:xfrm flipV="1">
              <a:off x="848590" y="6346542"/>
              <a:ext cx="1144730" cy="1091761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985000" y="5791199"/>
              <a:ext cx="1851517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Clock Distribution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9" idx="1"/>
              <a:endCxn id="33" idx="3"/>
            </p:cNvCxnSpPr>
            <p:nvPr/>
          </p:nvCxnSpPr>
          <p:spPr>
            <a:xfrm flipH="1">
              <a:off x="5486400" y="6242546"/>
              <a:ext cx="1498600" cy="23511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2265995" y="5587793"/>
              <a:ext cx="1602791" cy="533399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93320" y="5432141"/>
              <a:ext cx="3756898" cy="18288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95800" y="6096660"/>
              <a:ext cx="990600" cy="76200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74322" y="6892421"/>
              <a:ext cx="3163913" cy="29232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9000" y="7010400"/>
              <a:ext cx="1491093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Ethernet Switch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35" idx="1"/>
              <a:endCxn id="34" idx="3"/>
            </p:cNvCxnSpPr>
            <p:nvPr/>
          </p:nvCxnSpPr>
          <p:spPr>
            <a:xfrm flipH="1" flipV="1">
              <a:off x="5538235" y="7038581"/>
              <a:ext cx="1700765" cy="42316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-848589" y="5333999"/>
              <a:ext cx="1915388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Sync</a:t>
              </a:r>
            </a:p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Distribution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5000" y="3581398"/>
              <a:ext cx="2159000" cy="902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</a:rPr>
                <a:t>Argos Interconnects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3"/>
              <a:endCxn id="31" idx="1"/>
            </p:cNvCxnSpPr>
            <p:nvPr/>
          </p:nvCxnSpPr>
          <p:spPr>
            <a:xfrm>
              <a:off x="1066800" y="5785346"/>
              <a:ext cx="1199195" cy="6914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8" idx="2"/>
            </p:cNvCxnSpPr>
            <p:nvPr/>
          </p:nvCxnSpPr>
          <p:spPr>
            <a:xfrm flipH="1">
              <a:off x="6884982" y="4484091"/>
              <a:ext cx="1179518" cy="7325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8" idx="2"/>
            </p:cNvCxnSpPr>
            <p:nvPr/>
          </p:nvCxnSpPr>
          <p:spPr>
            <a:xfrm flipH="1">
              <a:off x="7078537" y="4484091"/>
              <a:ext cx="985963" cy="90846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2"/>
            </p:cNvCxnSpPr>
            <p:nvPr/>
          </p:nvCxnSpPr>
          <p:spPr>
            <a:xfrm flipH="1">
              <a:off x="7315201" y="4484091"/>
              <a:ext cx="749299" cy="1831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1600201" y="778814"/>
              <a:ext cx="2514600" cy="533399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495800" y="2362200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509535" y="3650557"/>
              <a:ext cx="2057400" cy="5334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6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Clayton Shepard, Rice University</a:t>
            </a:r>
            <a:endParaRPr lang="en-GB" dirty="0"/>
          </a:p>
        </p:txBody>
      </p:sp>
      <p:sp>
        <p:nvSpPr>
          <p:cNvPr id="47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966</TotalTime>
  <Words>1343</Words>
  <Application>Microsoft Office PowerPoint</Application>
  <PresentationFormat>On-screen Show (4:3)</PresentationFormat>
  <Paragraphs>327</Paragraphs>
  <Slides>24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802-11-Submission</vt:lpstr>
      <vt:lpstr>Document</vt:lpstr>
      <vt:lpstr>Argos | Practical Massive-MIMO</vt:lpstr>
      <vt:lpstr>Abstract</vt:lpstr>
      <vt:lpstr>Massive-MIMO Benefits</vt:lpstr>
      <vt:lpstr>Scalability Challenges</vt:lpstr>
      <vt:lpstr>Argos’ Solutions</vt:lpstr>
      <vt:lpstr>Argos Architecture</vt:lpstr>
      <vt:lpstr>Argos Implementation</vt:lpstr>
      <vt:lpstr>PowerPoint Presentation</vt:lpstr>
      <vt:lpstr>PowerPoint Presentation</vt:lpstr>
      <vt:lpstr>PowerPoint Presentation</vt:lpstr>
      <vt:lpstr>PowerPoint Presentation</vt:lpstr>
      <vt:lpstr>ArgosHub</vt:lpstr>
      <vt:lpstr>ArgosMobile</vt:lpstr>
      <vt:lpstr>Results Without Considering Overhead</vt:lpstr>
      <vt:lpstr>Linear Gains as # AP Antennas Increases</vt:lpstr>
      <vt:lpstr>Linear Gains as # of STAs Increases</vt:lpstr>
      <vt:lpstr>Scaling # of STAs with 16 AP Antennas</vt:lpstr>
      <vt:lpstr>Zero-forcing vs. Conjugate</vt:lpstr>
      <vt:lpstr>Massive-MIMO in 802.11</vt:lpstr>
      <vt:lpstr>Current 802.11ac Sounding</vt:lpstr>
      <vt:lpstr>Modified Implicit Sounding</vt:lpstr>
      <vt:lpstr>802.11n Implicit Sounding</vt:lpstr>
      <vt:lpstr>Conclusions</vt:lpstr>
      <vt:lpstr>References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Argos | Practical Massive MIMO</dc:title>
  <dc:creator>Clayton Shepard</dc:creator>
  <cp:lastModifiedBy>Clayton Shepard</cp:lastModifiedBy>
  <cp:revision>63</cp:revision>
  <cp:lastPrinted>1601-01-01T00:00:00Z</cp:lastPrinted>
  <dcterms:created xsi:type="dcterms:W3CDTF">2013-11-12T02:38:23Z</dcterms:created>
  <dcterms:modified xsi:type="dcterms:W3CDTF">2013-12-02T23:06:13Z</dcterms:modified>
</cp:coreProperties>
</file>