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7"/>
  </p:notesMasterIdLst>
  <p:sldIdLst>
    <p:sldId id="258" r:id="rId2"/>
    <p:sldId id="341" r:id="rId3"/>
    <p:sldId id="342" r:id="rId4"/>
    <p:sldId id="271" r:id="rId5"/>
    <p:sldId id="414" r:id="rId6"/>
    <p:sldId id="307" r:id="rId7"/>
    <p:sldId id="314" r:id="rId8"/>
    <p:sldId id="315" r:id="rId9"/>
    <p:sldId id="327" r:id="rId10"/>
    <p:sldId id="313" r:id="rId11"/>
    <p:sldId id="316" r:id="rId12"/>
    <p:sldId id="322" r:id="rId13"/>
    <p:sldId id="286" r:id="rId14"/>
    <p:sldId id="318" r:id="rId15"/>
    <p:sldId id="319" r:id="rId16"/>
    <p:sldId id="410" r:id="rId17"/>
    <p:sldId id="317" r:id="rId18"/>
    <p:sldId id="333" r:id="rId19"/>
    <p:sldId id="331" r:id="rId20"/>
    <p:sldId id="325" r:id="rId21"/>
    <p:sldId id="330" r:id="rId22"/>
    <p:sldId id="340" r:id="rId23"/>
    <p:sldId id="344" r:id="rId24"/>
    <p:sldId id="347" r:id="rId25"/>
    <p:sldId id="348" r:id="rId26"/>
    <p:sldId id="386" r:id="rId27"/>
    <p:sldId id="375" r:id="rId28"/>
    <p:sldId id="415" r:id="rId29"/>
    <p:sldId id="387" r:id="rId30"/>
    <p:sldId id="352" r:id="rId31"/>
    <p:sldId id="354" r:id="rId32"/>
    <p:sldId id="378" r:id="rId33"/>
    <p:sldId id="355" r:id="rId34"/>
    <p:sldId id="380" r:id="rId35"/>
    <p:sldId id="381" r:id="rId36"/>
    <p:sldId id="413" r:id="rId37"/>
    <p:sldId id="385" r:id="rId38"/>
    <p:sldId id="357" r:id="rId39"/>
    <p:sldId id="363" r:id="rId40"/>
    <p:sldId id="366" r:id="rId41"/>
    <p:sldId id="379" r:id="rId42"/>
    <p:sldId id="376" r:id="rId43"/>
    <p:sldId id="377" r:id="rId44"/>
    <p:sldId id="412" r:id="rId45"/>
    <p:sldId id="358" r:id="rId46"/>
    <p:sldId id="396" r:id="rId47"/>
    <p:sldId id="389" r:id="rId48"/>
    <p:sldId id="391" r:id="rId49"/>
    <p:sldId id="359" r:id="rId50"/>
    <p:sldId id="409" r:id="rId51"/>
    <p:sldId id="407" r:id="rId52"/>
    <p:sldId id="393" r:id="rId53"/>
    <p:sldId id="394" r:id="rId54"/>
    <p:sldId id="406" r:id="rId55"/>
    <p:sldId id="408" r:id="rId56"/>
  </p:sldIdLst>
  <p:sldSz cx="9144000" cy="6858000" type="screen4x3"/>
  <p:notesSz cx="6858000" cy="9144000"/>
  <p:embeddedFontLst>
    <p:embeddedFont>
      <p:font typeface="Abel" panose="02000506030000020004" pitchFamily="2" charset="0"/>
      <p:regular r:id="rId58"/>
    </p:embeddedFont>
    <p:embeddedFont>
      <p:font typeface="Cambria Math" panose="02040503050406030204" pitchFamily="18" charset="0"/>
      <p:regular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yton Shepard" initials="CW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80" autoAdjust="0"/>
    <p:restoredTop sz="85029" autoAdjust="0"/>
  </p:normalViewPr>
  <p:slideViewPr>
    <p:cSldViewPr>
      <p:cViewPr varScale="1">
        <p:scale>
          <a:sx n="97" d="100"/>
          <a:sy n="97" d="100"/>
        </p:scale>
        <p:origin x="-1446" y="-90"/>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1D1B46-BDE2-4C78-A0DA-93F1B070D373}" type="datetimeFigureOut">
              <a:rPr lang="en-US" smtClean="0"/>
              <a:t>9/10/2015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27DC1-8A41-4FAA-B370-1CEC32A269EC}" type="slidenum">
              <a:rPr lang="en-US" smtClean="0"/>
              <a:t>‹#›</a:t>
            </a:fld>
            <a:endParaRPr lang="en-US"/>
          </a:p>
        </p:txBody>
      </p:sp>
    </p:spTree>
    <p:extLst>
      <p:ext uri="{BB962C8B-B14F-4D97-AF65-F5344CB8AC3E}">
        <p14:creationId xmlns:p14="http://schemas.microsoft.com/office/powerpoint/2010/main" val="76513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8FEEA-65AB-4C69-834D-45227E76BAA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54609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left with a classic</a:t>
            </a:r>
            <a:r>
              <a:rPr lang="en-US" baseline="0" dirty="0" smtClean="0"/>
              <a:t> chicken and egg problem.</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photo is found on hundreds of sites online, so we aren’t sure who to cite.  If you own the copyright to this photo, please let us know so we can credit you accordingly, or remove it, if necessary.</a:t>
            </a:r>
            <a:endParaRPr lang="en-US" dirty="0" smtClean="0"/>
          </a:p>
          <a:p>
            <a:r>
              <a:rPr lang="en-US" dirty="0" smtClean="0"/>
              <a:t>http://www.shellypalmer.com/2015/02/which-came-first-the-chicken-or-the-egg-data-science-can-help/</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13</a:t>
            </a:fld>
            <a:endParaRPr lang="en-US"/>
          </a:p>
        </p:txBody>
      </p:sp>
    </p:spTree>
    <p:extLst>
      <p:ext uri="{BB962C8B-B14F-4D97-AF65-F5344CB8AC3E}">
        <p14:creationId xmlns:p14="http://schemas.microsoft.com/office/powerpoint/2010/main" val="276505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lighthouse photo is found on hundreds of sites online, so we aren’t sure who to cite.  If you own the copyright to this photo, please let us know so we can credit you accordingly, or remove it, if necessary.</a:t>
            </a:r>
            <a:endParaRPr lang="en-US" dirty="0" smtClean="0"/>
          </a:p>
          <a:p>
            <a:r>
              <a:rPr lang="en-US" dirty="0" smtClean="0"/>
              <a:t>http://wallpaperswide.com/lighthouse_4-wallpapers.html</a:t>
            </a:r>
          </a:p>
          <a:p>
            <a:r>
              <a:rPr lang="en-US" dirty="0" smtClean="0"/>
              <a:t>https://plus.google.com/105129939098222809957/videos?pid=5971544456979296082&amp;oid=105129939098222809957 </a:t>
            </a:r>
            <a:r>
              <a:rPr lang="en-US" sz="1200" b="0" i="0" kern="1200" dirty="0" err="1" smtClean="0">
                <a:solidFill>
                  <a:schemeClr val="tx1"/>
                </a:solidFill>
                <a:effectLst/>
                <a:latin typeface="+mn-lt"/>
                <a:ea typeface="+mn-ea"/>
                <a:cs typeface="+mn-cs"/>
              </a:rPr>
              <a:t>LightHouseVisionGroup</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15</a:t>
            </a:fld>
            <a:endParaRPr lang="en-US"/>
          </a:p>
        </p:txBody>
      </p:sp>
    </p:spTree>
    <p:extLst>
      <p:ext uri="{BB962C8B-B14F-4D97-AF65-F5344CB8AC3E}">
        <p14:creationId xmlns:p14="http://schemas.microsoft.com/office/powerpoint/2010/main" val="170880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the venue, perhaps we should have called it Eiffel.</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photo is found on hundreds of sites online, so we aren’t sure who to cite.  If you own the copyright to this photo, please let us know so we can credit you accordingly, or remove it, if necessary.</a:t>
            </a:r>
          </a:p>
          <a:p>
            <a:r>
              <a:rPr lang="en-US" dirty="0" smtClean="0"/>
              <a:t>http://www.easyoffer.net/p/eiffel-tower-at-night-wallpaper-desktop-background-upo7.jpg</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16</a:t>
            </a:fld>
            <a:endParaRPr lang="en-US"/>
          </a:p>
        </p:txBody>
      </p:sp>
    </p:spTree>
    <p:extLst>
      <p:ext uri="{BB962C8B-B14F-4D97-AF65-F5344CB8AC3E}">
        <p14:creationId xmlns:p14="http://schemas.microsoft.com/office/powerpoint/2010/main" val="345028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these operations have to be done outside of</a:t>
            </a:r>
            <a:r>
              <a:rPr lang="en-US" baseline="0" dirty="0" smtClean="0"/>
              <a:t> the MU-MIMO mode.</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18</a:t>
            </a:fld>
            <a:endParaRPr lang="en-US"/>
          </a:p>
        </p:txBody>
      </p:sp>
    </p:spTree>
    <p:extLst>
      <p:ext uri="{BB962C8B-B14F-4D97-AF65-F5344CB8AC3E}">
        <p14:creationId xmlns:p14="http://schemas.microsoft.com/office/powerpoint/2010/main" val="2294359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allows us to make critical performance tradeoffs which drastically reduce overhead while only slightly delaying association</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19</a:t>
            </a:fld>
            <a:endParaRPr lang="en-US"/>
          </a:p>
        </p:txBody>
      </p:sp>
    </p:spTree>
    <p:extLst>
      <p:ext uri="{BB962C8B-B14F-4D97-AF65-F5344CB8AC3E}">
        <p14:creationId xmlns:p14="http://schemas.microsoft.com/office/powerpoint/2010/main" val="352919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multi-antenna techniques, such as CDD, create time-distortion.</a:t>
            </a:r>
            <a:endParaRPr lang="en-US" dirty="0" smtClean="0"/>
          </a:p>
          <a:p>
            <a:endParaRPr lang="en-US" dirty="0" smtClean="0"/>
          </a:p>
          <a:p>
            <a:r>
              <a:rPr lang="en-US" dirty="0" smtClean="0"/>
              <a:t>Beams</a:t>
            </a:r>
            <a:r>
              <a:rPr lang="en-US" baseline="0" dirty="0" smtClean="0"/>
              <a:t> should actually not be next to each other in order to improve coverage.</a:t>
            </a:r>
          </a:p>
          <a:p>
            <a:r>
              <a:rPr lang="en-US" baseline="0" dirty="0" smtClean="0"/>
              <a:t>Omnidirectional visualization, but same issue for directional antennas.</a:t>
            </a:r>
          </a:p>
          <a:p>
            <a:r>
              <a:rPr lang="en-US" baseline="0" dirty="0" smtClean="0"/>
              <a:t>Really the beams are a bit larger since they are not split between multiple users, but the coverage cap can still be there, especially in the presence of multipath nulls.</a:t>
            </a:r>
          </a:p>
        </p:txBody>
      </p:sp>
      <p:sp>
        <p:nvSpPr>
          <p:cNvPr id="4" name="Slide Number Placeholder 3"/>
          <p:cNvSpPr>
            <a:spLocks noGrp="1"/>
          </p:cNvSpPr>
          <p:nvPr>
            <p:ph type="sldNum" sz="quarter" idx="10"/>
          </p:nvPr>
        </p:nvSpPr>
        <p:spPr/>
        <p:txBody>
          <a:bodyPr/>
          <a:lstStyle/>
          <a:p>
            <a:fld id="{69E27DC1-8A41-4FAA-B370-1CEC32A269EC}" type="slidenum">
              <a:rPr lang="en-US" smtClean="0"/>
              <a:t>21</a:t>
            </a:fld>
            <a:endParaRPr lang="en-US"/>
          </a:p>
        </p:txBody>
      </p:sp>
    </p:spTree>
    <p:extLst>
      <p:ext uri="{BB962C8B-B14F-4D97-AF65-F5344CB8AC3E}">
        <p14:creationId xmlns:p14="http://schemas.microsoft.com/office/powerpoint/2010/main" val="2963766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coding gain comes</a:t>
            </a:r>
            <a:r>
              <a:rPr lang="en-US" baseline="0" dirty="0" smtClean="0"/>
              <a:t> from sending for longer period of time (thus increasing total receive power integrated over time).</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22</a:t>
            </a:fld>
            <a:endParaRPr lang="en-US"/>
          </a:p>
        </p:txBody>
      </p:sp>
    </p:spTree>
    <p:extLst>
      <p:ext uri="{BB962C8B-B14F-4D97-AF65-F5344CB8AC3E}">
        <p14:creationId xmlns:p14="http://schemas.microsoft.com/office/powerpoint/2010/main" val="4009822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increase range more</a:t>
            </a:r>
            <a:r>
              <a:rPr lang="en-US" baseline="0" dirty="0" smtClean="0"/>
              <a:t> beams and more coding can be used.  Of course, this is a tradeoff with the achievable modulation rate in the downlink and uplink.</a:t>
            </a:r>
            <a:endParaRPr lang="en-US" dirty="0" smtClean="0"/>
          </a:p>
          <a:p>
            <a:endParaRPr lang="en-US" dirty="0" smtClean="0"/>
          </a:p>
          <a:p>
            <a:r>
              <a:rPr lang="en-US" dirty="0" smtClean="0"/>
              <a:t>To reduce latency, beams</a:t>
            </a:r>
            <a:r>
              <a:rPr lang="en-US" baseline="0" dirty="0" smtClean="0"/>
              <a:t> should not be swept contiguously, but this is difficult anyway without calibration (both within the RF chains as well as to the environment).</a:t>
            </a:r>
            <a:endParaRPr lang="en-US" dirty="0" smtClean="0"/>
          </a:p>
          <a:p>
            <a:endParaRPr lang="en-US" dirty="0" smtClean="0"/>
          </a:p>
          <a:p>
            <a:r>
              <a:rPr lang="en-US" dirty="0" smtClean="0"/>
              <a:t>Applies to LOS and NLOS (obviously harder to predict propagation in NLOS) as well as directional antennas</a:t>
            </a:r>
          </a:p>
          <a:p>
            <a:endParaRPr lang="en-US" dirty="0" smtClean="0"/>
          </a:p>
          <a:p>
            <a:r>
              <a:rPr lang="en-US" dirty="0" smtClean="0"/>
              <a:t>Other benefits / architectural considerations:</a:t>
            </a:r>
          </a:p>
          <a:p>
            <a:endParaRPr lang="en-US" dirty="0" smtClean="0"/>
          </a:p>
          <a:p>
            <a:pPr lvl="1"/>
            <a:r>
              <a:rPr lang="en-US" dirty="0" smtClean="0">
                <a:solidFill>
                  <a:srgbClr val="00B050"/>
                </a:solidFill>
              </a:rPr>
              <a:t>Fine grained control over coverage area</a:t>
            </a:r>
          </a:p>
          <a:p>
            <a:pPr lvl="1"/>
            <a:r>
              <a:rPr lang="en-US" dirty="0" smtClean="0">
                <a:solidFill>
                  <a:srgbClr val="00B050"/>
                </a:solidFill>
              </a:rPr>
              <a:t>Reduced/stable inter-cell network interference</a:t>
            </a:r>
          </a:p>
          <a:p>
            <a:pPr lvl="1"/>
            <a:r>
              <a:rPr lang="en-US" dirty="0" smtClean="0">
                <a:solidFill>
                  <a:srgbClr val="00B050"/>
                </a:solidFill>
              </a:rPr>
              <a:t>Reuse MU-MIMO hardware</a:t>
            </a:r>
          </a:p>
          <a:p>
            <a:pPr lvl="1"/>
            <a:r>
              <a:rPr lang="en-US" dirty="0" smtClean="0">
                <a:solidFill>
                  <a:srgbClr val="00B050"/>
                </a:solidFill>
              </a:rPr>
              <a:t>Cheaper clients (higher tolerable receive sensitivity)</a:t>
            </a:r>
          </a:p>
          <a:p>
            <a:pPr lvl="1"/>
            <a:r>
              <a:rPr lang="en-US" dirty="0" smtClean="0">
                <a:solidFill>
                  <a:srgbClr val="00B050"/>
                </a:solidFill>
              </a:rPr>
              <a:t>Tailor overhead</a:t>
            </a:r>
          </a:p>
          <a:p>
            <a:pPr lvl="1"/>
            <a:r>
              <a:rPr lang="en-US" dirty="0" smtClean="0">
                <a:solidFill>
                  <a:srgbClr val="00B050"/>
                </a:solidFill>
              </a:rPr>
              <a:t>Accommodates Synchronization (no time-distortion)</a:t>
            </a:r>
          </a:p>
          <a:p>
            <a:pPr lvl="1"/>
            <a:r>
              <a:rPr lang="en-US" dirty="0" smtClean="0">
                <a:solidFill>
                  <a:srgbClr val="00B050"/>
                </a:solidFill>
              </a:rPr>
              <a:t>Potential coverage area grows with M</a:t>
            </a:r>
            <a:r>
              <a:rPr lang="en-US" baseline="30000" dirty="0" smtClean="0">
                <a:solidFill>
                  <a:srgbClr val="00B050"/>
                </a:solidFill>
              </a:rPr>
              <a:t>2</a:t>
            </a:r>
            <a:r>
              <a:rPr lang="en-US" dirty="0" smtClean="0">
                <a:solidFill>
                  <a:srgbClr val="00B050"/>
                </a:solidFill>
              </a:rPr>
              <a:t> (or reduce power per antenna by M</a:t>
            </a:r>
            <a:r>
              <a:rPr lang="en-US" baseline="30000" dirty="0" smtClean="0">
                <a:solidFill>
                  <a:srgbClr val="00B050"/>
                </a:solidFill>
              </a:rPr>
              <a:t>2</a:t>
            </a:r>
            <a:r>
              <a:rPr lang="en-US" dirty="0" smtClean="0">
                <a:solidFill>
                  <a:srgbClr val="00B050"/>
                </a:solidFill>
              </a:rPr>
              <a:t>)</a:t>
            </a:r>
          </a:p>
          <a:p>
            <a:pPr lvl="1"/>
            <a:r>
              <a:rPr lang="en-US" dirty="0" smtClean="0">
                <a:solidFill>
                  <a:srgbClr val="00B050"/>
                </a:solidFill>
              </a:rPr>
              <a:t>Spread power dissipation across wider space, less total TX power required (makes passive cooling easier)</a:t>
            </a:r>
          </a:p>
          <a:p>
            <a:pPr lvl="1"/>
            <a:r>
              <a:rPr lang="en-US" dirty="0" smtClean="0">
                <a:solidFill>
                  <a:srgbClr val="00B050"/>
                </a:solidFill>
              </a:rPr>
              <a:t>Beamforming actually</a:t>
            </a:r>
            <a:r>
              <a:rPr lang="en-US" baseline="0" dirty="0" smtClean="0">
                <a:solidFill>
                  <a:srgbClr val="00B050"/>
                </a:solidFill>
              </a:rPr>
              <a:t> helps reduce multipath, increasing detectability</a:t>
            </a:r>
            <a:endParaRPr lang="en-US" dirty="0" smtClean="0">
              <a:solidFill>
                <a:srgbClr val="00B050"/>
              </a:solidFill>
            </a:endParaRPr>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23</a:t>
            </a:fld>
            <a:endParaRPr lang="en-US"/>
          </a:p>
        </p:txBody>
      </p:sp>
    </p:spTree>
    <p:extLst>
      <p:ext uri="{BB962C8B-B14F-4D97-AF65-F5344CB8AC3E}">
        <p14:creationId xmlns:p14="http://schemas.microsoft.com/office/powerpoint/2010/main" val="1550737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MU-MIMO</a:t>
            </a:r>
            <a:r>
              <a:rPr lang="en-US" baseline="0" dirty="0" smtClean="0"/>
              <a:t> has some form of beacon/preamble to advertise the base station and establish synchronization.</a:t>
            </a:r>
          </a:p>
          <a:p>
            <a:r>
              <a:rPr lang="en-US" baseline="0" dirty="0" smtClean="0"/>
              <a:t>Next they have to collect CSI for the users.</a:t>
            </a:r>
          </a:p>
          <a:p>
            <a:r>
              <a:rPr lang="en-US" baseline="0" dirty="0" smtClean="0"/>
              <a:t>And finally send/receive data to some subset of the users.</a:t>
            </a:r>
          </a:p>
          <a:p>
            <a:endParaRPr lang="en-US" baseline="0" dirty="0" smtClean="0"/>
          </a:p>
          <a:p>
            <a:r>
              <a:rPr lang="en-US" baseline="0" dirty="0" smtClean="0"/>
              <a:t>Since users are not continuously transmitting, there also need to be mechanisms for paging and random access so that the base station can contact inactive users and inactive users can contact the base station, respectively.</a:t>
            </a:r>
          </a:p>
          <a:p>
            <a:endParaRPr lang="en-US" baseline="0" dirty="0" smtClean="0"/>
          </a:p>
          <a:p>
            <a:r>
              <a:rPr lang="en-US" baseline="0" dirty="0" smtClean="0"/>
              <a:t>They do not necessarily need to occur in this order (though the pilots are only ephemerally valid)</a:t>
            </a:r>
          </a:p>
        </p:txBody>
      </p:sp>
      <p:sp>
        <p:nvSpPr>
          <p:cNvPr id="4" name="Slide Number Placeholder 3"/>
          <p:cNvSpPr>
            <a:spLocks noGrp="1"/>
          </p:cNvSpPr>
          <p:nvPr>
            <p:ph type="sldNum" sz="quarter" idx="10"/>
          </p:nvPr>
        </p:nvSpPr>
        <p:spPr/>
        <p:txBody>
          <a:bodyPr/>
          <a:lstStyle/>
          <a:p>
            <a:fld id="{69E27DC1-8A41-4FAA-B370-1CEC32A269EC}" type="slidenum">
              <a:rPr lang="en-US" smtClean="0"/>
              <a:t>25</a:t>
            </a:fld>
            <a:endParaRPr lang="en-US"/>
          </a:p>
        </p:txBody>
      </p:sp>
    </p:spTree>
    <p:extLst>
      <p:ext uri="{BB962C8B-B14F-4D97-AF65-F5344CB8AC3E}">
        <p14:creationId xmlns:p14="http://schemas.microsoft.com/office/powerpoint/2010/main" val="1128360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Beacons will almost</a:t>
            </a:r>
            <a:r>
              <a:rPr lang="en-US" baseline="0" dirty="0" smtClean="0"/>
              <a:t> never be directly pointed at a user, but that’s okay because the coding gain allows them to detect even low RSSI beacons.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26</a:t>
            </a:fld>
            <a:endParaRPr lang="en-US"/>
          </a:p>
        </p:txBody>
      </p:sp>
    </p:spTree>
    <p:extLst>
      <p:ext uri="{BB962C8B-B14F-4D97-AF65-F5344CB8AC3E}">
        <p14:creationId xmlns:p14="http://schemas.microsoft.com/office/powerpoint/2010/main" val="9518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a:t>
            </a:fld>
            <a:endParaRPr lang="en-US"/>
          </a:p>
        </p:txBody>
      </p:sp>
    </p:spTree>
    <p:extLst>
      <p:ext uri="{BB962C8B-B14F-4D97-AF65-F5344CB8AC3E}">
        <p14:creationId xmlns:p14="http://schemas.microsoft.com/office/powerpoint/2010/main" val="648179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also enables</a:t>
            </a:r>
            <a:r>
              <a:rPr lang="en-US" baseline="0" dirty="0" smtClean="0"/>
              <a:t> the base station to collect CSI!</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27</a:t>
            </a:fld>
            <a:endParaRPr lang="en-US"/>
          </a:p>
        </p:txBody>
      </p:sp>
    </p:spTree>
    <p:extLst>
      <p:ext uri="{BB962C8B-B14F-4D97-AF65-F5344CB8AC3E}">
        <p14:creationId xmlns:p14="http://schemas.microsoft.com/office/powerpoint/2010/main" val="2137571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paging replies and association requests)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28</a:t>
            </a:fld>
            <a:endParaRPr lang="en-US"/>
          </a:p>
        </p:txBody>
      </p:sp>
    </p:spTree>
    <p:extLst>
      <p:ext uri="{BB962C8B-B14F-4D97-AF65-F5344CB8AC3E}">
        <p14:creationId xmlns:p14="http://schemas.microsoft.com/office/powerpoint/2010/main" val="2137571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paging replies and association requests)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29</a:t>
            </a:fld>
            <a:endParaRPr lang="en-US"/>
          </a:p>
        </p:txBody>
      </p:sp>
    </p:spTree>
    <p:extLst>
      <p:ext uri="{BB962C8B-B14F-4D97-AF65-F5344CB8AC3E}">
        <p14:creationId xmlns:p14="http://schemas.microsoft.com/office/powerpoint/2010/main" val="2137571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sending in</a:t>
            </a:r>
            <a:r>
              <a:rPr lang="en-US" baseline="0" dirty="0" smtClean="0"/>
              <a:t> OFDMA, users send for at least K times longer, which provides a gain of K.</a:t>
            </a:r>
          </a:p>
          <a:p>
            <a:endParaRPr lang="en-US" baseline="0" dirty="0" smtClean="0"/>
          </a:p>
          <a:p>
            <a:r>
              <a:rPr lang="en-US" baseline="0" dirty="0" smtClean="0"/>
              <a:t>Users at cell edges send even longer codes to ensure good CSI collection.</a:t>
            </a:r>
          </a:p>
          <a:p>
            <a:endParaRPr lang="en-US" baseline="0" dirty="0" smtClean="0"/>
          </a:p>
          <a:p>
            <a:r>
              <a:rPr lang="en-US" baseline="0" dirty="0" smtClean="0"/>
              <a:t>It is important to realize that when compared to existing systems, there is no need for additional transmit power or coding at the mobile.  The extra coding gain simply further extends the potential range of the network.</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30</a:t>
            </a:fld>
            <a:endParaRPr lang="en-US"/>
          </a:p>
        </p:txBody>
      </p:sp>
    </p:spTree>
    <p:extLst>
      <p:ext uri="{BB962C8B-B14F-4D97-AF65-F5344CB8AC3E}">
        <p14:creationId xmlns:p14="http://schemas.microsoft.com/office/powerpoint/2010/main" val="3949659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also</a:t>
            </a:r>
            <a:r>
              <a:rPr lang="en-US" baseline="0" dirty="0" smtClean="0"/>
              <a:t> periodically send random access requests to update their location and check for missed pages.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31</a:t>
            </a:fld>
            <a:endParaRPr lang="en-US"/>
          </a:p>
        </p:txBody>
      </p:sp>
    </p:spTree>
    <p:extLst>
      <p:ext uri="{BB962C8B-B14F-4D97-AF65-F5344CB8AC3E}">
        <p14:creationId xmlns:p14="http://schemas.microsoft.com/office/powerpoint/2010/main" val="1012843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Faros can be flexibly tuned for the specific implementation by trading off channel overhead with association and random access delay.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in environments with very high coherence times (e.g. stationary or low carrier frequency) beacons can be sent much less often.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while in this simplistic example beacons are sent at the beginning of every frame, this doesn’t have to be the case.  Beacons can be sent more or less often than CSI is collected, they don’t have to be coupled.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Faros flexibly enables channel overhead to be traded off with association and random access delay.</a:t>
            </a:r>
          </a:p>
          <a:p>
            <a:endParaRPr lang="en-US" dirty="0" smtClean="0"/>
          </a:p>
          <a:p>
            <a:endParaRPr lang="en-US" dirty="0" smtClean="0"/>
          </a:p>
          <a:p>
            <a:r>
              <a:rPr lang="en-US" dirty="0" smtClean="0"/>
              <a:t>It is important to note that these numbers are very</a:t>
            </a:r>
            <a:r>
              <a:rPr lang="en-US" baseline="0" dirty="0" smtClean="0"/>
              <a:t> pessimistic, as only someone at the cell edge (probably outside the range of communication) would only be able to detect a single beam in the sweep.  Also, the delay can be further reduced by increasing the coding gain (and thus likelihood of detecting a beam).</a:t>
            </a:r>
          </a:p>
          <a:p>
            <a:endParaRPr lang="en-US" dirty="0" smtClean="0"/>
          </a:p>
          <a:p>
            <a:r>
              <a:rPr lang="en-US" dirty="0" smtClean="0"/>
              <a:t>Since</a:t>
            </a:r>
            <a:r>
              <a:rPr lang="en-US" baseline="0" dirty="0" smtClean="0"/>
              <a:t> synchronization is maintained over the MU-MIMO mode, it isn’t necessary to receive beacons frequently enough to maintain sync.</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9E27DC1-8A41-4FAA-B370-1CEC32A269EC}" type="slidenum">
              <a:rPr lang="en-US" smtClean="0"/>
              <a:t>32</a:t>
            </a:fld>
            <a:endParaRPr lang="en-US"/>
          </a:p>
        </p:txBody>
      </p:sp>
    </p:spTree>
    <p:extLst>
      <p:ext uri="{BB962C8B-B14F-4D97-AF65-F5344CB8AC3E}">
        <p14:creationId xmlns:p14="http://schemas.microsoft.com/office/powerpoint/2010/main" val="1520850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Faros system design is agnostic to the specific open-loop beamforming and coding techniques employed.</a:t>
            </a:r>
          </a:p>
          <a:p>
            <a:r>
              <a:rPr lang="en-US" baseline="0" dirty="0" smtClean="0"/>
              <a:t>However, we found that </a:t>
            </a:r>
            <a:r>
              <a:rPr lang="en-US" baseline="0" dirty="0" err="1" smtClean="0"/>
              <a:t>Hadamard</a:t>
            </a:r>
            <a:r>
              <a:rPr lang="en-US" baseline="0" dirty="0" smtClean="0"/>
              <a:t> open-loop beamforming is a good choice, as it provides a perfect PAPR and complete spatial coverage without requiring any calibration of the array or for the environment.</a:t>
            </a:r>
          </a:p>
          <a:p>
            <a:r>
              <a:rPr lang="en-US" baseline="0" dirty="0" smtClean="0"/>
              <a:t>We also find that </a:t>
            </a:r>
            <a:r>
              <a:rPr lang="en-US" baseline="0" dirty="0" err="1" smtClean="0"/>
              <a:t>Kasami</a:t>
            </a:r>
            <a:r>
              <a:rPr lang="en-US" baseline="0" dirty="0" smtClean="0"/>
              <a:t> sequences (including Gold sequences) are a good choice for encoding the Beacon and Paging sequences, as they provide a low, bounded, streaming correlation with both themselves and other sequences and provide a significant coding gain while still being able to convey a small amount of information.</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37</a:t>
            </a:fld>
            <a:endParaRPr lang="en-US"/>
          </a:p>
        </p:txBody>
      </p:sp>
    </p:spTree>
    <p:extLst>
      <p:ext uri="{BB962C8B-B14F-4D97-AF65-F5344CB8AC3E}">
        <p14:creationId xmlns:p14="http://schemas.microsoft.com/office/powerpoint/2010/main" val="4027671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baseline="0" dirty="0" smtClean="0"/>
              <a:t> base station locations (1 anechoic, 4 indoor).</a:t>
            </a:r>
          </a:p>
          <a:p>
            <a:r>
              <a:rPr lang="en-US" baseline="0" dirty="0" smtClean="0"/>
              <a:t>100 user locations (68 Indoor, 32 Anechoic).</a:t>
            </a:r>
          </a:p>
          <a:p>
            <a:r>
              <a:rPr lang="en-US" baseline="0" dirty="0" smtClean="0"/>
              <a:t>Over 14,000 measurements at each location (3 iterations, 6 methods, M beams, K paging signals + K beacons).</a:t>
            </a:r>
          </a:p>
          <a:p>
            <a:r>
              <a:rPr lang="en-US" baseline="0" dirty="0" smtClean="0"/>
              <a:t>No false positives.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38</a:t>
            </a:fld>
            <a:endParaRPr lang="en-US"/>
          </a:p>
        </p:txBody>
      </p:sp>
    </p:spTree>
    <p:extLst>
      <p:ext uri="{BB962C8B-B14F-4D97-AF65-F5344CB8AC3E}">
        <p14:creationId xmlns:p14="http://schemas.microsoft.com/office/powerpoint/2010/main" val="2733412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average uplink RSSI to all base station antennas.  100 locations: 32 anechoic, 68 indoor.</a:t>
            </a:r>
            <a:endParaRPr lang="en-US" dirty="0" smtClean="0"/>
          </a:p>
          <a:p>
            <a:endParaRPr lang="en-US" dirty="0" smtClean="0"/>
          </a:p>
          <a:p>
            <a:r>
              <a:rPr lang="en-US" dirty="0" smtClean="0"/>
              <a:t>The</a:t>
            </a:r>
            <a:r>
              <a:rPr lang="en-US" baseline="0" dirty="0" smtClean="0"/>
              <a:t> Oracle represents all locations that were represented by any one of the methods.</a:t>
            </a:r>
            <a:endParaRPr lang="en-US" dirty="0" smtClean="0"/>
          </a:p>
        </p:txBody>
      </p:sp>
      <p:sp>
        <p:nvSpPr>
          <p:cNvPr id="4" name="Slide Number Placeholder 3"/>
          <p:cNvSpPr>
            <a:spLocks noGrp="1"/>
          </p:cNvSpPr>
          <p:nvPr>
            <p:ph type="sldNum" sz="quarter" idx="10"/>
          </p:nvPr>
        </p:nvSpPr>
        <p:spPr/>
        <p:txBody>
          <a:bodyPr/>
          <a:lstStyle/>
          <a:p>
            <a:fld id="{69E27DC1-8A41-4FAA-B370-1CEC32A269EC}" type="slidenum">
              <a:rPr lang="en-US" smtClean="0"/>
              <a:t>39</a:t>
            </a:fld>
            <a:endParaRPr lang="en-US"/>
          </a:p>
        </p:txBody>
      </p:sp>
    </p:spTree>
    <p:extLst>
      <p:ext uri="{BB962C8B-B14F-4D97-AF65-F5344CB8AC3E}">
        <p14:creationId xmlns:p14="http://schemas.microsoft.com/office/powerpoint/2010/main" val="480286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Low-high RSSI is split</a:t>
            </a:r>
            <a:r>
              <a:rPr lang="en-US" baseline="0" dirty="0" smtClean="0"/>
              <a:t> at -70 </a:t>
            </a:r>
            <a:r>
              <a:rPr lang="en-US" baseline="0" dirty="0" err="1" smtClean="0"/>
              <a:t>dBm</a:t>
            </a:r>
            <a:r>
              <a:rPr lang="en-US" baseline="0" dirty="0" smtClean="0"/>
              <a:t>.  These results only use the last 44 indoor locations with the 108-antenna base station, as we changed the paging search metric. </a:t>
            </a:r>
          </a:p>
          <a:p>
            <a:endParaRPr lang="en-US" dirty="0" smtClean="0"/>
          </a:p>
          <a:p>
            <a:r>
              <a:rPr lang="en-US" dirty="0" smtClean="0"/>
              <a:t>Worst case improvement of 68</a:t>
            </a:r>
            <a:r>
              <a:rPr lang="en-US" baseline="0" dirty="0" smtClean="0"/>
              <a:t> to 3, over 20x.</a:t>
            </a:r>
          </a:p>
          <a:p>
            <a:endParaRPr lang="en-US" baseline="0" dirty="0" smtClean="0"/>
          </a:p>
          <a:p>
            <a:r>
              <a:rPr lang="en-US" baseline="0" dirty="0" smtClean="0"/>
              <a:t>Note that we have to pause after every beacon/paging symbol to collect statistics, which drastically reduces performance.</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40</a:t>
            </a:fld>
            <a:endParaRPr lang="en-US"/>
          </a:p>
        </p:txBody>
      </p:sp>
    </p:spTree>
    <p:extLst>
      <p:ext uri="{BB962C8B-B14F-4D97-AF65-F5344CB8AC3E}">
        <p14:creationId xmlns:p14="http://schemas.microsoft.com/office/powerpoint/2010/main" val="343799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a:t>
            </a:fld>
            <a:endParaRPr lang="en-US"/>
          </a:p>
        </p:txBody>
      </p:sp>
    </p:spTree>
    <p:extLst>
      <p:ext uri="{BB962C8B-B14F-4D97-AF65-F5344CB8AC3E}">
        <p14:creationId xmlns:p14="http://schemas.microsoft.com/office/powerpoint/2010/main" val="2762397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Enabling base stations to leverage previous information about user</a:t>
            </a:r>
            <a:r>
              <a:rPr lang="en-US" baseline="0" dirty="0" smtClean="0"/>
              <a:t> location to optimize network performance, as well as extend range</a:t>
            </a:r>
          </a:p>
          <a:p>
            <a:endParaRPr lang="en-US" baseline="0" dirty="0" smtClean="0"/>
          </a:p>
          <a:p>
            <a:r>
              <a:rPr lang="en-US" baseline="0" dirty="0" smtClean="0"/>
              <a:t>Which enables high resolution channel measurements to all antennas simultaneously with up to 100s of users.</a:t>
            </a:r>
          </a:p>
          <a:p>
            <a:endParaRPr lang="en-US" baseline="0" dirty="0" smtClean="0"/>
          </a:p>
          <a:p>
            <a:endParaRPr lang="en-US" baseline="0" dirty="0" smtClean="0"/>
          </a:p>
          <a:p>
            <a:r>
              <a:rPr lang="en-US" baseline="0" dirty="0" smtClean="0"/>
              <a:t>Tested outdoors and walked 250m </a:t>
            </a:r>
            <a:r>
              <a:rPr lang="en-US" baseline="0" dirty="0" err="1" smtClean="0"/>
              <a:t>LoS</a:t>
            </a:r>
            <a:r>
              <a:rPr lang="en-US" baseline="0" dirty="0" smtClean="0"/>
              <a:t> with 100uW per antenna (10mW total), and only stopped when we went behind a building.</a:t>
            </a:r>
            <a:endParaRPr lang="en-US" dirty="0" smtClean="0"/>
          </a:p>
          <a:p>
            <a:endParaRPr lang="en-US" dirty="0" smtClean="0"/>
          </a:p>
          <a:p>
            <a:r>
              <a:rPr lang="en-US" dirty="0" smtClean="0"/>
              <a:t>Enables:</a:t>
            </a:r>
          </a:p>
          <a:p>
            <a:pPr lvl="1"/>
            <a:r>
              <a:rPr lang="en-US" dirty="0" smtClean="0"/>
              <a:t>High-resolution channel measurements</a:t>
            </a:r>
          </a:p>
          <a:p>
            <a:pPr lvl="1"/>
            <a:r>
              <a:rPr lang="en-US" dirty="0" smtClean="0"/>
              <a:t>Fully wireless operation</a:t>
            </a:r>
          </a:p>
          <a:p>
            <a:pPr lvl="1"/>
            <a:r>
              <a:rPr lang="en-US" dirty="0" smtClean="0"/>
              <a:t>Multi-base station</a:t>
            </a:r>
          </a:p>
          <a:p>
            <a:endParaRPr lang="en-US" dirty="0" smtClean="0"/>
          </a:p>
          <a:p>
            <a:endParaRPr lang="en-US" dirty="0" smtClean="0"/>
          </a:p>
          <a:p>
            <a:r>
              <a:rPr lang="en-US" dirty="0" smtClean="0"/>
              <a:t>Very flexible system</a:t>
            </a:r>
          </a:p>
          <a:p>
            <a:pPr lvl="1"/>
            <a:r>
              <a:rPr lang="en-US" dirty="0" smtClean="0">
                <a:solidFill>
                  <a:srgbClr val="00B050"/>
                </a:solidFill>
              </a:rPr>
              <a:t>Fine grained control over coverage area</a:t>
            </a:r>
          </a:p>
          <a:p>
            <a:pPr lvl="1"/>
            <a:r>
              <a:rPr lang="en-US" dirty="0" smtClean="0">
                <a:solidFill>
                  <a:srgbClr val="00B050"/>
                </a:solidFill>
              </a:rPr>
              <a:t>Reduced/stable network interference</a:t>
            </a:r>
          </a:p>
          <a:p>
            <a:pPr lvl="1"/>
            <a:r>
              <a:rPr lang="en-US" dirty="0" smtClean="0">
                <a:solidFill>
                  <a:srgbClr val="00B050"/>
                </a:solidFill>
              </a:rPr>
              <a:t>Reuse MU-MIMO hardware</a:t>
            </a:r>
          </a:p>
          <a:p>
            <a:pPr lvl="1"/>
            <a:r>
              <a:rPr lang="en-US" dirty="0" smtClean="0">
                <a:solidFill>
                  <a:srgbClr val="00B050"/>
                </a:solidFill>
              </a:rPr>
              <a:t>Cheaper clients (higher tolerable receive sensitivity)</a:t>
            </a:r>
          </a:p>
          <a:p>
            <a:pPr lvl="1"/>
            <a:r>
              <a:rPr lang="en-US" dirty="0" smtClean="0">
                <a:solidFill>
                  <a:srgbClr val="00B050"/>
                </a:solidFill>
              </a:rPr>
              <a:t>Tailor overhead</a:t>
            </a:r>
          </a:p>
          <a:p>
            <a:pPr lvl="1"/>
            <a:r>
              <a:rPr lang="en-US" dirty="0" smtClean="0">
                <a:solidFill>
                  <a:srgbClr val="00B050"/>
                </a:solidFill>
              </a:rPr>
              <a:t>Accommodates Synchronization (no time-distortion)</a:t>
            </a:r>
          </a:p>
          <a:p>
            <a:pPr lvl="1"/>
            <a:r>
              <a:rPr lang="en-US" dirty="0" smtClean="0">
                <a:solidFill>
                  <a:srgbClr val="00B050"/>
                </a:solidFill>
              </a:rPr>
              <a:t>Potential coverage area grows with M (or reduce power per antenna by M</a:t>
            </a:r>
            <a:r>
              <a:rPr lang="en-US" baseline="30000" dirty="0" smtClean="0">
                <a:solidFill>
                  <a:srgbClr val="00B050"/>
                </a:solidFill>
              </a:rPr>
              <a:t>2</a:t>
            </a:r>
            <a:r>
              <a:rPr lang="en-US" dirty="0" smtClean="0">
                <a:solidFill>
                  <a:srgbClr val="00B050"/>
                </a:solidFill>
              </a:rPr>
              <a:t>)</a:t>
            </a:r>
          </a:p>
          <a:p>
            <a:pPr lvl="1"/>
            <a:r>
              <a:rPr lang="en-US" dirty="0" smtClean="0">
                <a:solidFill>
                  <a:srgbClr val="00B050"/>
                </a:solidFill>
              </a:rPr>
              <a:t>Spread power dissipation across wider space, less total TX power required (makes passive cooling easier)</a:t>
            </a:r>
          </a:p>
          <a:p>
            <a:pPr marL="0" indent="0">
              <a:buNone/>
            </a:pP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41</a:t>
            </a:fld>
            <a:endParaRPr lang="en-US"/>
          </a:p>
        </p:txBody>
      </p:sp>
    </p:spTree>
    <p:extLst>
      <p:ext uri="{BB962C8B-B14F-4D97-AF65-F5344CB8AC3E}">
        <p14:creationId xmlns:p14="http://schemas.microsoft.com/office/powerpoint/2010/main" val="2597871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Faros</a:t>
            </a:r>
            <a:r>
              <a:rPr lang="en-US" dirty="0" smtClean="0"/>
              <a:t> leverages open-loop beamforming and coding to fully close the MU-MIMO gain gap</a:t>
            </a:r>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42</a:t>
            </a:fld>
            <a:endParaRPr lang="en-US"/>
          </a:p>
        </p:txBody>
      </p:sp>
    </p:spTree>
    <p:extLst>
      <p:ext uri="{BB962C8B-B14F-4D97-AF65-F5344CB8AC3E}">
        <p14:creationId xmlns:p14="http://schemas.microsoft.com/office/powerpoint/2010/main" val="386915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thank:</a:t>
            </a:r>
          </a:p>
          <a:p>
            <a:endParaRPr lang="en-US" dirty="0" smtClean="0"/>
          </a:p>
          <a:p>
            <a:r>
              <a:rPr lang="en-US" dirty="0" smtClean="0"/>
              <a:t>Eugenio </a:t>
            </a:r>
            <a:r>
              <a:rPr lang="en-US" dirty="0" err="1" smtClean="0"/>
              <a:t>Magistretti</a:t>
            </a:r>
            <a:r>
              <a:rPr lang="en-US" baseline="0" dirty="0" smtClean="0"/>
              <a:t> for his work on 802.11ec, which provided the initial simulation and codebase we modified for testing, as well as insightful discussions regarding </a:t>
            </a:r>
            <a:r>
              <a:rPr lang="en-US" baseline="0" dirty="0" err="1" smtClean="0"/>
              <a:t>pn</a:t>
            </a:r>
            <a:r>
              <a:rPr lang="en-US" baseline="0" dirty="0" smtClean="0"/>
              <a:t>-sequences and CFO correction.</a:t>
            </a:r>
          </a:p>
          <a:p>
            <a:r>
              <a:rPr lang="en-US" baseline="0" dirty="0" smtClean="0"/>
              <a:t>Evan Everett for his help with experimental setups.</a:t>
            </a:r>
          </a:p>
          <a:p>
            <a:r>
              <a:rPr lang="en-US" baseline="0" dirty="0" smtClean="0"/>
              <a:t>Hang Yu for his initial work on developing the Argos framework.</a:t>
            </a:r>
          </a:p>
          <a:p>
            <a:r>
              <a:rPr lang="en-US" baseline="0" dirty="0" err="1" smtClean="0"/>
              <a:t>Ashutosh</a:t>
            </a:r>
            <a:r>
              <a:rPr lang="en-US" baseline="0" dirty="0" smtClean="0"/>
              <a:t> Sabharwal for insightful theoretical discussions.</a:t>
            </a:r>
          </a:p>
          <a:p>
            <a:r>
              <a:rPr lang="en-US" baseline="0" dirty="0" smtClean="0"/>
              <a:t>Nathan </a:t>
            </a:r>
            <a:r>
              <a:rPr lang="en-US" baseline="0" dirty="0" err="1" smtClean="0"/>
              <a:t>Zuege</a:t>
            </a:r>
            <a:r>
              <a:rPr lang="en-US" baseline="0" dirty="0" smtClean="0"/>
              <a:t> for help in constructing the base station.</a:t>
            </a:r>
          </a:p>
          <a:p>
            <a:r>
              <a:rPr lang="en-US" dirty="0" smtClean="0"/>
              <a:t>NASA, JSC for the use of their Antenna Test Facility. </a:t>
            </a:r>
          </a:p>
          <a:p>
            <a:endParaRPr lang="en-US" dirty="0" smtClean="0"/>
          </a:p>
          <a:p>
            <a:r>
              <a:rPr lang="en-US" dirty="0" smtClean="0"/>
              <a:t>We thank the reviewers and shepherd for their constructive input; we especially thank Reviewer B for correcting a mistake in our original uplink gain gap analysis.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43</a:t>
            </a:fld>
            <a:endParaRPr lang="en-US"/>
          </a:p>
        </p:txBody>
      </p:sp>
    </p:spTree>
    <p:extLst>
      <p:ext uri="{BB962C8B-B14F-4D97-AF65-F5344CB8AC3E}">
        <p14:creationId xmlns:p14="http://schemas.microsoft.com/office/powerpoint/2010/main" val="2702710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MU-MIMO</a:t>
            </a:r>
            <a:r>
              <a:rPr lang="en-US" baseline="0" dirty="0" smtClean="0"/>
              <a:t> base stations can serve a variable number of users, including just a single user.  Since the power is no longer split between multiple users, the range for a single user is actually even longer than MU-MIMO.</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47</a:t>
            </a:fld>
            <a:endParaRPr lang="en-US"/>
          </a:p>
        </p:txBody>
      </p:sp>
    </p:spTree>
    <p:extLst>
      <p:ext uri="{BB962C8B-B14F-4D97-AF65-F5344CB8AC3E}">
        <p14:creationId xmlns:p14="http://schemas.microsoft.com/office/powerpoint/2010/main" val="1215757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total power of the client is in a single antenna.  It is reasonable to assume that the total transmit power of the user is on the same order as the total transmit power of the base station.  There is still a residual gain gap, which Faros resolves with OFDMA and a coding gain.</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48</a:t>
            </a:fld>
            <a:endParaRPr lang="en-US"/>
          </a:p>
        </p:txBody>
      </p:sp>
    </p:spTree>
    <p:extLst>
      <p:ext uri="{BB962C8B-B14F-4D97-AF65-F5344CB8AC3E}">
        <p14:creationId xmlns:p14="http://schemas.microsoft.com/office/powerpoint/2010/main" val="1550737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a peak-power per</a:t>
            </a:r>
            <a:r>
              <a:rPr lang="en-US" baseline="0" dirty="0" smtClean="0"/>
              <a:t> antenna constraint the downlink gain scales with M</a:t>
            </a:r>
            <a:r>
              <a:rPr lang="en-US" baseline="30000" dirty="0" smtClean="0"/>
              <a:t>2</a:t>
            </a:r>
            <a:r>
              <a:rPr lang="en-US" baseline="0" dirty="0" smtClean="0"/>
              <a:t>.  Under a total power constraint, typically assumed in theoretical work, the gain gap scales with M.</a:t>
            </a:r>
          </a:p>
          <a:p>
            <a:endParaRPr lang="en-US" baseline="0" dirty="0" smtClean="0"/>
          </a:p>
          <a:p>
            <a:r>
              <a:rPr lang="en-US" baseline="0" dirty="0" smtClean="0"/>
              <a:t>However, it is important to note, that even with a total power constraint, using Faros means that each antenna can be provisioned with proportionally less transmit power.</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49</a:t>
            </a:fld>
            <a:endParaRPr lang="en-US"/>
          </a:p>
        </p:txBody>
      </p:sp>
    </p:spTree>
    <p:extLst>
      <p:ext uri="{BB962C8B-B14F-4D97-AF65-F5344CB8AC3E}">
        <p14:creationId xmlns:p14="http://schemas.microsoft.com/office/powerpoint/2010/main" val="1688408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 station ID is encoded in beacon</a:t>
            </a:r>
          </a:p>
          <a:p>
            <a:r>
              <a:rPr lang="en-US" dirty="0" smtClean="0"/>
              <a:t>Beacons are </a:t>
            </a:r>
            <a:r>
              <a:rPr lang="en-US" dirty="0" err="1" smtClean="0"/>
              <a:t>beamswept</a:t>
            </a:r>
            <a:r>
              <a:rPr lang="en-US" dirty="0" smtClean="0"/>
              <a:t> and use coding gain</a:t>
            </a:r>
          </a:p>
          <a:p>
            <a:r>
              <a:rPr lang="en-US" dirty="0" smtClean="0"/>
              <a:t>User waits to hear all nearby base stations,</a:t>
            </a:r>
            <a:r>
              <a:rPr lang="en-US" baseline="0" dirty="0" smtClean="0"/>
              <a:t> and looks at aggregate power of all beacons (and number).</a:t>
            </a:r>
          </a:p>
          <a:p>
            <a:r>
              <a:rPr lang="en-US" baseline="0" dirty="0" smtClean="0"/>
              <a:t>If it isn’t clear which base station is stronger, it will soft-associate to both to determine signal quality (and other details, such as authentication and full SSID).</a:t>
            </a:r>
          </a:p>
          <a:p>
            <a:endParaRPr lang="en-US" baseline="0" dirty="0" smtClean="0"/>
          </a:p>
        </p:txBody>
      </p:sp>
      <p:sp>
        <p:nvSpPr>
          <p:cNvPr id="4" name="Slide Number Placeholder 3"/>
          <p:cNvSpPr>
            <a:spLocks noGrp="1"/>
          </p:cNvSpPr>
          <p:nvPr>
            <p:ph type="sldNum" sz="quarter" idx="10"/>
          </p:nvPr>
        </p:nvSpPr>
        <p:spPr/>
        <p:txBody>
          <a:bodyPr/>
          <a:lstStyle/>
          <a:p>
            <a:fld id="{69E27DC1-8A41-4FAA-B370-1CEC32A269EC}" type="slidenum">
              <a:rPr lang="en-US" smtClean="0"/>
              <a:t>50</a:t>
            </a:fld>
            <a:endParaRPr lang="en-US"/>
          </a:p>
        </p:txBody>
      </p:sp>
    </p:spTree>
    <p:extLst>
      <p:ext uri="{BB962C8B-B14F-4D97-AF65-F5344CB8AC3E}">
        <p14:creationId xmlns:p14="http://schemas.microsoft.com/office/powerpoint/2010/main" val="2531781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average uplink RSSI to all base station antennas.  100 locations, 32 anechoic on left, 68 indoor on right.</a:t>
            </a:r>
            <a:endParaRPr lang="en-US" dirty="0" smtClean="0"/>
          </a:p>
          <a:p>
            <a:endParaRPr lang="en-US" dirty="0" smtClean="0"/>
          </a:p>
          <a:p>
            <a:r>
              <a:rPr lang="en-US" dirty="0" smtClean="0"/>
              <a:t>Note that we stop after every beacon/paging</a:t>
            </a:r>
            <a:r>
              <a:rPr lang="en-US" baseline="0" dirty="0" smtClean="0"/>
              <a:t> sequence to record statistics, which makes it actually underperform.</a:t>
            </a:r>
          </a:p>
          <a:p>
            <a:r>
              <a:rPr lang="en-US" baseline="0" dirty="0" smtClean="0"/>
              <a:t>Took it outdoors and walked 250m </a:t>
            </a:r>
            <a:r>
              <a:rPr lang="en-US" baseline="0" dirty="0" err="1" smtClean="0"/>
              <a:t>LoS</a:t>
            </a:r>
            <a:r>
              <a:rPr lang="en-US" baseline="0" dirty="0" smtClean="0"/>
              <a:t> with 100uW per antenna (10mW total), and only stopped when we went behind a building.</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51</a:t>
            </a:fld>
            <a:endParaRPr lang="en-US"/>
          </a:p>
        </p:txBody>
      </p:sp>
    </p:spTree>
    <p:extLst>
      <p:ext uri="{BB962C8B-B14F-4D97-AF65-F5344CB8AC3E}">
        <p14:creationId xmlns:p14="http://schemas.microsoft.com/office/powerpoint/2010/main" val="480286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performed in the anechoic chamber,</a:t>
            </a:r>
            <a:r>
              <a:rPr lang="en-US" baseline="0" dirty="0" smtClean="0"/>
              <a:t> since multipath indoors makes performance not scale with RSSI.</a:t>
            </a:r>
            <a:endParaRPr lang="en-US" dirty="0" smtClean="0"/>
          </a:p>
          <a:p>
            <a:endParaRPr lang="en-US" dirty="0" smtClean="0"/>
          </a:p>
          <a:p>
            <a:r>
              <a:rPr lang="en-US" dirty="0" smtClean="0"/>
              <a:t>We</a:t>
            </a:r>
            <a:r>
              <a:rPr lang="en-US" baseline="0" dirty="0" smtClean="0"/>
              <a:t> do not know for sure what the irregularity is.  Since many of the curves have a small irregularity, it seems that one mobile may have slightly better </a:t>
            </a:r>
            <a:r>
              <a:rPr lang="en-US" baseline="0" dirty="0" err="1" smtClean="0"/>
              <a:t>rx</a:t>
            </a:r>
            <a:r>
              <a:rPr lang="en-US" baseline="0" dirty="0" smtClean="0"/>
              <a:t> performance, and in one case during a single-antenna transmission it just happened to correctly identify a very noisy beacon.</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52</a:t>
            </a:fld>
            <a:endParaRPr lang="en-US"/>
          </a:p>
        </p:txBody>
      </p:sp>
    </p:spTree>
    <p:extLst>
      <p:ext uri="{BB962C8B-B14F-4D97-AF65-F5344CB8AC3E}">
        <p14:creationId xmlns:p14="http://schemas.microsoft.com/office/powerpoint/2010/main" val="1552194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CFOs from </a:t>
            </a:r>
            <a:r>
              <a:rPr lang="en-US" dirty="0" err="1" smtClean="0"/>
              <a:t>from</a:t>
            </a:r>
            <a:r>
              <a:rPr lang="en-US" dirty="0" smtClean="0"/>
              <a:t> -10 kHz to 10 kHz</a:t>
            </a:r>
          </a:p>
          <a:p>
            <a:r>
              <a:rPr lang="en-US" dirty="0" smtClean="0"/>
              <a:t>60 </a:t>
            </a:r>
            <a:r>
              <a:rPr lang="en-US" dirty="0" err="1" smtClean="0"/>
              <a:t>dBm</a:t>
            </a:r>
            <a:r>
              <a:rPr lang="en-US" dirty="0" smtClean="0"/>
              <a:t> (High), -75 </a:t>
            </a:r>
            <a:r>
              <a:rPr lang="en-US" dirty="0" err="1" smtClean="0"/>
              <a:t>dBm</a:t>
            </a:r>
            <a:r>
              <a:rPr lang="en-US" dirty="0" smtClean="0"/>
              <a:t> (Mid), and -90 </a:t>
            </a:r>
            <a:r>
              <a:rPr lang="en-US" dirty="0" err="1" smtClean="0"/>
              <a:t>dBm</a:t>
            </a:r>
            <a:r>
              <a:rPr lang="en-US" dirty="0" smtClean="0"/>
              <a:t> (Low) RSSIs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53</a:t>
            </a:fld>
            <a:endParaRPr lang="en-US"/>
          </a:p>
        </p:txBody>
      </p:sp>
    </p:spTree>
    <p:extLst>
      <p:ext uri="{BB962C8B-B14F-4D97-AF65-F5344CB8AC3E}">
        <p14:creationId xmlns:p14="http://schemas.microsoft.com/office/powerpoint/2010/main" val="3740297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were building our realtime reference design we realized traditional control channel techniques weren’t practical </a:t>
            </a:r>
            <a:r>
              <a:rPr lang="en-US" baseline="0" smtClean="0"/>
              <a:t>for many-antenna MU-MIMO systems.</a:t>
            </a:r>
            <a:endParaRPr lang="en-US"/>
          </a:p>
        </p:txBody>
      </p:sp>
      <p:sp>
        <p:nvSpPr>
          <p:cNvPr id="4" name="Slide Number Placeholder 3"/>
          <p:cNvSpPr>
            <a:spLocks noGrp="1"/>
          </p:cNvSpPr>
          <p:nvPr>
            <p:ph type="sldNum" sz="quarter" idx="10"/>
          </p:nvPr>
        </p:nvSpPr>
        <p:spPr/>
        <p:txBody>
          <a:bodyPr/>
          <a:lstStyle/>
          <a:p>
            <a:fld id="{69E27DC1-8A41-4FAA-B370-1CEC32A269EC}" type="slidenum">
              <a:rPr lang="en-US" smtClean="0"/>
              <a:t>5</a:t>
            </a:fld>
            <a:endParaRPr lang="en-US"/>
          </a:p>
        </p:txBody>
      </p:sp>
    </p:spTree>
    <p:extLst>
      <p:ext uri="{BB962C8B-B14F-4D97-AF65-F5344CB8AC3E}">
        <p14:creationId xmlns:p14="http://schemas.microsoft.com/office/powerpoint/2010/main" val="4178735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a:t>
            </a:r>
            <a:r>
              <a:rPr lang="en-US" baseline="0" dirty="0" smtClean="0"/>
              <a:t> since the animation didn’t work well otherwise.  Original at end.  Picture has artifacts which need to be fixed.</a:t>
            </a:r>
            <a:endParaRPr lang="en-US" dirty="0" smtClean="0"/>
          </a:p>
          <a:p>
            <a:endParaRPr lang="en-US" dirty="0" smtClean="0"/>
          </a:p>
          <a:p>
            <a:r>
              <a:rPr lang="en-US" dirty="0" smtClean="0"/>
              <a:t>All MU-MIMO</a:t>
            </a:r>
            <a:r>
              <a:rPr lang="en-US" baseline="0" dirty="0" smtClean="0"/>
              <a:t> has some form of beacon/preamble to advertise the base station and establish synchronization.</a:t>
            </a:r>
          </a:p>
          <a:p>
            <a:r>
              <a:rPr lang="en-US" baseline="0" dirty="0" smtClean="0"/>
              <a:t>They also have to collect CSI for the users</a:t>
            </a:r>
          </a:p>
          <a:p>
            <a:r>
              <a:rPr lang="en-US" baseline="0" dirty="0" smtClean="0"/>
              <a:t>And finally send/receive data to some subset</a:t>
            </a:r>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54</a:t>
            </a:fld>
            <a:endParaRPr lang="en-US"/>
          </a:p>
        </p:txBody>
      </p:sp>
    </p:spTree>
    <p:extLst>
      <p:ext uri="{BB962C8B-B14F-4D97-AF65-F5344CB8AC3E}">
        <p14:creationId xmlns:p14="http://schemas.microsoft.com/office/powerpoint/2010/main" val="1960527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55</a:t>
            </a:fld>
            <a:endParaRPr lang="en-US"/>
          </a:p>
        </p:txBody>
      </p:sp>
    </p:spTree>
    <p:extLst>
      <p:ext uri="{BB962C8B-B14F-4D97-AF65-F5344CB8AC3E}">
        <p14:creationId xmlns:p14="http://schemas.microsoft.com/office/powerpoint/2010/main" val="383250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simplicity, we use the term antenna to include both the radio and antenna.</a:t>
            </a:r>
          </a:p>
          <a:p>
            <a:endParaRPr lang="en-US" dirty="0" smtClean="0"/>
          </a:p>
          <a:p>
            <a:r>
              <a:rPr lang="en-US" dirty="0" smtClean="0"/>
              <a:t>When engineering a radio, it only has so much transmission</a:t>
            </a:r>
            <a:r>
              <a:rPr lang="en-US" baseline="0" dirty="0" smtClean="0"/>
              <a:t> power; that transmission power cannot be shared with other radios, unlike what theory often assumes.</a:t>
            </a:r>
          </a:p>
          <a:p>
            <a:endParaRPr lang="en-US" baseline="0" dirty="0" smtClean="0"/>
          </a:p>
          <a:p>
            <a:r>
              <a:rPr lang="en-US" baseline="0" dirty="0" smtClean="0"/>
              <a:t>Of course, there may also be a total power constraint imposed by the FCC or other regulations.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8</a:t>
            </a:fld>
            <a:endParaRPr lang="en-US"/>
          </a:p>
        </p:txBody>
      </p:sp>
    </p:spTree>
    <p:extLst>
      <p:ext uri="{BB962C8B-B14F-4D97-AF65-F5344CB8AC3E}">
        <p14:creationId xmlns:p14="http://schemas.microsoft.com/office/powerpoint/2010/main" val="397691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individual WARP radio has a transmit power of ~20 </a:t>
            </a:r>
            <a:r>
              <a:rPr lang="en-US" baseline="0" dirty="0" err="1" smtClean="0"/>
              <a:t>dBm</a:t>
            </a:r>
            <a:r>
              <a:rPr lang="en-US" baseline="0" dirty="0" smtClean="0"/>
              <a:t>, thus a 100 antenna array has a total transmit power of 40 </a:t>
            </a:r>
            <a:r>
              <a:rPr lang="en-US" baseline="0" dirty="0" err="1" smtClean="0"/>
              <a:t>dBm</a:t>
            </a:r>
            <a:r>
              <a:rPr lang="en-US" baseline="0" dirty="0" smtClean="0"/>
              <a:t>, and an additional beamforming gain of up to 20 </a:t>
            </a:r>
            <a:r>
              <a:rPr lang="en-US" baseline="0" dirty="0" err="1" smtClean="0"/>
              <a:t>dB.</a:t>
            </a:r>
            <a:r>
              <a:rPr lang="en-US" baseline="0" dirty="0" smtClean="0"/>
              <a:t>  This means that it has a potential EIRP of up to 60 </a:t>
            </a:r>
            <a:r>
              <a:rPr lang="en-US" baseline="0" dirty="0" err="1" smtClean="0"/>
              <a:t>dBm</a:t>
            </a:r>
            <a:r>
              <a:rPr lang="en-US" baseline="0" dirty="0" smtClean="0"/>
              <a:t>!</a:t>
            </a:r>
            <a:endParaRPr lang="en-US" dirty="0" smtClean="0"/>
          </a:p>
          <a:p>
            <a:endParaRPr lang="en-US" dirty="0" smtClean="0"/>
          </a:p>
          <a:p>
            <a:r>
              <a:rPr lang="en-US" dirty="0" smtClean="0"/>
              <a:t>Base</a:t>
            </a:r>
            <a:r>
              <a:rPr lang="en-US" baseline="0" dirty="0" smtClean="0"/>
              <a:t> station c</a:t>
            </a:r>
            <a:r>
              <a:rPr lang="en-US" dirty="0" smtClean="0"/>
              <a:t>an only focus energy towards users once</a:t>
            </a:r>
            <a:r>
              <a:rPr lang="en-US" baseline="0" dirty="0" smtClean="0"/>
              <a:t> channel estimates have been collected. </a:t>
            </a:r>
          </a:p>
          <a:p>
            <a:r>
              <a:rPr lang="en-US" baseline="0" dirty="0" smtClean="0"/>
              <a:t>This gain is bidirectional, but the uplink only grows with M since users’ transmit power does not increase.</a:t>
            </a:r>
          </a:p>
        </p:txBody>
      </p:sp>
      <p:sp>
        <p:nvSpPr>
          <p:cNvPr id="4" name="Slide Number Placeholder 3"/>
          <p:cNvSpPr>
            <a:spLocks noGrp="1"/>
          </p:cNvSpPr>
          <p:nvPr>
            <p:ph type="sldNum" sz="quarter" idx="10"/>
          </p:nvPr>
        </p:nvSpPr>
        <p:spPr/>
        <p:txBody>
          <a:bodyPr/>
          <a:lstStyle/>
          <a:p>
            <a:fld id="{69E27DC1-8A41-4FAA-B370-1CEC32A269EC}" type="slidenum">
              <a:rPr lang="en-US" smtClean="0"/>
              <a:t>9</a:t>
            </a:fld>
            <a:endParaRPr lang="en-US"/>
          </a:p>
        </p:txBody>
      </p:sp>
    </p:spTree>
    <p:extLst>
      <p:ext uri="{BB962C8B-B14F-4D97-AF65-F5344CB8AC3E}">
        <p14:creationId xmlns:p14="http://schemas.microsoft.com/office/powerpoint/2010/main" val="255564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ask, why can’t we just transmit from all of the antennas simultaneously to get an M-fold power gain over a single antenna?</a:t>
            </a:r>
          </a:p>
          <a:p>
            <a:endParaRPr lang="en-US" baseline="0" dirty="0" smtClean="0"/>
          </a:p>
          <a:p>
            <a:r>
              <a:rPr lang="en-US" baseline="0" dirty="0" smtClean="0"/>
              <a:t>There are techniques, such as CDD that can do this.</a:t>
            </a:r>
          </a:p>
        </p:txBody>
      </p:sp>
      <p:sp>
        <p:nvSpPr>
          <p:cNvPr id="4" name="Slide Number Placeholder 3"/>
          <p:cNvSpPr>
            <a:spLocks noGrp="1"/>
          </p:cNvSpPr>
          <p:nvPr>
            <p:ph type="sldNum" sz="quarter" idx="10"/>
          </p:nvPr>
        </p:nvSpPr>
        <p:spPr/>
        <p:txBody>
          <a:bodyPr/>
          <a:lstStyle/>
          <a:p>
            <a:fld id="{69E27DC1-8A41-4FAA-B370-1CEC32A269EC}" type="slidenum">
              <a:rPr lang="en-US" smtClean="0"/>
              <a:t>10</a:t>
            </a:fld>
            <a:endParaRPr lang="en-US"/>
          </a:p>
        </p:txBody>
      </p:sp>
    </p:spTree>
    <p:extLst>
      <p:ext uri="{BB962C8B-B14F-4D97-AF65-F5344CB8AC3E}">
        <p14:creationId xmlns:p14="http://schemas.microsoft.com/office/powerpoint/2010/main" val="418384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all multi-antenna </a:t>
            </a:r>
            <a:r>
              <a:rPr lang="en-US" baseline="0" dirty="0" smtClean="0"/>
              <a:t>techniques cause either temporal or spatial distortion.</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11</a:t>
            </a:fld>
            <a:endParaRPr lang="en-US"/>
          </a:p>
        </p:txBody>
      </p:sp>
    </p:spTree>
    <p:extLst>
      <p:ext uri="{BB962C8B-B14F-4D97-AF65-F5344CB8AC3E}">
        <p14:creationId xmlns:p14="http://schemas.microsoft.com/office/powerpoint/2010/main" val="3346858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a:t>
            </a:r>
            <a:r>
              <a:rPr lang="en-US" baseline="0" dirty="0" smtClean="0"/>
              <a:t> the SNR (power of the peak to the average power) for an autocorrelation of a standard 802.11 long training symbol (LTS) with a version of itself transmitted with CDD using multiple antennas.</a:t>
            </a:r>
            <a:endParaRPr lang="en-US" dirty="0" smtClean="0"/>
          </a:p>
          <a:p>
            <a:endParaRPr lang="en-US" dirty="0" smtClean="0"/>
          </a:p>
          <a:p>
            <a:r>
              <a:rPr lang="en-US" dirty="0" smtClean="0"/>
              <a:t>It</a:t>
            </a:r>
            <a:r>
              <a:rPr lang="en-US" baseline="0" dirty="0" smtClean="0"/>
              <a:t> is actually even worse than this, since it ends up obscuring the peak, which means there could be false positives, leading to even more timing inaccuracy.</a:t>
            </a:r>
          </a:p>
          <a:p>
            <a:endParaRPr lang="en-US" baseline="0" dirty="0" smtClean="0"/>
          </a:p>
          <a:p>
            <a:r>
              <a:rPr lang="en-US" baseline="0" dirty="0" smtClean="0"/>
              <a:t>The reason for CDD is that they are trying to equalize power, but this causes arbitrary beamforming per subcarrier.</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12</a:t>
            </a:fld>
            <a:endParaRPr lang="en-US"/>
          </a:p>
        </p:txBody>
      </p:sp>
    </p:spTree>
    <p:extLst>
      <p:ext uri="{BB962C8B-B14F-4D97-AF65-F5344CB8AC3E}">
        <p14:creationId xmlns:p14="http://schemas.microsoft.com/office/powerpoint/2010/main" val="383250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B4D3FC-4AFF-458F-ABC4-D3E0D870CE75}" type="datetime1">
              <a:rPr lang="en-US" smtClean="0">
                <a:solidFill>
                  <a:prstClr val="black">
                    <a:tint val="75000"/>
                  </a:prstClr>
                </a:solidFill>
              </a:rPr>
              <a:t>9/10/2015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032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DB286-480E-4079-B926-6A863DF4601B}" type="datetime1">
              <a:rPr lang="en-US" smtClean="0">
                <a:solidFill>
                  <a:prstClr val="black">
                    <a:tint val="75000"/>
                  </a:prstClr>
                </a:solidFill>
              </a:rPr>
              <a:t>9/10/2015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3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5F2B9-7F8B-406A-925C-A754FDB94BF5}" type="datetime1">
              <a:rPr lang="en-US" smtClean="0">
                <a:solidFill>
                  <a:prstClr val="black">
                    <a:tint val="75000"/>
                  </a:prstClr>
                </a:solidFill>
              </a:rPr>
              <a:t>9/10/2015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95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88723-2C95-400D-AF0D-699CEA3671C5}" type="datetime1">
              <a:rPr lang="en-US" smtClean="0">
                <a:solidFill>
                  <a:prstClr val="black">
                    <a:tint val="75000"/>
                  </a:prstClr>
                </a:solidFill>
              </a:rPr>
              <a:t>9/10/2015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391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BBFCDF-ADB2-4A37-AD2B-6975EF0245BA}" type="datetime1">
              <a:rPr lang="en-US" smtClean="0">
                <a:solidFill>
                  <a:prstClr val="black">
                    <a:tint val="75000"/>
                  </a:prstClr>
                </a:solidFill>
              </a:rPr>
              <a:t>9/10/2015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4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A9DE79-C39B-4362-AE78-BABBAB0140F0}" type="datetime1">
              <a:rPr lang="en-US" smtClean="0">
                <a:solidFill>
                  <a:prstClr val="black">
                    <a:tint val="75000"/>
                  </a:prstClr>
                </a:solidFill>
              </a:rPr>
              <a:t>9/10/2015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6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DC9E13-4DA5-4D3E-BA43-7FCCF1DA0024}" type="datetime1">
              <a:rPr lang="en-US" smtClean="0">
                <a:solidFill>
                  <a:prstClr val="black">
                    <a:tint val="75000"/>
                  </a:prstClr>
                </a:solidFill>
              </a:rPr>
              <a:t>9/10/2015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2D04AC-BF15-4765-BAB5-116FBA147122}" type="datetime1">
              <a:rPr lang="en-US" smtClean="0">
                <a:solidFill>
                  <a:prstClr val="black">
                    <a:tint val="75000"/>
                  </a:prstClr>
                </a:solidFill>
              </a:rPr>
              <a:t>9/10/2015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61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ECE54-25C1-4E67-B1A8-156B046DF079}" type="datetime1">
              <a:rPr lang="en-US" smtClean="0">
                <a:solidFill>
                  <a:prstClr val="black">
                    <a:tint val="75000"/>
                  </a:prstClr>
                </a:solidFill>
              </a:rPr>
              <a:t>9/10/2015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451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E39D60-41C5-46D7-A8C6-00F25A4173FC}" type="datetime1">
              <a:rPr lang="en-US" smtClean="0">
                <a:solidFill>
                  <a:prstClr val="black">
                    <a:tint val="75000"/>
                  </a:prstClr>
                </a:solidFill>
              </a:rPr>
              <a:t>9/10/2015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81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F283E-6DAA-4D0E-9DBB-4CF03FCF2BD3}" type="datetime1">
              <a:rPr lang="en-US" smtClean="0">
                <a:solidFill>
                  <a:prstClr val="black">
                    <a:tint val="75000"/>
                  </a:prstClr>
                </a:solidFill>
              </a:rPr>
              <a:t>9/10/2015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05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A24EF-4E09-459C-9BF2-5B8F0546ECF8}" type="datetime1">
              <a:rPr lang="en-US" smtClean="0">
                <a:solidFill>
                  <a:prstClr val="black">
                    <a:tint val="75000"/>
                  </a:prstClr>
                </a:solidFill>
              </a:rPr>
              <a:t>9/10/2015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5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gif"/></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socialmediaphilanthropy.com/wp-content/uploads/2013/08/North-Head-Lighthouse.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71600" y="-47625"/>
            <a:ext cx="11049000" cy="6905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04800" y="990600"/>
            <a:ext cx="8229600" cy="1470025"/>
          </a:xfrm>
        </p:spPr>
        <p:txBody>
          <a:bodyPr>
            <a:normAutofit/>
          </a:bodyPr>
          <a:lstStyle/>
          <a:p>
            <a:pPr algn="l"/>
            <a:r>
              <a:rPr lang="en-US" dirty="0" smtClean="0"/>
              <a:t>Control Channel Design for </a:t>
            </a:r>
            <a:br>
              <a:rPr lang="en-US" dirty="0" smtClean="0"/>
            </a:br>
            <a:r>
              <a:rPr lang="en-US" dirty="0" smtClean="0"/>
              <a:t>Many-Antenna MU-MIMO</a:t>
            </a:r>
            <a:endParaRPr lang="en-US" dirty="0"/>
          </a:p>
        </p:txBody>
      </p:sp>
      <p:sp>
        <p:nvSpPr>
          <p:cNvPr id="3" name="Subtitle 2"/>
          <p:cNvSpPr>
            <a:spLocks noGrp="1"/>
          </p:cNvSpPr>
          <p:nvPr>
            <p:ph type="subTitle" idx="1"/>
          </p:nvPr>
        </p:nvSpPr>
        <p:spPr>
          <a:xfrm>
            <a:off x="2347395" y="5880100"/>
            <a:ext cx="6713003" cy="685800"/>
          </a:xfrm>
        </p:spPr>
        <p:txBody>
          <a:bodyPr>
            <a:normAutofit fontScale="92500"/>
          </a:bodyPr>
          <a:lstStyle/>
          <a:p>
            <a:r>
              <a:rPr lang="en-US" dirty="0" smtClean="0">
                <a:solidFill>
                  <a:schemeClr val="tx1">
                    <a:lumMod val="65000"/>
                    <a:lumOff val="35000"/>
                  </a:schemeClr>
                </a:solidFill>
              </a:rPr>
              <a:t>Clayton Shepard     </a:t>
            </a:r>
            <a:r>
              <a:rPr lang="en-US" dirty="0" err="1" smtClean="0">
                <a:solidFill>
                  <a:schemeClr val="tx1">
                    <a:lumMod val="65000"/>
                    <a:lumOff val="35000"/>
                  </a:schemeClr>
                </a:solidFill>
              </a:rPr>
              <a:t>Abeer</a:t>
            </a:r>
            <a:r>
              <a:rPr lang="en-US" dirty="0" smtClean="0">
                <a:solidFill>
                  <a:schemeClr val="tx1">
                    <a:lumMod val="65000"/>
                    <a:lumOff val="35000"/>
                  </a:schemeClr>
                </a:solidFill>
              </a:rPr>
              <a:t> </a:t>
            </a:r>
            <a:r>
              <a:rPr lang="en-US" dirty="0" err="1" smtClean="0">
                <a:solidFill>
                  <a:schemeClr val="tx1">
                    <a:lumMod val="65000"/>
                    <a:lumOff val="35000"/>
                  </a:schemeClr>
                </a:solidFill>
              </a:rPr>
              <a:t>Javed</a:t>
            </a:r>
            <a:r>
              <a:rPr lang="en-US" dirty="0" smtClean="0">
                <a:solidFill>
                  <a:schemeClr val="tx1">
                    <a:lumMod val="65000"/>
                    <a:lumOff val="35000"/>
                  </a:schemeClr>
                </a:solidFill>
              </a:rPr>
              <a:t>     Lin </a:t>
            </a:r>
            <a:r>
              <a:rPr lang="en-US" dirty="0" err="1" smtClean="0">
                <a:solidFill>
                  <a:schemeClr val="tx1">
                    <a:lumMod val="65000"/>
                    <a:lumOff val="35000"/>
                  </a:schemeClr>
                </a:solidFill>
              </a:rPr>
              <a:t>Zhong</a:t>
            </a:r>
            <a:endParaRPr lang="en-US" dirty="0">
              <a:solidFill>
                <a:schemeClr val="tx1">
                  <a:lumMod val="65000"/>
                  <a:lumOff val="35000"/>
                </a:schemeClr>
              </a:solidFill>
            </a:endParaRPr>
          </a:p>
        </p:txBody>
      </p:sp>
      <p:pic>
        <p:nvPicPr>
          <p:cNvPr id="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1000" y="5791200"/>
            <a:ext cx="1966395" cy="774700"/>
          </a:xfrm>
          <a:prstGeom prst="rect">
            <a:avLst/>
          </a:prstGeom>
          <a:noFill/>
          <a:ln w="9525">
            <a:noFill/>
            <a:miter lim="800000"/>
            <a:headEnd/>
            <a:tailEnd/>
          </a:ln>
        </p:spPr>
      </p:pic>
      <p:cxnSp>
        <p:nvCxnSpPr>
          <p:cNvPr id="5" name="Straight Connector 4"/>
          <p:cNvCxnSpPr/>
          <p:nvPr/>
        </p:nvCxnSpPr>
        <p:spPr>
          <a:xfrm rot="5400000">
            <a:off x="4838700" y="6134100"/>
            <a:ext cx="5334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6972300" y="6134100"/>
            <a:ext cx="5334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319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Oval 109"/>
          <p:cNvSpPr/>
          <p:nvPr/>
        </p:nvSpPr>
        <p:spPr>
          <a:xfrm>
            <a:off x="3857470" y="2775032"/>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514600" y="1432162"/>
            <a:ext cx="4343400" cy="434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21"/>
          <p:cNvGrpSpPr/>
          <p:nvPr/>
        </p:nvGrpSpPr>
        <p:grpSpPr>
          <a:xfrm>
            <a:off x="4330856" y="3309813"/>
            <a:ext cx="704963" cy="520281"/>
            <a:chOff x="366315" y="3653929"/>
            <a:chExt cx="2379685" cy="1756271"/>
          </a:xfrm>
        </p:grpSpPr>
        <p:sp>
          <p:nvSpPr>
            <p:cNvPr id="5" name="Parallelogram 4"/>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8"/>
            <p:cNvGrpSpPr/>
            <p:nvPr/>
          </p:nvGrpSpPr>
          <p:grpSpPr>
            <a:xfrm>
              <a:off x="1852018" y="5083997"/>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99"/>
            <p:cNvGrpSpPr/>
            <p:nvPr/>
          </p:nvGrpSpPr>
          <p:grpSpPr>
            <a:xfrm>
              <a:off x="1589955" y="5083997"/>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02"/>
            <p:cNvGrpSpPr/>
            <p:nvPr/>
          </p:nvGrpSpPr>
          <p:grpSpPr>
            <a:xfrm>
              <a:off x="381000" y="5083996"/>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105"/>
            <p:cNvGrpSpPr/>
            <p:nvPr/>
          </p:nvGrpSpPr>
          <p:grpSpPr>
            <a:xfrm>
              <a:off x="685800" y="5083996"/>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117"/>
            <p:cNvGrpSpPr/>
            <p:nvPr/>
          </p:nvGrpSpPr>
          <p:grpSpPr>
            <a:xfrm>
              <a:off x="979091" y="5083996"/>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20"/>
            <p:cNvGrpSpPr/>
            <p:nvPr/>
          </p:nvGrpSpPr>
          <p:grpSpPr>
            <a:xfrm>
              <a:off x="1283891" y="5083996"/>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23"/>
            <p:cNvGrpSpPr/>
            <p:nvPr/>
          </p:nvGrpSpPr>
          <p:grpSpPr>
            <a:xfrm>
              <a:off x="2569046" y="3819924"/>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6"/>
            <p:cNvGrpSpPr/>
            <p:nvPr/>
          </p:nvGrpSpPr>
          <p:grpSpPr>
            <a:xfrm>
              <a:off x="2306983" y="3819924"/>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9"/>
            <p:cNvGrpSpPr/>
            <p:nvPr/>
          </p:nvGrpSpPr>
          <p:grpSpPr>
            <a:xfrm>
              <a:off x="1098028" y="3819923"/>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32"/>
            <p:cNvGrpSpPr/>
            <p:nvPr/>
          </p:nvGrpSpPr>
          <p:grpSpPr>
            <a:xfrm>
              <a:off x="1402828" y="38199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35"/>
            <p:cNvGrpSpPr/>
            <p:nvPr/>
          </p:nvGrpSpPr>
          <p:grpSpPr>
            <a:xfrm>
              <a:off x="1696119" y="38199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38"/>
            <p:cNvGrpSpPr/>
            <p:nvPr/>
          </p:nvGrpSpPr>
          <p:grpSpPr>
            <a:xfrm>
              <a:off x="2000919" y="3819923"/>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41"/>
            <p:cNvGrpSpPr/>
            <p:nvPr/>
          </p:nvGrpSpPr>
          <p:grpSpPr>
            <a:xfrm>
              <a:off x="2070373" y="4658124"/>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44"/>
            <p:cNvGrpSpPr/>
            <p:nvPr/>
          </p:nvGrpSpPr>
          <p:grpSpPr>
            <a:xfrm>
              <a:off x="1808310" y="4658124"/>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47"/>
            <p:cNvGrpSpPr/>
            <p:nvPr/>
          </p:nvGrpSpPr>
          <p:grpSpPr>
            <a:xfrm>
              <a:off x="599355" y="4658123"/>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50"/>
            <p:cNvGrpSpPr/>
            <p:nvPr/>
          </p:nvGrpSpPr>
          <p:grpSpPr>
            <a:xfrm>
              <a:off x="904155" y="4658123"/>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53"/>
            <p:cNvGrpSpPr/>
            <p:nvPr/>
          </p:nvGrpSpPr>
          <p:grpSpPr>
            <a:xfrm>
              <a:off x="1197446" y="4658123"/>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56"/>
            <p:cNvGrpSpPr/>
            <p:nvPr/>
          </p:nvGrpSpPr>
          <p:grpSpPr>
            <a:xfrm>
              <a:off x="1502246" y="4658123"/>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59"/>
            <p:cNvGrpSpPr/>
            <p:nvPr/>
          </p:nvGrpSpPr>
          <p:grpSpPr>
            <a:xfrm>
              <a:off x="2340446" y="4222328"/>
              <a:ext cx="163909" cy="326203"/>
              <a:chOff x="1476543" y="4728479"/>
              <a:chExt cx="163909" cy="326203"/>
            </a:xfrm>
          </p:grpSpPr>
          <p:sp>
            <p:nvSpPr>
              <p:cNvPr id="70" name="Isosceles Triangle 6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1" name="Straight Connector 70"/>
              <p:cNvCxnSpPr>
                <a:stCxn id="7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62"/>
            <p:cNvGrpSpPr/>
            <p:nvPr/>
          </p:nvGrpSpPr>
          <p:grpSpPr>
            <a:xfrm>
              <a:off x="2078383" y="4222328"/>
              <a:ext cx="163909" cy="326203"/>
              <a:chOff x="1476543" y="4728479"/>
              <a:chExt cx="163909" cy="326203"/>
            </a:xfrm>
          </p:grpSpPr>
          <p:sp>
            <p:nvSpPr>
              <p:cNvPr id="68" name="Isosceles Triangle 6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9" name="Straight Connector 68"/>
              <p:cNvCxnSpPr>
                <a:stCxn id="6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65"/>
            <p:cNvGrpSpPr/>
            <p:nvPr/>
          </p:nvGrpSpPr>
          <p:grpSpPr>
            <a:xfrm>
              <a:off x="869428" y="4222327"/>
              <a:ext cx="163909" cy="326203"/>
              <a:chOff x="1476543" y="4728479"/>
              <a:chExt cx="163909" cy="326203"/>
            </a:xfrm>
          </p:grpSpPr>
          <p:sp>
            <p:nvSpPr>
              <p:cNvPr id="66" name="Isosceles Triangle 6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7" name="Straight Connector 66"/>
              <p:cNvCxnSpPr>
                <a:stCxn id="6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8"/>
            <p:cNvGrpSpPr/>
            <p:nvPr/>
          </p:nvGrpSpPr>
          <p:grpSpPr>
            <a:xfrm>
              <a:off x="1174228" y="4222327"/>
              <a:ext cx="163909" cy="326203"/>
              <a:chOff x="1476543" y="4728479"/>
              <a:chExt cx="163909" cy="326203"/>
            </a:xfrm>
          </p:grpSpPr>
          <p:sp>
            <p:nvSpPr>
              <p:cNvPr id="64" name="Isosceles Triangle 6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 name="Straight Connector 64"/>
              <p:cNvCxnSpPr>
                <a:stCxn id="6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1"/>
            <p:cNvGrpSpPr/>
            <p:nvPr/>
          </p:nvGrpSpPr>
          <p:grpSpPr>
            <a:xfrm>
              <a:off x="1467519" y="4222327"/>
              <a:ext cx="163909" cy="326203"/>
              <a:chOff x="1476543" y="4728479"/>
              <a:chExt cx="163909" cy="326203"/>
            </a:xfrm>
          </p:grpSpPr>
          <p:sp>
            <p:nvSpPr>
              <p:cNvPr id="62" name="Isosceles Triangle 6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 name="Straight Connector 62"/>
              <p:cNvCxnSpPr>
                <a:stCxn id="6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74"/>
            <p:cNvGrpSpPr/>
            <p:nvPr/>
          </p:nvGrpSpPr>
          <p:grpSpPr>
            <a:xfrm>
              <a:off x="1772319" y="4222327"/>
              <a:ext cx="163909" cy="326203"/>
              <a:chOff x="1476543" y="4728479"/>
              <a:chExt cx="163909" cy="326203"/>
            </a:xfrm>
          </p:grpSpPr>
          <p:sp>
            <p:nvSpPr>
              <p:cNvPr id="60" name="Isosceles Triangle 5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1" name="Straight Connector 60"/>
              <p:cNvCxnSpPr>
                <a:stCxn id="6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3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3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3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4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4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4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4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4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4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4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4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4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4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5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5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5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5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5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5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5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5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5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5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cxnSp>
        <p:nvCxnSpPr>
          <p:cNvPr id="125" name="Straight Connector 124"/>
          <p:cNvCxnSpPr/>
          <p:nvPr/>
        </p:nvCxnSpPr>
        <p:spPr>
          <a:xfrm>
            <a:off x="2606659" y="6204466"/>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154598" y="6019800"/>
            <a:ext cx="1828800" cy="369332"/>
          </a:xfrm>
          <a:prstGeom prst="rect">
            <a:avLst/>
          </a:prstGeom>
          <a:noFill/>
        </p:spPr>
        <p:txBody>
          <a:bodyPr wrap="square" rtlCol="0">
            <a:spAutoFit/>
          </a:bodyPr>
          <a:lstStyle/>
          <a:p>
            <a:r>
              <a:rPr lang="en-US" dirty="0" smtClean="0"/>
              <a:t>Single Antenna</a:t>
            </a:r>
            <a:endParaRPr lang="en-US" dirty="0"/>
          </a:p>
        </p:txBody>
      </p:sp>
      <p:cxnSp>
        <p:nvCxnSpPr>
          <p:cNvPr id="131" name="Straight Connector 130"/>
          <p:cNvCxnSpPr/>
          <p:nvPr/>
        </p:nvCxnSpPr>
        <p:spPr>
          <a:xfrm>
            <a:off x="4884107" y="6204466"/>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5432046" y="6019800"/>
            <a:ext cx="1828800" cy="369332"/>
          </a:xfrm>
          <a:prstGeom prst="rect">
            <a:avLst/>
          </a:prstGeom>
          <a:noFill/>
        </p:spPr>
        <p:txBody>
          <a:bodyPr wrap="square" rtlCol="0">
            <a:spAutoFit/>
          </a:bodyPr>
          <a:lstStyle/>
          <a:p>
            <a:r>
              <a:rPr lang="en-US" dirty="0" smtClean="0"/>
              <a:t>MU-MIMO</a:t>
            </a:r>
            <a:endParaRPr lang="en-US" dirty="0"/>
          </a:p>
        </p:txBody>
      </p:sp>
      <p:sp>
        <p:nvSpPr>
          <p:cNvPr id="12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M-Antenna Gain?</a:t>
            </a:r>
            <a:endParaRPr lang="en-US" dirty="0"/>
          </a:p>
        </p:txBody>
      </p:sp>
      <p:sp>
        <p:nvSpPr>
          <p:cNvPr id="136" name="TextBox 135"/>
          <p:cNvSpPr txBox="1"/>
          <p:nvPr/>
        </p:nvSpPr>
        <p:spPr>
          <a:xfrm>
            <a:off x="3832974" y="4882583"/>
            <a:ext cx="1828800" cy="369332"/>
          </a:xfrm>
          <a:prstGeom prst="rect">
            <a:avLst/>
          </a:prstGeom>
          <a:noFill/>
        </p:spPr>
        <p:txBody>
          <a:bodyPr wrap="square" rtlCol="0">
            <a:spAutoFit/>
          </a:bodyPr>
          <a:lstStyle/>
          <a:p>
            <a:pPr algn="ctr"/>
            <a:r>
              <a:rPr lang="en-US" dirty="0" smtClean="0"/>
              <a:t>All Antennas?</a:t>
            </a:r>
            <a:endParaRPr lang="en-US" dirty="0"/>
          </a:p>
        </p:txBody>
      </p:sp>
      <p:sp>
        <p:nvSpPr>
          <p:cNvPr id="140" name="Oval 139"/>
          <p:cNvSpPr/>
          <p:nvPr/>
        </p:nvSpPr>
        <p:spPr>
          <a:xfrm>
            <a:off x="3389230" y="2286331"/>
            <a:ext cx="2583872" cy="2583872"/>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p:cNvSpPr txBox="1"/>
          <p:nvPr/>
        </p:nvSpPr>
        <p:spPr>
          <a:xfrm>
            <a:off x="5943084" y="3590232"/>
            <a:ext cx="683542" cy="400110"/>
          </a:xfrm>
          <a:prstGeom prst="rect">
            <a:avLst/>
          </a:prstGeom>
          <a:noFill/>
        </p:spPr>
        <p:txBody>
          <a:bodyPr wrap="square" rtlCol="0">
            <a:spAutoFit/>
          </a:bodyPr>
          <a:lstStyle/>
          <a:p>
            <a:r>
              <a:rPr lang="en-US" sz="2000" b="1" dirty="0" smtClean="0"/>
              <a:t>M</a:t>
            </a:r>
            <a:r>
              <a:rPr lang="en-US" sz="2000" b="1" baseline="30000" dirty="0" smtClean="0"/>
              <a:t>2</a:t>
            </a:r>
            <a:r>
              <a:rPr lang="en-US" sz="2000" b="1" dirty="0" smtClean="0"/>
              <a:t>/K</a:t>
            </a:r>
            <a:endParaRPr lang="en-US" sz="2000" b="1" dirty="0"/>
          </a:p>
        </p:txBody>
      </p:sp>
      <p:cxnSp>
        <p:nvCxnSpPr>
          <p:cNvPr id="142" name="Straight Arrow Connector 141"/>
          <p:cNvCxnSpPr/>
          <p:nvPr/>
        </p:nvCxnSpPr>
        <p:spPr>
          <a:xfrm>
            <a:off x="5510672" y="3578267"/>
            <a:ext cx="134732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H="1">
            <a:off x="4702126" y="4413003"/>
            <a:ext cx="7019" cy="457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759390" y="4453027"/>
            <a:ext cx="683542" cy="400110"/>
          </a:xfrm>
          <a:prstGeom prst="rect">
            <a:avLst/>
          </a:prstGeom>
          <a:noFill/>
        </p:spPr>
        <p:txBody>
          <a:bodyPr wrap="square" rtlCol="0">
            <a:spAutoFit/>
          </a:bodyPr>
          <a:lstStyle/>
          <a:p>
            <a:r>
              <a:rPr lang="en-US" sz="2000" b="1" dirty="0" smtClean="0"/>
              <a:t>M</a:t>
            </a:r>
            <a:endParaRPr lang="en-US" sz="2000" b="1" dirty="0"/>
          </a:p>
        </p:txBody>
      </p:sp>
      <p:sp>
        <p:nvSpPr>
          <p:cNvPr id="2" name="Slide Number Placeholder 1"/>
          <p:cNvSpPr>
            <a:spLocks noGrp="1"/>
          </p:cNvSpPr>
          <p:nvPr>
            <p:ph type="sldNum" sz="quarter" idx="12"/>
          </p:nvPr>
        </p:nvSpPr>
        <p:spPr/>
        <p:txBody>
          <a:bodyPr/>
          <a:lstStyle/>
          <a:p>
            <a:fld id="{EB0FBDE8-F761-4F53-9010-213E7070AD2F}"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2756475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dirty="0" smtClean="0"/>
              <a:t>Multi-antenna techniques don’t work for synchronization or CSI collection!</a:t>
            </a:r>
            <a:endParaRPr lang="en-US" dirty="0"/>
          </a:p>
        </p:txBody>
      </p:sp>
    </p:spTree>
    <p:extLst>
      <p:ext uri="{BB962C8B-B14F-4D97-AF65-F5344CB8AC3E}">
        <p14:creationId xmlns:p14="http://schemas.microsoft.com/office/powerpoint/2010/main" val="1327637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Existing Solutions Don’t Work!</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dirty="0"/>
              <a:t>Widely adopted/efficient technique is </a:t>
            </a:r>
            <a:r>
              <a:rPr lang="en-US" dirty="0" smtClean="0"/>
              <a:t>correlation</a:t>
            </a:r>
          </a:p>
          <a:p>
            <a:r>
              <a:rPr lang="en-US" dirty="0" smtClean="0"/>
              <a:t>802.11 uses Cyclic Delay Diversity for MIMO systems</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Distortion causes performance to degrade with M!</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25908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flipH="1">
            <a:off x="1950717" y="3733800"/>
            <a:ext cx="1402082" cy="369332"/>
          </a:xfrm>
          <a:prstGeom prst="rect">
            <a:avLst/>
          </a:prstGeom>
          <a:noFill/>
        </p:spPr>
        <p:txBody>
          <a:bodyPr wrap="square" rtlCol="0">
            <a:spAutoFit/>
          </a:bodyPr>
          <a:lstStyle/>
          <a:p>
            <a:r>
              <a:rPr lang="en-US" dirty="0" smtClean="0"/>
              <a:t>SINR (dB)</a:t>
            </a:r>
            <a:endParaRPr lang="en-US" dirty="0"/>
          </a:p>
        </p:txBody>
      </p:sp>
      <p:sp>
        <p:nvSpPr>
          <p:cNvPr id="8" name="TextBox 7"/>
          <p:cNvSpPr txBox="1"/>
          <p:nvPr/>
        </p:nvSpPr>
        <p:spPr>
          <a:xfrm flipH="1">
            <a:off x="3047999" y="5307568"/>
            <a:ext cx="2895600" cy="369332"/>
          </a:xfrm>
          <a:prstGeom prst="rect">
            <a:avLst/>
          </a:prstGeom>
          <a:noFill/>
        </p:spPr>
        <p:txBody>
          <a:bodyPr wrap="square" rtlCol="0">
            <a:spAutoFit/>
          </a:bodyPr>
          <a:lstStyle/>
          <a:p>
            <a:pPr algn="ctr"/>
            <a:r>
              <a:rPr lang="en-US" dirty="0" smtClean="0"/>
              <a:t>Number of Antennas (M) </a:t>
            </a:r>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468" y="2590800"/>
            <a:ext cx="3745968" cy="281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B0FBDE8-F761-4F53-9010-213E7070AD2F}"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198357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echli.com/wp-content/uploads/2012/10/chicken-or-eg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500188"/>
            <a:ext cx="66675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334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dirty="0" smtClean="0"/>
              <a:t>From-scratch control channel design for many-antenna MU-MIMO</a:t>
            </a:r>
            <a:endParaRPr lang="en-US" dirty="0"/>
          </a:p>
        </p:txBody>
      </p:sp>
    </p:spTree>
    <p:extLst>
      <p:ext uri="{BB962C8B-B14F-4D97-AF65-F5344CB8AC3E}">
        <p14:creationId xmlns:p14="http://schemas.microsoft.com/office/powerpoint/2010/main" val="2464051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1143000"/>
          </a:xfrm>
        </p:spPr>
        <p:txBody>
          <a:bodyPr/>
          <a:lstStyle/>
          <a:p>
            <a:r>
              <a:rPr lang="en-US" i="1" dirty="0" smtClean="0"/>
              <a:t>Faros</a:t>
            </a:r>
            <a:endParaRPr lang="en-US" i="1" dirty="0"/>
          </a:p>
        </p:txBody>
      </p:sp>
      <p:pic>
        <p:nvPicPr>
          <p:cNvPr id="1026" name="Picture 2" descr="http://www.socialmediaphilanthropy.com/wp-content/uploads/2013/08/North-Head-Light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693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www.easyoffer.net/p/eiffel-tower-at-night-wallpaper-desktop-background-upo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www.easyoffer.net/p/eiffel-tower-at-night-wallpaper-desktop-background-upo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http://www.easyoffer.net/p/eiffel-tower-at-night-wallpaper-desktop-background-upo7.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556" y="-2406"/>
            <a:ext cx="10288599" cy="6860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374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Insight I:</a:t>
            </a:r>
            <a:endParaRPr lang="en-US" dirty="0"/>
          </a:p>
        </p:txBody>
      </p:sp>
      <p:sp>
        <p:nvSpPr>
          <p:cNvPr id="5" name="Title 1"/>
          <p:cNvSpPr txBox="1">
            <a:spLocks/>
          </p:cNvSpPr>
          <p:nvPr/>
        </p:nvSpPr>
        <p:spPr>
          <a:xfrm>
            <a:off x="457200" y="2857500"/>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Send as much as possible over MU-MIMO</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395718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Control Channel Operations</a:t>
            </a:r>
            <a:endParaRPr lang="en-US" dirty="0"/>
          </a:p>
        </p:txBody>
      </p:sp>
      <p:sp>
        <p:nvSpPr>
          <p:cNvPr id="3" name="Content Placeholder 2"/>
          <p:cNvSpPr>
            <a:spLocks noGrp="1"/>
          </p:cNvSpPr>
          <p:nvPr>
            <p:ph idx="1"/>
          </p:nvPr>
        </p:nvSpPr>
        <p:spPr>
          <a:xfrm>
            <a:off x="457200" y="2057400"/>
            <a:ext cx="8229600" cy="4038600"/>
          </a:xfrm>
        </p:spPr>
        <p:txBody>
          <a:bodyPr>
            <a:normAutofit fontScale="85000" lnSpcReduction="20000"/>
          </a:bodyPr>
          <a:lstStyle/>
          <a:p>
            <a:pPr marL="0" indent="0" algn="ctr">
              <a:buNone/>
            </a:pPr>
            <a:r>
              <a:rPr lang="en-US" dirty="0" smtClean="0">
                <a:solidFill>
                  <a:srgbClr val="C00000"/>
                </a:solidFill>
              </a:rPr>
              <a:t>Synchronization</a:t>
            </a:r>
            <a:endParaRPr lang="en-US" dirty="0">
              <a:solidFill>
                <a:srgbClr val="C00000"/>
              </a:solidFill>
            </a:endParaRPr>
          </a:p>
          <a:p>
            <a:pPr marL="0" indent="0" algn="ctr">
              <a:buNone/>
            </a:pPr>
            <a:endParaRPr lang="en-US" dirty="0">
              <a:solidFill>
                <a:srgbClr val="C00000"/>
              </a:solidFill>
            </a:endParaRPr>
          </a:p>
          <a:p>
            <a:pPr marL="0" indent="0" algn="ctr">
              <a:buNone/>
            </a:pPr>
            <a:r>
              <a:rPr lang="en-US" dirty="0">
                <a:solidFill>
                  <a:srgbClr val="C00000"/>
                </a:solidFill>
              </a:rPr>
              <a:t>Association</a:t>
            </a:r>
          </a:p>
          <a:p>
            <a:pPr marL="0" indent="0" algn="ctr">
              <a:buNone/>
            </a:pPr>
            <a:endParaRPr lang="en-US" dirty="0" smtClean="0">
              <a:solidFill>
                <a:srgbClr val="C00000"/>
              </a:solidFill>
            </a:endParaRPr>
          </a:p>
          <a:p>
            <a:pPr marL="0" indent="0" algn="ctr">
              <a:buNone/>
            </a:pPr>
            <a:r>
              <a:rPr lang="en-US" dirty="0" smtClean="0">
                <a:solidFill>
                  <a:srgbClr val="C00000"/>
                </a:solidFill>
              </a:rPr>
              <a:t>CSI collection</a:t>
            </a:r>
          </a:p>
          <a:p>
            <a:pPr marL="0" indent="0" algn="ctr">
              <a:buNone/>
            </a:pPr>
            <a:endParaRPr lang="en-US" dirty="0" smtClean="0">
              <a:solidFill>
                <a:srgbClr val="C00000"/>
              </a:solidFill>
            </a:endParaRPr>
          </a:p>
          <a:p>
            <a:pPr marL="0" indent="0" algn="ctr">
              <a:buNone/>
            </a:pPr>
            <a:r>
              <a:rPr lang="en-US" dirty="0" smtClean="0">
                <a:solidFill>
                  <a:srgbClr val="C00000"/>
                </a:solidFill>
              </a:rPr>
              <a:t>Paging</a:t>
            </a:r>
          </a:p>
          <a:p>
            <a:pPr marL="0" indent="0" algn="ctr">
              <a:buNone/>
            </a:pPr>
            <a:endParaRPr lang="en-US" dirty="0" smtClean="0">
              <a:solidFill>
                <a:srgbClr val="C00000"/>
              </a:solidFill>
            </a:endParaRPr>
          </a:p>
          <a:p>
            <a:pPr marL="0" indent="0" algn="ctr">
              <a:buNone/>
            </a:pPr>
            <a:r>
              <a:rPr lang="en-US" dirty="0" smtClean="0">
                <a:solidFill>
                  <a:srgbClr val="C00000"/>
                </a:solidFill>
              </a:rPr>
              <a:t>Random access</a:t>
            </a:r>
          </a:p>
          <a:p>
            <a:pPr marL="0" indent="0" algn="ctr">
              <a:buNone/>
            </a:pP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009374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Insight II:</a:t>
            </a:r>
            <a:endParaRPr lang="en-US" dirty="0"/>
          </a:p>
        </p:txBody>
      </p:sp>
      <p:sp>
        <p:nvSpPr>
          <p:cNvPr id="5" name="Title 1"/>
          <p:cNvSpPr txBox="1">
            <a:spLocks/>
          </p:cNvSpPr>
          <p:nvPr/>
        </p:nvSpPr>
        <p:spPr>
          <a:xfrm>
            <a:off x="457200" y="285750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Synchronization and association are not time critical</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3509878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smtClean="0"/>
              <a:t>What is the control channel?</a:t>
            </a:r>
            <a:endParaRPr lang="en-US" dirty="0"/>
          </a:p>
        </p:txBody>
      </p:sp>
    </p:spTree>
    <p:extLst>
      <p:ext uri="{BB962C8B-B14F-4D97-AF65-F5344CB8AC3E}">
        <p14:creationId xmlns:p14="http://schemas.microsoft.com/office/powerpoint/2010/main" val="2536625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dirty="0" smtClean="0"/>
              <a:t>Solving the Gain Gap</a:t>
            </a:r>
            <a:endParaRPr lang="en-US" dirty="0"/>
          </a:p>
        </p:txBody>
      </p:sp>
    </p:spTree>
    <p:extLst>
      <p:ext uri="{BB962C8B-B14F-4D97-AF65-F5344CB8AC3E}">
        <p14:creationId xmlns:p14="http://schemas.microsoft.com/office/powerpoint/2010/main" val="320753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Faros</a:t>
            </a:r>
            <a:r>
              <a:rPr lang="en-US" dirty="0"/>
              <a:t> Gain </a:t>
            </a:r>
            <a:r>
              <a:rPr lang="en-US" dirty="0" smtClean="0"/>
              <a:t>Matching: Beamforming</a:t>
            </a:r>
            <a:endParaRPr lang="en-US" dirty="0"/>
          </a:p>
        </p:txBody>
      </p:sp>
      <p:sp>
        <p:nvSpPr>
          <p:cNvPr id="3" name="Content Placeholder 2"/>
          <p:cNvSpPr>
            <a:spLocks noGrp="1"/>
          </p:cNvSpPr>
          <p:nvPr>
            <p:ph idx="1"/>
          </p:nvPr>
        </p:nvSpPr>
        <p:spPr/>
        <p:txBody>
          <a:bodyPr/>
          <a:lstStyle/>
          <a:p>
            <a:r>
              <a:rPr lang="en-US" dirty="0" smtClean="0"/>
              <a:t>Sweep open-loop beams!</a:t>
            </a:r>
          </a:p>
          <a:p>
            <a:pPr lvl="1"/>
            <a:r>
              <a:rPr lang="en-US" dirty="0" smtClean="0">
                <a:solidFill>
                  <a:srgbClr val="00B050"/>
                </a:solidFill>
              </a:rPr>
              <a:t>No time-distortion</a:t>
            </a:r>
          </a:p>
          <a:p>
            <a:pPr lvl="1"/>
            <a:r>
              <a:rPr lang="en-US" dirty="0" smtClean="0">
                <a:solidFill>
                  <a:srgbClr val="00B050"/>
                </a:solidFill>
              </a:rPr>
              <a:t>Power scales with M</a:t>
            </a:r>
            <a:r>
              <a:rPr lang="en-US" baseline="30000" dirty="0" smtClean="0">
                <a:solidFill>
                  <a:srgbClr val="00B050"/>
                </a:solidFill>
              </a:rPr>
              <a:t>2</a:t>
            </a:r>
            <a:r>
              <a:rPr lang="en-US" dirty="0">
                <a:solidFill>
                  <a:srgbClr val="00B050"/>
                </a:solidFill>
              </a:rPr>
              <a:t> </a:t>
            </a:r>
            <a:endParaRPr lang="en-US" dirty="0" smtClean="0"/>
          </a:p>
          <a:p>
            <a:pPr lvl="1"/>
            <a:endParaRPr lang="en-US" dirty="0"/>
          </a:p>
        </p:txBody>
      </p:sp>
      <p:sp>
        <p:nvSpPr>
          <p:cNvPr id="4" name="Content Placeholder 2"/>
          <p:cNvSpPr txBox="1">
            <a:spLocks/>
          </p:cNvSpPr>
          <p:nvPr/>
        </p:nvSpPr>
        <p:spPr>
          <a:xfrm>
            <a:off x="4114800" y="2133600"/>
            <a:ext cx="50292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solidFill>
                  <a:srgbClr val="FF0000"/>
                </a:solidFill>
              </a:rPr>
              <a:t>Needs many beams </a:t>
            </a:r>
            <a:r>
              <a:rPr lang="en-US" sz="2400" dirty="0" smtClean="0">
                <a:solidFill>
                  <a:srgbClr val="FF0000"/>
                </a:solidFill>
              </a:rPr>
              <a:t>(more time)</a:t>
            </a:r>
            <a:endParaRPr lang="en-US" dirty="0" smtClean="0">
              <a:solidFill>
                <a:srgbClr val="FF0000"/>
              </a:solidFill>
            </a:endParaRPr>
          </a:p>
          <a:p>
            <a:pPr lvl="1"/>
            <a:r>
              <a:rPr lang="en-US" dirty="0" smtClean="0">
                <a:solidFill>
                  <a:srgbClr val="FF0000"/>
                </a:solidFill>
              </a:rPr>
              <a:t>Still doesn’t provide full range</a:t>
            </a:r>
          </a:p>
        </p:txBody>
      </p:sp>
      <p:grpSp>
        <p:nvGrpSpPr>
          <p:cNvPr id="124" name="Group 123"/>
          <p:cNvGrpSpPr/>
          <p:nvPr/>
        </p:nvGrpSpPr>
        <p:grpSpPr>
          <a:xfrm>
            <a:off x="3031220" y="3358988"/>
            <a:ext cx="3302737" cy="3302737"/>
            <a:chOff x="3031220" y="3358988"/>
            <a:chExt cx="3302737" cy="3302737"/>
          </a:xfrm>
        </p:grpSpPr>
        <p:sp>
          <p:nvSpPr>
            <p:cNvPr id="5" name="Oval 4"/>
            <p:cNvSpPr/>
            <p:nvPr/>
          </p:nvSpPr>
          <p:spPr>
            <a:xfrm>
              <a:off x="3857470" y="4185238"/>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31220" y="3358988"/>
              <a:ext cx="3302737" cy="330273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881020">
              <a:off x="4627268" y="4943514"/>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21"/>
            <p:cNvGrpSpPr/>
            <p:nvPr/>
          </p:nvGrpSpPr>
          <p:grpSpPr>
            <a:xfrm>
              <a:off x="4330856" y="4720019"/>
              <a:ext cx="704963" cy="520281"/>
              <a:chOff x="366315" y="3653929"/>
              <a:chExt cx="2379685" cy="1756271"/>
            </a:xfrm>
          </p:grpSpPr>
          <p:sp>
            <p:nvSpPr>
              <p:cNvPr id="15" name="Parallelogram 14"/>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8"/>
              <p:cNvGrpSpPr/>
              <p:nvPr/>
            </p:nvGrpSpPr>
            <p:grpSpPr>
              <a:xfrm>
                <a:off x="1852018" y="5083997"/>
                <a:ext cx="163909" cy="326203"/>
                <a:chOff x="1476543" y="4728479"/>
                <a:chExt cx="163909" cy="326203"/>
              </a:xfrm>
            </p:grpSpPr>
            <p:sp>
              <p:nvSpPr>
                <p:cNvPr id="116" name="Isosceles Triangle 11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7" name="Straight Connector 116"/>
                <p:cNvCxnSpPr>
                  <a:stCxn id="11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99"/>
              <p:cNvGrpSpPr/>
              <p:nvPr/>
            </p:nvGrpSpPr>
            <p:grpSpPr>
              <a:xfrm>
                <a:off x="1589955" y="5083997"/>
                <a:ext cx="163909" cy="326203"/>
                <a:chOff x="1476543" y="4728479"/>
                <a:chExt cx="163909" cy="326203"/>
              </a:xfrm>
            </p:grpSpPr>
            <p:sp>
              <p:nvSpPr>
                <p:cNvPr id="114" name="Isosceles Triangle 11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5" name="Straight Connector 114"/>
                <p:cNvCxnSpPr>
                  <a:stCxn id="11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02"/>
              <p:cNvGrpSpPr/>
              <p:nvPr/>
            </p:nvGrpSpPr>
            <p:grpSpPr>
              <a:xfrm>
                <a:off x="381000" y="5083996"/>
                <a:ext cx="163909" cy="326203"/>
                <a:chOff x="1476543" y="4728479"/>
                <a:chExt cx="163909" cy="326203"/>
              </a:xfrm>
            </p:grpSpPr>
            <p:sp>
              <p:nvSpPr>
                <p:cNvPr id="112" name="Isosceles Triangle 11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3" name="Straight Connector 112"/>
                <p:cNvCxnSpPr>
                  <a:stCxn id="11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05"/>
              <p:cNvGrpSpPr/>
              <p:nvPr/>
            </p:nvGrpSpPr>
            <p:grpSpPr>
              <a:xfrm>
                <a:off x="685800" y="5083996"/>
                <a:ext cx="163909" cy="326203"/>
                <a:chOff x="1476543" y="4728479"/>
                <a:chExt cx="163909" cy="326203"/>
              </a:xfrm>
            </p:grpSpPr>
            <p:sp>
              <p:nvSpPr>
                <p:cNvPr id="110" name="Isosceles Triangle 10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1" name="Straight Connector 110"/>
                <p:cNvCxnSpPr>
                  <a:stCxn id="11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17"/>
              <p:cNvGrpSpPr/>
              <p:nvPr/>
            </p:nvGrpSpPr>
            <p:grpSpPr>
              <a:xfrm>
                <a:off x="979091" y="5083996"/>
                <a:ext cx="163909" cy="326203"/>
                <a:chOff x="1476543" y="4728479"/>
                <a:chExt cx="163909" cy="326203"/>
              </a:xfrm>
            </p:grpSpPr>
            <p:sp>
              <p:nvSpPr>
                <p:cNvPr id="108" name="Isosceles Triangle 10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9" name="Straight Connector 108"/>
                <p:cNvCxnSpPr>
                  <a:stCxn id="10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20"/>
              <p:cNvGrpSpPr/>
              <p:nvPr/>
            </p:nvGrpSpPr>
            <p:grpSpPr>
              <a:xfrm>
                <a:off x="1283891" y="5083996"/>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23"/>
              <p:cNvGrpSpPr/>
              <p:nvPr/>
            </p:nvGrpSpPr>
            <p:grpSpPr>
              <a:xfrm>
                <a:off x="2569046" y="3819924"/>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26"/>
              <p:cNvGrpSpPr/>
              <p:nvPr/>
            </p:nvGrpSpPr>
            <p:grpSpPr>
              <a:xfrm>
                <a:off x="2306983" y="3819924"/>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29"/>
              <p:cNvGrpSpPr/>
              <p:nvPr/>
            </p:nvGrpSpPr>
            <p:grpSpPr>
              <a:xfrm>
                <a:off x="1098028" y="3819923"/>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32"/>
              <p:cNvGrpSpPr/>
              <p:nvPr/>
            </p:nvGrpSpPr>
            <p:grpSpPr>
              <a:xfrm>
                <a:off x="1402828" y="3819923"/>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35"/>
              <p:cNvGrpSpPr/>
              <p:nvPr/>
            </p:nvGrpSpPr>
            <p:grpSpPr>
              <a:xfrm>
                <a:off x="1696119" y="3819923"/>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38"/>
              <p:cNvGrpSpPr/>
              <p:nvPr/>
            </p:nvGrpSpPr>
            <p:grpSpPr>
              <a:xfrm>
                <a:off x="2000919" y="3819923"/>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41"/>
              <p:cNvGrpSpPr/>
              <p:nvPr/>
            </p:nvGrpSpPr>
            <p:grpSpPr>
              <a:xfrm>
                <a:off x="2070373" y="4658124"/>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44"/>
              <p:cNvGrpSpPr/>
              <p:nvPr/>
            </p:nvGrpSpPr>
            <p:grpSpPr>
              <a:xfrm>
                <a:off x="1808310" y="4658124"/>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47"/>
              <p:cNvGrpSpPr/>
              <p:nvPr/>
            </p:nvGrpSpPr>
            <p:grpSpPr>
              <a:xfrm>
                <a:off x="599355" y="46581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50"/>
              <p:cNvGrpSpPr/>
              <p:nvPr/>
            </p:nvGrpSpPr>
            <p:grpSpPr>
              <a:xfrm>
                <a:off x="904155" y="46581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153"/>
              <p:cNvGrpSpPr/>
              <p:nvPr/>
            </p:nvGrpSpPr>
            <p:grpSpPr>
              <a:xfrm>
                <a:off x="1197446" y="4658123"/>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56"/>
              <p:cNvGrpSpPr/>
              <p:nvPr/>
            </p:nvGrpSpPr>
            <p:grpSpPr>
              <a:xfrm>
                <a:off x="1502246" y="4658123"/>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59"/>
              <p:cNvGrpSpPr/>
              <p:nvPr/>
            </p:nvGrpSpPr>
            <p:grpSpPr>
              <a:xfrm>
                <a:off x="2340446" y="4222328"/>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62"/>
              <p:cNvGrpSpPr/>
              <p:nvPr/>
            </p:nvGrpSpPr>
            <p:grpSpPr>
              <a:xfrm>
                <a:off x="2078383" y="4222328"/>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65"/>
              <p:cNvGrpSpPr/>
              <p:nvPr/>
            </p:nvGrpSpPr>
            <p:grpSpPr>
              <a:xfrm>
                <a:off x="869428" y="4222327"/>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168"/>
              <p:cNvGrpSpPr/>
              <p:nvPr/>
            </p:nvGrpSpPr>
            <p:grpSpPr>
              <a:xfrm>
                <a:off x="1174228" y="4222327"/>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171"/>
              <p:cNvGrpSpPr/>
              <p:nvPr/>
            </p:nvGrpSpPr>
            <p:grpSpPr>
              <a:xfrm>
                <a:off x="1467519" y="4222327"/>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174"/>
              <p:cNvGrpSpPr/>
              <p:nvPr/>
            </p:nvGrpSpPr>
            <p:grpSpPr>
              <a:xfrm>
                <a:off x="1772319" y="4222327"/>
                <a:ext cx="163909" cy="326203"/>
                <a:chOff x="1476543" y="4728479"/>
                <a:chExt cx="163909" cy="326203"/>
              </a:xfrm>
            </p:grpSpPr>
            <p:sp>
              <p:nvSpPr>
                <p:cNvPr id="70" name="Isosceles Triangle 6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1" name="Straight Connector 70"/>
                <p:cNvCxnSpPr>
                  <a:stCxn id="7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4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4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4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5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5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5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5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5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5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5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5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5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5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6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6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6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6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6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6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6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6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6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6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grpSp>
      <p:sp>
        <p:nvSpPr>
          <p:cNvPr id="121" name="TextBox 120"/>
          <p:cNvSpPr txBox="1"/>
          <p:nvPr/>
        </p:nvSpPr>
        <p:spPr>
          <a:xfrm flipH="1">
            <a:off x="838200" y="4130079"/>
            <a:ext cx="1371601" cy="369332"/>
          </a:xfrm>
          <a:prstGeom prst="rect">
            <a:avLst/>
          </a:prstGeom>
          <a:noFill/>
        </p:spPr>
        <p:txBody>
          <a:bodyPr wrap="square" rtlCol="0">
            <a:spAutoFit/>
          </a:bodyPr>
          <a:lstStyle/>
          <a:p>
            <a:r>
              <a:rPr lang="en-US" dirty="0" smtClean="0"/>
              <a:t>Coverage Gap</a:t>
            </a:r>
            <a:endParaRPr lang="en-US" dirty="0"/>
          </a:p>
        </p:txBody>
      </p:sp>
      <p:cxnSp>
        <p:nvCxnSpPr>
          <p:cNvPr id="123" name="Straight Arrow Connector 122"/>
          <p:cNvCxnSpPr/>
          <p:nvPr/>
        </p:nvCxnSpPr>
        <p:spPr>
          <a:xfrm>
            <a:off x="2209801" y="4314745"/>
            <a:ext cx="102003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6" name="Straight Connector 125"/>
          <p:cNvCxnSpPr/>
          <p:nvPr/>
        </p:nvCxnSpPr>
        <p:spPr>
          <a:xfrm>
            <a:off x="6489202" y="4435975"/>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7037141" y="4251309"/>
            <a:ext cx="1828800" cy="369332"/>
          </a:xfrm>
          <a:prstGeom prst="rect">
            <a:avLst/>
          </a:prstGeom>
          <a:noFill/>
        </p:spPr>
        <p:txBody>
          <a:bodyPr wrap="square" rtlCol="0">
            <a:spAutoFit/>
          </a:bodyPr>
          <a:lstStyle/>
          <a:p>
            <a:r>
              <a:rPr lang="en-US" dirty="0" smtClean="0"/>
              <a:t>Traditional Sync</a:t>
            </a:r>
            <a:endParaRPr lang="en-US" dirty="0"/>
          </a:p>
        </p:txBody>
      </p:sp>
      <p:cxnSp>
        <p:nvCxnSpPr>
          <p:cNvPr id="128" name="Straight Connector 127"/>
          <p:cNvCxnSpPr/>
          <p:nvPr/>
        </p:nvCxnSpPr>
        <p:spPr>
          <a:xfrm>
            <a:off x="6525500" y="5438464"/>
            <a:ext cx="533400"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073439" y="5253798"/>
            <a:ext cx="1828800" cy="369332"/>
          </a:xfrm>
          <a:prstGeom prst="rect">
            <a:avLst/>
          </a:prstGeom>
          <a:noFill/>
        </p:spPr>
        <p:txBody>
          <a:bodyPr wrap="square" rtlCol="0">
            <a:spAutoFit/>
          </a:bodyPr>
          <a:lstStyle/>
          <a:p>
            <a:r>
              <a:rPr lang="en-US" dirty="0" smtClean="0"/>
              <a:t>Open-loop Beam</a:t>
            </a:r>
            <a:endParaRPr lang="en-US" dirty="0"/>
          </a:p>
        </p:txBody>
      </p:sp>
      <p:cxnSp>
        <p:nvCxnSpPr>
          <p:cNvPr id="132" name="Straight Connector 131"/>
          <p:cNvCxnSpPr/>
          <p:nvPr/>
        </p:nvCxnSpPr>
        <p:spPr>
          <a:xfrm>
            <a:off x="6503741" y="4987403"/>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051680" y="4802737"/>
            <a:ext cx="1828800" cy="369332"/>
          </a:xfrm>
          <a:prstGeom prst="rect">
            <a:avLst/>
          </a:prstGeom>
          <a:noFill/>
        </p:spPr>
        <p:txBody>
          <a:bodyPr wrap="square" rtlCol="0">
            <a:spAutoFit/>
          </a:bodyPr>
          <a:lstStyle/>
          <a:p>
            <a:r>
              <a:rPr lang="en-US" dirty="0" smtClean="0"/>
              <a:t>MU-MIMO</a:t>
            </a:r>
            <a:endParaRPr lang="en-US" dirty="0"/>
          </a:p>
        </p:txBody>
      </p:sp>
      <p:grpSp>
        <p:nvGrpSpPr>
          <p:cNvPr id="134" name="Group 133"/>
          <p:cNvGrpSpPr/>
          <p:nvPr/>
        </p:nvGrpSpPr>
        <p:grpSpPr>
          <a:xfrm rot="2099108">
            <a:off x="3048713" y="4585930"/>
            <a:ext cx="3148763" cy="905005"/>
            <a:chOff x="2917226" y="4031976"/>
            <a:chExt cx="3148763" cy="905005"/>
          </a:xfrm>
        </p:grpSpPr>
        <p:sp>
          <p:nvSpPr>
            <p:cNvPr id="135" name="Oval 134"/>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rot="3000000">
            <a:off x="3066102" y="4562827"/>
            <a:ext cx="3148763" cy="905005"/>
            <a:chOff x="2917226" y="4031976"/>
            <a:chExt cx="3148763" cy="905005"/>
          </a:xfrm>
        </p:grpSpPr>
        <p:sp>
          <p:nvSpPr>
            <p:cNvPr id="138" name="Oval 137"/>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rot="3900000">
            <a:off x="3066103" y="4534901"/>
            <a:ext cx="3148763" cy="905005"/>
            <a:chOff x="2917226" y="4031976"/>
            <a:chExt cx="3148763" cy="905005"/>
          </a:xfrm>
        </p:grpSpPr>
        <p:sp>
          <p:nvSpPr>
            <p:cNvPr id="141" name="Oval 140"/>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rot="4800000">
            <a:off x="3057340" y="4535525"/>
            <a:ext cx="3148763" cy="905005"/>
            <a:chOff x="2917226" y="4031976"/>
            <a:chExt cx="3148763" cy="905005"/>
          </a:xfrm>
        </p:grpSpPr>
        <p:sp>
          <p:nvSpPr>
            <p:cNvPr id="144" name="Oval 143"/>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rot="5700000">
            <a:off x="3060521" y="4522868"/>
            <a:ext cx="3148763" cy="905005"/>
            <a:chOff x="2917226" y="4031976"/>
            <a:chExt cx="3148763" cy="905005"/>
          </a:xfrm>
        </p:grpSpPr>
        <p:sp>
          <p:nvSpPr>
            <p:cNvPr id="147" name="Oval 146"/>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rot="6600000">
            <a:off x="3086003" y="4515831"/>
            <a:ext cx="3148763" cy="905005"/>
            <a:chOff x="2917226" y="4031976"/>
            <a:chExt cx="3148763" cy="905005"/>
          </a:xfrm>
        </p:grpSpPr>
        <p:sp>
          <p:nvSpPr>
            <p:cNvPr id="150" name="Oval 149"/>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p:cNvGrpSpPr/>
          <p:nvPr/>
        </p:nvGrpSpPr>
        <p:grpSpPr>
          <a:xfrm rot="1200000">
            <a:off x="3079701" y="4557854"/>
            <a:ext cx="3148763" cy="905005"/>
            <a:chOff x="2917226" y="4031976"/>
            <a:chExt cx="3148763" cy="905005"/>
          </a:xfrm>
        </p:grpSpPr>
        <p:sp>
          <p:nvSpPr>
            <p:cNvPr id="153" name="Oval 152"/>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rot="300000">
            <a:off x="3076857" y="4577904"/>
            <a:ext cx="3148763" cy="905005"/>
            <a:chOff x="2917226" y="4031976"/>
            <a:chExt cx="3148763" cy="905005"/>
          </a:xfrm>
        </p:grpSpPr>
        <p:sp>
          <p:nvSpPr>
            <p:cNvPr id="156" name="Oval 155"/>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p:cNvSpPr>
            <a:spLocks noGrp="1"/>
          </p:cNvSpPr>
          <p:nvPr>
            <p:ph type="sldNum" sz="quarter" idx="12"/>
          </p:nvPr>
        </p:nvSpPr>
        <p:spPr/>
        <p:txBody>
          <a:bodyPr/>
          <a:lstStyle/>
          <a:p>
            <a:fld id="{EB0FBDE8-F761-4F53-9010-213E7070AD2F}"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4292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5"/>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200"/>
                                  </p:stCondLst>
                                  <p:childTnLst>
                                    <p:set>
                                      <p:cBhvr>
                                        <p:cTn id="11" dur="1" fill="hold">
                                          <p:stCondLst>
                                            <p:cond delay="0"/>
                                          </p:stCondLst>
                                        </p:cTn>
                                        <p:tgtEl>
                                          <p:spTgt spid="134"/>
                                        </p:tgtEl>
                                        <p:attrNameLst>
                                          <p:attrName>style.visibility</p:attrName>
                                        </p:attrNameLst>
                                      </p:cBhvr>
                                      <p:to>
                                        <p:strVal val="visible"/>
                                      </p:to>
                                    </p:set>
                                  </p:childTnLst>
                                </p:cTn>
                              </p:par>
                              <p:par>
                                <p:cTn id="12" presetID="1" presetClass="exit" presetSubtype="0" fill="hold" nodeType="withEffect">
                                  <p:stCondLst>
                                    <p:cond delay="200"/>
                                  </p:stCondLst>
                                  <p:childTnLst>
                                    <p:set>
                                      <p:cBhvr>
                                        <p:cTn id="13" dur="1" fill="hold">
                                          <p:stCondLst>
                                            <p:cond delay="0"/>
                                          </p:stCondLst>
                                        </p:cTn>
                                        <p:tgtEl>
                                          <p:spTgt spid="152"/>
                                        </p:tgtEl>
                                        <p:attrNameLst>
                                          <p:attrName>style.visibility</p:attrName>
                                        </p:attrNameLst>
                                      </p:cBhvr>
                                      <p:to>
                                        <p:strVal val="hidden"/>
                                      </p:to>
                                    </p:set>
                                  </p:childTnLst>
                                </p:cTn>
                              </p:par>
                            </p:childTnLst>
                          </p:cTn>
                        </p:par>
                        <p:par>
                          <p:cTn id="14" fill="hold">
                            <p:stCondLst>
                              <p:cond delay="200"/>
                            </p:stCondLst>
                            <p:childTnLst>
                              <p:par>
                                <p:cTn id="15" presetID="1" presetClass="entr" presetSubtype="0" fill="hold" nodeType="afterEffect">
                                  <p:stCondLst>
                                    <p:cond delay="20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xit" presetSubtype="0" fill="hold" nodeType="withEffect">
                                  <p:stCondLst>
                                    <p:cond delay="200"/>
                                  </p:stCondLst>
                                  <p:childTnLst>
                                    <p:set>
                                      <p:cBhvr>
                                        <p:cTn id="18" dur="1" fill="hold">
                                          <p:stCondLst>
                                            <p:cond delay="0"/>
                                          </p:stCondLst>
                                        </p:cTn>
                                        <p:tgtEl>
                                          <p:spTgt spid="134"/>
                                        </p:tgtEl>
                                        <p:attrNameLst>
                                          <p:attrName>style.visibility</p:attrName>
                                        </p:attrNameLst>
                                      </p:cBhvr>
                                      <p:to>
                                        <p:strVal val="hidden"/>
                                      </p:to>
                                    </p:set>
                                  </p:childTnLst>
                                </p:cTn>
                              </p:par>
                            </p:childTnLst>
                          </p:cTn>
                        </p:par>
                        <p:par>
                          <p:cTn id="19" fill="hold">
                            <p:stCondLst>
                              <p:cond delay="400"/>
                            </p:stCondLst>
                            <p:childTnLst>
                              <p:par>
                                <p:cTn id="20" presetID="1" presetClass="entr" presetSubtype="0" fill="hold" nodeType="afterEffect">
                                  <p:stCondLst>
                                    <p:cond delay="2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xit" presetSubtype="0" fill="hold" nodeType="withEffect">
                                  <p:stCondLst>
                                    <p:cond delay="200"/>
                                  </p:stCondLst>
                                  <p:childTnLst>
                                    <p:set>
                                      <p:cBhvr>
                                        <p:cTn id="23" dur="1" fill="hold">
                                          <p:stCondLst>
                                            <p:cond delay="0"/>
                                          </p:stCondLst>
                                        </p:cTn>
                                        <p:tgtEl>
                                          <p:spTgt spid="137"/>
                                        </p:tgtEl>
                                        <p:attrNameLst>
                                          <p:attrName>style.visibility</p:attrName>
                                        </p:attrNameLst>
                                      </p:cBhvr>
                                      <p:to>
                                        <p:strVal val="hidden"/>
                                      </p:to>
                                    </p:set>
                                  </p:childTnLst>
                                </p:cTn>
                              </p:par>
                            </p:childTnLst>
                          </p:cTn>
                        </p:par>
                        <p:par>
                          <p:cTn id="24" fill="hold">
                            <p:stCondLst>
                              <p:cond delay="600"/>
                            </p:stCondLst>
                            <p:childTnLst>
                              <p:par>
                                <p:cTn id="25" presetID="1" presetClass="entr" presetSubtype="0" fill="hold" nodeType="afterEffect">
                                  <p:stCondLst>
                                    <p:cond delay="200"/>
                                  </p:stCondLst>
                                  <p:childTnLst>
                                    <p:set>
                                      <p:cBhvr>
                                        <p:cTn id="26" dur="1" fill="hold">
                                          <p:stCondLst>
                                            <p:cond delay="0"/>
                                          </p:stCondLst>
                                        </p:cTn>
                                        <p:tgtEl>
                                          <p:spTgt spid="143"/>
                                        </p:tgtEl>
                                        <p:attrNameLst>
                                          <p:attrName>style.visibility</p:attrName>
                                        </p:attrNameLst>
                                      </p:cBhvr>
                                      <p:to>
                                        <p:strVal val="visible"/>
                                      </p:to>
                                    </p:set>
                                  </p:childTnLst>
                                </p:cTn>
                              </p:par>
                              <p:par>
                                <p:cTn id="27" presetID="1" presetClass="exit" presetSubtype="0" fill="hold" nodeType="withEffect">
                                  <p:stCondLst>
                                    <p:cond delay="200"/>
                                  </p:stCondLst>
                                  <p:childTnLst>
                                    <p:set>
                                      <p:cBhvr>
                                        <p:cTn id="28" dur="1" fill="hold">
                                          <p:stCondLst>
                                            <p:cond delay="0"/>
                                          </p:stCondLst>
                                        </p:cTn>
                                        <p:tgtEl>
                                          <p:spTgt spid="140"/>
                                        </p:tgtEl>
                                        <p:attrNameLst>
                                          <p:attrName>style.visibility</p:attrName>
                                        </p:attrNameLst>
                                      </p:cBhvr>
                                      <p:to>
                                        <p:strVal val="hidden"/>
                                      </p:to>
                                    </p:set>
                                  </p:childTnLst>
                                </p:cTn>
                              </p:par>
                            </p:childTnLst>
                          </p:cTn>
                        </p:par>
                        <p:par>
                          <p:cTn id="29" fill="hold">
                            <p:stCondLst>
                              <p:cond delay="800"/>
                            </p:stCondLst>
                            <p:childTnLst>
                              <p:par>
                                <p:cTn id="30" presetID="1" presetClass="entr" presetSubtype="0" fill="hold" nodeType="afterEffect">
                                  <p:stCondLst>
                                    <p:cond delay="200"/>
                                  </p:stCondLst>
                                  <p:childTnLst>
                                    <p:set>
                                      <p:cBhvr>
                                        <p:cTn id="31" dur="1" fill="hold">
                                          <p:stCondLst>
                                            <p:cond delay="0"/>
                                          </p:stCondLst>
                                        </p:cTn>
                                        <p:tgtEl>
                                          <p:spTgt spid="146"/>
                                        </p:tgtEl>
                                        <p:attrNameLst>
                                          <p:attrName>style.visibility</p:attrName>
                                        </p:attrNameLst>
                                      </p:cBhvr>
                                      <p:to>
                                        <p:strVal val="visible"/>
                                      </p:to>
                                    </p:set>
                                  </p:childTnLst>
                                </p:cTn>
                              </p:par>
                              <p:par>
                                <p:cTn id="32" presetID="1" presetClass="exit" presetSubtype="0" fill="hold" nodeType="withEffect">
                                  <p:stCondLst>
                                    <p:cond delay="200"/>
                                  </p:stCondLst>
                                  <p:childTnLst>
                                    <p:set>
                                      <p:cBhvr>
                                        <p:cTn id="33" dur="1" fill="hold">
                                          <p:stCondLst>
                                            <p:cond delay="0"/>
                                          </p:stCondLst>
                                        </p:cTn>
                                        <p:tgtEl>
                                          <p:spTgt spid="143"/>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nodeType="afterEffect">
                                  <p:stCondLst>
                                    <p:cond delay="200"/>
                                  </p:stCondLst>
                                  <p:childTnLst>
                                    <p:set>
                                      <p:cBhvr>
                                        <p:cTn id="36" dur="1" fill="hold">
                                          <p:stCondLst>
                                            <p:cond delay="0"/>
                                          </p:stCondLst>
                                        </p:cTn>
                                        <p:tgtEl>
                                          <p:spTgt spid="149"/>
                                        </p:tgtEl>
                                        <p:attrNameLst>
                                          <p:attrName>style.visibility</p:attrName>
                                        </p:attrNameLst>
                                      </p:cBhvr>
                                      <p:to>
                                        <p:strVal val="visible"/>
                                      </p:to>
                                    </p:set>
                                  </p:childTnLst>
                                </p:cTn>
                              </p:par>
                              <p:par>
                                <p:cTn id="37" presetID="1" presetClass="exit" presetSubtype="0" fill="hold" nodeType="withEffect">
                                  <p:stCondLst>
                                    <p:cond delay="200"/>
                                  </p:stCondLst>
                                  <p:childTnLst>
                                    <p:set>
                                      <p:cBhvr>
                                        <p:cTn id="38" dur="1" fill="hold">
                                          <p:stCondLst>
                                            <p:cond delay="0"/>
                                          </p:stCondLst>
                                        </p:cTn>
                                        <p:tgtEl>
                                          <p:spTgt spid="146"/>
                                        </p:tgtEl>
                                        <p:attrNameLst>
                                          <p:attrName>style.visibility</p:attrName>
                                        </p:attrNameLst>
                                      </p:cBhvr>
                                      <p:to>
                                        <p:strVal val="hidden"/>
                                      </p:to>
                                    </p:set>
                                  </p:childTnLst>
                                </p:cTn>
                              </p:par>
                            </p:childTnLst>
                          </p:cTn>
                        </p:par>
                        <p:par>
                          <p:cTn id="39" fill="hold">
                            <p:stCondLst>
                              <p:cond delay="1200"/>
                            </p:stCondLst>
                            <p:childTnLst>
                              <p:par>
                                <p:cTn id="40" presetID="1" presetClass="entr" presetSubtype="0" fill="hold" nodeType="afterEffect">
                                  <p:stCondLst>
                                    <p:cond delay="200"/>
                                  </p:stCondLst>
                                  <p:childTnLst>
                                    <p:set>
                                      <p:cBhvr>
                                        <p:cTn id="4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49"/>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5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Gap: Solution</a:t>
            </a:r>
            <a:endParaRPr lang="en-US" dirty="0"/>
          </a:p>
        </p:txBody>
      </p:sp>
      <p:sp>
        <p:nvSpPr>
          <p:cNvPr id="3" name="Content Placeholder 2"/>
          <p:cNvSpPr>
            <a:spLocks noGrp="1"/>
          </p:cNvSpPr>
          <p:nvPr>
            <p:ph idx="1"/>
          </p:nvPr>
        </p:nvSpPr>
        <p:spPr/>
        <p:txBody>
          <a:bodyPr/>
          <a:lstStyle/>
          <a:p>
            <a:r>
              <a:rPr lang="en-US" dirty="0"/>
              <a:t>Use </a:t>
            </a:r>
            <a:r>
              <a:rPr lang="en-US" dirty="0" smtClean="0"/>
              <a:t>coding gain!</a:t>
            </a:r>
          </a:p>
          <a:p>
            <a:pPr lvl="1"/>
            <a:r>
              <a:rPr lang="en-US" dirty="0" smtClean="0">
                <a:solidFill>
                  <a:srgbClr val="00B050"/>
                </a:solidFill>
              </a:rPr>
              <a:t>Increase coverage area</a:t>
            </a:r>
          </a:p>
          <a:p>
            <a:pPr lvl="1"/>
            <a:r>
              <a:rPr lang="en-US" dirty="0" smtClean="0">
                <a:solidFill>
                  <a:srgbClr val="00B050"/>
                </a:solidFill>
              </a:rPr>
              <a:t>Flexible range control</a:t>
            </a:r>
            <a:endParaRPr lang="en-US" dirty="0" smtClean="0"/>
          </a:p>
          <a:p>
            <a:pPr lvl="1"/>
            <a:endParaRPr lang="en-US" dirty="0"/>
          </a:p>
        </p:txBody>
      </p:sp>
      <p:grpSp>
        <p:nvGrpSpPr>
          <p:cNvPr id="7" name="Group 6"/>
          <p:cNvGrpSpPr/>
          <p:nvPr/>
        </p:nvGrpSpPr>
        <p:grpSpPr>
          <a:xfrm>
            <a:off x="2855411" y="3361810"/>
            <a:ext cx="3821005" cy="3302737"/>
            <a:chOff x="2814061" y="3361810"/>
            <a:chExt cx="3821005" cy="3302737"/>
          </a:xfrm>
        </p:grpSpPr>
        <p:sp>
          <p:nvSpPr>
            <p:cNvPr id="122" name="Oval 121"/>
            <p:cNvSpPr/>
            <p:nvPr/>
          </p:nvSpPr>
          <p:spPr>
            <a:xfrm>
              <a:off x="3812796" y="4188060"/>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2986546" y="3361810"/>
              <a:ext cx="3302737" cy="330273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p:cNvGrpSpPr/>
            <p:nvPr/>
          </p:nvGrpSpPr>
          <p:grpSpPr>
            <a:xfrm>
              <a:off x="2814061" y="4412067"/>
              <a:ext cx="3821005" cy="1353091"/>
              <a:chOff x="2687900" y="3904712"/>
              <a:chExt cx="3821005" cy="1353091"/>
            </a:xfrm>
          </p:grpSpPr>
          <p:grpSp>
            <p:nvGrpSpPr>
              <p:cNvPr id="128" name="Group 127"/>
              <p:cNvGrpSpPr/>
              <p:nvPr/>
            </p:nvGrpSpPr>
            <p:grpSpPr>
              <a:xfrm>
                <a:off x="2917226" y="4031976"/>
                <a:ext cx="3148763" cy="905005"/>
                <a:chOff x="2917226" y="4031976"/>
                <a:chExt cx="3148763" cy="905005"/>
              </a:xfrm>
            </p:grpSpPr>
            <p:sp>
              <p:nvSpPr>
                <p:cNvPr id="132" name="Oval 131"/>
                <p:cNvSpPr/>
                <p:nvPr/>
              </p:nvSpPr>
              <p:spPr>
                <a:xfrm rot="881020">
                  <a:off x="2917226" y="4031976"/>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2687900" y="3904712"/>
                <a:ext cx="3821005" cy="1353091"/>
                <a:chOff x="3053842" y="4091178"/>
                <a:chExt cx="3012147" cy="845803"/>
              </a:xfrm>
            </p:grpSpPr>
            <p:sp>
              <p:nvSpPr>
                <p:cNvPr id="130" name="Oval 129"/>
                <p:cNvSpPr/>
                <p:nvPr/>
              </p:nvSpPr>
              <p:spPr>
                <a:xfrm rot="881020">
                  <a:off x="3053842" y="4091178"/>
                  <a:ext cx="1463321" cy="452755"/>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221"/>
            <p:cNvGrpSpPr/>
            <p:nvPr/>
          </p:nvGrpSpPr>
          <p:grpSpPr>
            <a:xfrm>
              <a:off x="4286182" y="4722841"/>
              <a:ext cx="704963" cy="520281"/>
              <a:chOff x="366315" y="3653929"/>
              <a:chExt cx="2379685" cy="1756271"/>
            </a:xfrm>
          </p:grpSpPr>
          <p:sp>
            <p:nvSpPr>
              <p:cNvPr id="135" name="Parallelogram 134"/>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98"/>
              <p:cNvGrpSpPr/>
              <p:nvPr/>
            </p:nvGrpSpPr>
            <p:grpSpPr>
              <a:xfrm>
                <a:off x="1852018" y="5083997"/>
                <a:ext cx="163909" cy="326203"/>
                <a:chOff x="1476543" y="4728479"/>
                <a:chExt cx="163909" cy="326203"/>
              </a:xfrm>
            </p:grpSpPr>
            <p:sp>
              <p:nvSpPr>
                <p:cNvPr id="236" name="Isosceles Triangle 23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7" name="Straight Connector 236"/>
                <p:cNvCxnSpPr>
                  <a:stCxn id="23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99"/>
              <p:cNvGrpSpPr/>
              <p:nvPr/>
            </p:nvGrpSpPr>
            <p:grpSpPr>
              <a:xfrm>
                <a:off x="1589955" y="5083997"/>
                <a:ext cx="163909" cy="326203"/>
                <a:chOff x="1476543" y="4728479"/>
                <a:chExt cx="163909" cy="326203"/>
              </a:xfrm>
            </p:grpSpPr>
            <p:sp>
              <p:nvSpPr>
                <p:cNvPr id="234" name="Isosceles Triangle 23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5" name="Straight Connector 234"/>
                <p:cNvCxnSpPr>
                  <a:stCxn id="23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oup 102"/>
              <p:cNvGrpSpPr/>
              <p:nvPr/>
            </p:nvGrpSpPr>
            <p:grpSpPr>
              <a:xfrm>
                <a:off x="381000" y="5083996"/>
                <a:ext cx="163909" cy="326203"/>
                <a:chOff x="1476543" y="4728479"/>
                <a:chExt cx="163909" cy="326203"/>
              </a:xfrm>
            </p:grpSpPr>
            <p:sp>
              <p:nvSpPr>
                <p:cNvPr id="232" name="Isosceles Triangle 23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3" name="Straight Connector 232"/>
                <p:cNvCxnSpPr>
                  <a:stCxn id="23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05"/>
              <p:cNvGrpSpPr/>
              <p:nvPr/>
            </p:nvGrpSpPr>
            <p:grpSpPr>
              <a:xfrm>
                <a:off x="685800" y="5083996"/>
                <a:ext cx="163909" cy="326203"/>
                <a:chOff x="1476543" y="4728479"/>
                <a:chExt cx="163909" cy="326203"/>
              </a:xfrm>
            </p:grpSpPr>
            <p:sp>
              <p:nvSpPr>
                <p:cNvPr id="230" name="Isosceles Triangle 22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1" name="Straight Connector 230"/>
                <p:cNvCxnSpPr>
                  <a:stCxn id="23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0" name="Group 117"/>
              <p:cNvGrpSpPr/>
              <p:nvPr/>
            </p:nvGrpSpPr>
            <p:grpSpPr>
              <a:xfrm>
                <a:off x="979091" y="5083996"/>
                <a:ext cx="163909" cy="326203"/>
                <a:chOff x="1476543" y="4728479"/>
                <a:chExt cx="163909" cy="326203"/>
              </a:xfrm>
            </p:grpSpPr>
            <p:sp>
              <p:nvSpPr>
                <p:cNvPr id="228" name="Isosceles Triangle 22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9" name="Straight Connector 228"/>
                <p:cNvCxnSpPr>
                  <a:stCxn id="22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oup 120"/>
              <p:cNvGrpSpPr/>
              <p:nvPr/>
            </p:nvGrpSpPr>
            <p:grpSpPr>
              <a:xfrm>
                <a:off x="1283891" y="5083996"/>
                <a:ext cx="163909" cy="326203"/>
                <a:chOff x="1476543" y="4728479"/>
                <a:chExt cx="163909" cy="326203"/>
              </a:xfrm>
            </p:grpSpPr>
            <p:sp>
              <p:nvSpPr>
                <p:cNvPr id="226" name="Isosceles Triangle 22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7" name="Straight Connector 226"/>
                <p:cNvCxnSpPr>
                  <a:stCxn id="22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2" name="Group 123"/>
              <p:cNvGrpSpPr/>
              <p:nvPr/>
            </p:nvGrpSpPr>
            <p:grpSpPr>
              <a:xfrm>
                <a:off x="2569046" y="3819924"/>
                <a:ext cx="163909" cy="326203"/>
                <a:chOff x="1476543" y="4728479"/>
                <a:chExt cx="163909" cy="326203"/>
              </a:xfrm>
            </p:grpSpPr>
            <p:sp>
              <p:nvSpPr>
                <p:cNvPr id="224" name="Isosceles Triangle 22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5" name="Straight Connector 224"/>
                <p:cNvCxnSpPr>
                  <a:stCxn id="22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 name="Group 126"/>
              <p:cNvGrpSpPr/>
              <p:nvPr/>
            </p:nvGrpSpPr>
            <p:grpSpPr>
              <a:xfrm>
                <a:off x="2306983" y="3819924"/>
                <a:ext cx="163909" cy="326203"/>
                <a:chOff x="1476543" y="4728479"/>
                <a:chExt cx="163909" cy="326203"/>
              </a:xfrm>
            </p:grpSpPr>
            <p:sp>
              <p:nvSpPr>
                <p:cNvPr id="222" name="Isosceles Triangle 22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3" name="Straight Connector 222"/>
                <p:cNvCxnSpPr>
                  <a:stCxn id="22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oup 129"/>
              <p:cNvGrpSpPr/>
              <p:nvPr/>
            </p:nvGrpSpPr>
            <p:grpSpPr>
              <a:xfrm>
                <a:off x="1098028" y="3819923"/>
                <a:ext cx="163909" cy="326203"/>
                <a:chOff x="1476543" y="4728479"/>
                <a:chExt cx="163909" cy="326203"/>
              </a:xfrm>
            </p:grpSpPr>
            <p:sp>
              <p:nvSpPr>
                <p:cNvPr id="220" name="Isosceles Triangle 21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1" name="Straight Connector 220"/>
                <p:cNvCxnSpPr>
                  <a:stCxn id="22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32"/>
              <p:cNvGrpSpPr/>
              <p:nvPr/>
            </p:nvGrpSpPr>
            <p:grpSpPr>
              <a:xfrm>
                <a:off x="1402828" y="3819923"/>
                <a:ext cx="163909" cy="326203"/>
                <a:chOff x="1476543" y="4728479"/>
                <a:chExt cx="163909" cy="326203"/>
              </a:xfrm>
            </p:grpSpPr>
            <p:sp>
              <p:nvSpPr>
                <p:cNvPr id="218" name="Isosceles Triangle 21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9" name="Straight Connector 218"/>
                <p:cNvCxnSpPr>
                  <a:stCxn id="21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35"/>
              <p:cNvGrpSpPr/>
              <p:nvPr/>
            </p:nvGrpSpPr>
            <p:grpSpPr>
              <a:xfrm>
                <a:off x="1696119" y="3819923"/>
                <a:ext cx="163909" cy="326203"/>
                <a:chOff x="1476543" y="4728479"/>
                <a:chExt cx="163909" cy="326203"/>
              </a:xfrm>
            </p:grpSpPr>
            <p:sp>
              <p:nvSpPr>
                <p:cNvPr id="216" name="Isosceles Triangle 21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7" name="Straight Connector 216"/>
                <p:cNvCxnSpPr>
                  <a:stCxn id="21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oup 138"/>
              <p:cNvGrpSpPr/>
              <p:nvPr/>
            </p:nvGrpSpPr>
            <p:grpSpPr>
              <a:xfrm>
                <a:off x="2000919" y="3819923"/>
                <a:ext cx="163909" cy="326203"/>
                <a:chOff x="1476543" y="4728479"/>
                <a:chExt cx="163909" cy="326203"/>
              </a:xfrm>
            </p:grpSpPr>
            <p:sp>
              <p:nvSpPr>
                <p:cNvPr id="214" name="Isosceles Triangle 21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5" name="Straight Connector 214"/>
                <p:cNvCxnSpPr>
                  <a:stCxn id="21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8" name="Group 141"/>
              <p:cNvGrpSpPr/>
              <p:nvPr/>
            </p:nvGrpSpPr>
            <p:grpSpPr>
              <a:xfrm>
                <a:off x="2070373" y="4658124"/>
                <a:ext cx="163909" cy="326203"/>
                <a:chOff x="1476543" y="4728479"/>
                <a:chExt cx="163909" cy="326203"/>
              </a:xfrm>
            </p:grpSpPr>
            <p:sp>
              <p:nvSpPr>
                <p:cNvPr id="212" name="Isosceles Triangle 21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3" name="Straight Connector 212"/>
                <p:cNvCxnSpPr>
                  <a:stCxn id="21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4"/>
              <p:cNvGrpSpPr/>
              <p:nvPr/>
            </p:nvGrpSpPr>
            <p:grpSpPr>
              <a:xfrm>
                <a:off x="1808310" y="4658124"/>
                <a:ext cx="163909" cy="326203"/>
                <a:chOff x="1476543" y="4728479"/>
                <a:chExt cx="163909" cy="326203"/>
              </a:xfrm>
            </p:grpSpPr>
            <p:sp>
              <p:nvSpPr>
                <p:cNvPr id="210" name="Isosceles Triangle 20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1" name="Straight Connector 210"/>
                <p:cNvCxnSpPr>
                  <a:stCxn id="21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7"/>
              <p:cNvGrpSpPr/>
              <p:nvPr/>
            </p:nvGrpSpPr>
            <p:grpSpPr>
              <a:xfrm>
                <a:off x="599355" y="4658123"/>
                <a:ext cx="163909" cy="326203"/>
                <a:chOff x="1476543" y="4728479"/>
                <a:chExt cx="163909" cy="326203"/>
              </a:xfrm>
            </p:grpSpPr>
            <p:sp>
              <p:nvSpPr>
                <p:cNvPr id="208" name="Isosceles Triangle 20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9" name="Straight Connector 208"/>
                <p:cNvCxnSpPr>
                  <a:stCxn id="20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904155" y="4658123"/>
                <a:ext cx="163909" cy="326203"/>
                <a:chOff x="1476543" y="4728479"/>
                <a:chExt cx="163909" cy="326203"/>
              </a:xfrm>
            </p:grpSpPr>
            <p:sp>
              <p:nvSpPr>
                <p:cNvPr id="206" name="Isosceles Triangle 2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7" name="Straight Connector 206"/>
                <p:cNvCxnSpPr>
                  <a:stCxn id="2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2" name="Group 153"/>
              <p:cNvGrpSpPr/>
              <p:nvPr/>
            </p:nvGrpSpPr>
            <p:grpSpPr>
              <a:xfrm>
                <a:off x="1197446" y="4658123"/>
                <a:ext cx="163909" cy="326203"/>
                <a:chOff x="1476543" y="4728479"/>
                <a:chExt cx="163909" cy="326203"/>
              </a:xfrm>
            </p:grpSpPr>
            <p:sp>
              <p:nvSpPr>
                <p:cNvPr id="204" name="Isosceles Triangle 2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5" name="Straight Connector 204"/>
                <p:cNvCxnSpPr>
                  <a:stCxn id="2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6"/>
              <p:cNvGrpSpPr/>
              <p:nvPr/>
            </p:nvGrpSpPr>
            <p:grpSpPr>
              <a:xfrm>
                <a:off x="1502246" y="4658123"/>
                <a:ext cx="163909" cy="326203"/>
                <a:chOff x="1476543" y="4728479"/>
                <a:chExt cx="163909" cy="326203"/>
              </a:xfrm>
            </p:grpSpPr>
            <p:sp>
              <p:nvSpPr>
                <p:cNvPr id="202" name="Isosceles Triangle 2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3" name="Straight Connector 202"/>
                <p:cNvCxnSpPr>
                  <a:stCxn id="2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9"/>
              <p:cNvGrpSpPr/>
              <p:nvPr/>
            </p:nvGrpSpPr>
            <p:grpSpPr>
              <a:xfrm>
                <a:off x="2340446" y="4222328"/>
                <a:ext cx="163909" cy="326203"/>
                <a:chOff x="1476543" y="4728479"/>
                <a:chExt cx="163909" cy="326203"/>
              </a:xfrm>
            </p:grpSpPr>
            <p:sp>
              <p:nvSpPr>
                <p:cNvPr id="200" name="Isosceles Triangle 1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1" name="Straight Connector 200"/>
                <p:cNvCxnSpPr>
                  <a:stCxn id="2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62"/>
              <p:cNvGrpSpPr/>
              <p:nvPr/>
            </p:nvGrpSpPr>
            <p:grpSpPr>
              <a:xfrm>
                <a:off x="2078383" y="4222328"/>
                <a:ext cx="163909" cy="326203"/>
                <a:chOff x="1476543" y="4728479"/>
                <a:chExt cx="163909" cy="326203"/>
              </a:xfrm>
            </p:grpSpPr>
            <p:sp>
              <p:nvSpPr>
                <p:cNvPr id="198" name="Isosceles Triangle 1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9" name="Straight Connector 198"/>
                <p:cNvCxnSpPr>
                  <a:stCxn id="1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Group 165"/>
              <p:cNvGrpSpPr/>
              <p:nvPr/>
            </p:nvGrpSpPr>
            <p:grpSpPr>
              <a:xfrm>
                <a:off x="869428" y="4222327"/>
                <a:ext cx="163909" cy="326203"/>
                <a:chOff x="1476543" y="4728479"/>
                <a:chExt cx="163909" cy="326203"/>
              </a:xfrm>
            </p:grpSpPr>
            <p:sp>
              <p:nvSpPr>
                <p:cNvPr id="196" name="Isosceles Triangle 1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7" name="Straight Connector 196"/>
                <p:cNvCxnSpPr>
                  <a:stCxn id="1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68"/>
              <p:cNvGrpSpPr/>
              <p:nvPr/>
            </p:nvGrpSpPr>
            <p:grpSpPr>
              <a:xfrm>
                <a:off x="1174228" y="4222327"/>
                <a:ext cx="163909" cy="326203"/>
                <a:chOff x="1476543" y="4728479"/>
                <a:chExt cx="163909" cy="326203"/>
              </a:xfrm>
            </p:grpSpPr>
            <p:sp>
              <p:nvSpPr>
                <p:cNvPr id="194" name="Isosceles Triangle 1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5" name="Straight Connector 194"/>
                <p:cNvCxnSpPr>
                  <a:stCxn id="1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8" name="Group 171"/>
              <p:cNvGrpSpPr/>
              <p:nvPr/>
            </p:nvGrpSpPr>
            <p:grpSpPr>
              <a:xfrm>
                <a:off x="1467519" y="4222327"/>
                <a:ext cx="163909" cy="326203"/>
                <a:chOff x="1476543" y="4728479"/>
                <a:chExt cx="163909" cy="326203"/>
              </a:xfrm>
            </p:grpSpPr>
            <p:sp>
              <p:nvSpPr>
                <p:cNvPr id="192" name="Isosceles Triangle 1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3" name="Straight Connector 192"/>
                <p:cNvCxnSpPr>
                  <a:stCxn id="1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9" name="Group 174"/>
              <p:cNvGrpSpPr/>
              <p:nvPr/>
            </p:nvGrpSpPr>
            <p:grpSpPr>
              <a:xfrm>
                <a:off x="1772319" y="4222327"/>
                <a:ext cx="163909" cy="326203"/>
                <a:chOff x="1476543" y="4728479"/>
                <a:chExt cx="163909" cy="326203"/>
              </a:xfrm>
            </p:grpSpPr>
            <p:sp>
              <p:nvSpPr>
                <p:cNvPr id="190" name="Isosceles Triangle 1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1" name="Straight Connector 190"/>
                <p:cNvCxnSpPr>
                  <a:stCxn id="1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16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16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16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17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17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17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17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17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17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17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17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17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17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18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18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18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18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18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18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18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18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18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18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grpSp>
      <p:cxnSp>
        <p:nvCxnSpPr>
          <p:cNvPr id="238" name="Straight Connector 237"/>
          <p:cNvCxnSpPr/>
          <p:nvPr/>
        </p:nvCxnSpPr>
        <p:spPr>
          <a:xfrm>
            <a:off x="6489202" y="4435975"/>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7037141" y="4251309"/>
            <a:ext cx="1828800" cy="369332"/>
          </a:xfrm>
          <a:prstGeom prst="rect">
            <a:avLst/>
          </a:prstGeom>
          <a:noFill/>
        </p:spPr>
        <p:txBody>
          <a:bodyPr wrap="square" rtlCol="0">
            <a:spAutoFit/>
          </a:bodyPr>
          <a:lstStyle/>
          <a:p>
            <a:r>
              <a:rPr lang="en-US" dirty="0" smtClean="0"/>
              <a:t>Traditional Sync</a:t>
            </a:r>
            <a:endParaRPr lang="en-US" dirty="0"/>
          </a:p>
        </p:txBody>
      </p:sp>
      <p:cxnSp>
        <p:nvCxnSpPr>
          <p:cNvPr id="240" name="Straight Connector 239"/>
          <p:cNvCxnSpPr/>
          <p:nvPr/>
        </p:nvCxnSpPr>
        <p:spPr>
          <a:xfrm>
            <a:off x="6525500" y="5438464"/>
            <a:ext cx="533400"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41" name="TextBox 240"/>
          <p:cNvSpPr txBox="1"/>
          <p:nvPr/>
        </p:nvSpPr>
        <p:spPr>
          <a:xfrm>
            <a:off x="7073439" y="5253798"/>
            <a:ext cx="1828800" cy="369332"/>
          </a:xfrm>
          <a:prstGeom prst="rect">
            <a:avLst/>
          </a:prstGeom>
          <a:noFill/>
        </p:spPr>
        <p:txBody>
          <a:bodyPr wrap="square" rtlCol="0">
            <a:spAutoFit/>
          </a:bodyPr>
          <a:lstStyle/>
          <a:p>
            <a:r>
              <a:rPr lang="en-US" dirty="0" smtClean="0"/>
              <a:t>Open-loop Beam</a:t>
            </a:r>
            <a:endParaRPr lang="en-US" dirty="0"/>
          </a:p>
        </p:txBody>
      </p:sp>
      <p:cxnSp>
        <p:nvCxnSpPr>
          <p:cNvPr id="242" name="Straight Connector 241"/>
          <p:cNvCxnSpPr/>
          <p:nvPr/>
        </p:nvCxnSpPr>
        <p:spPr>
          <a:xfrm>
            <a:off x="6503741" y="4987403"/>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3" name="TextBox 242"/>
          <p:cNvSpPr txBox="1"/>
          <p:nvPr/>
        </p:nvSpPr>
        <p:spPr>
          <a:xfrm>
            <a:off x="7051680" y="4802737"/>
            <a:ext cx="1828800" cy="369332"/>
          </a:xfrm>
          <a:prstGeom prst="rect">
            <a:avLst/>
          </a:prstGeom>
          <a:noFill/>
        </p:spPr>
        <p:txBody>
          <a:bodyPr wrap="square" rtlCol="0">
            <a:spAutoFit/>
          </a:bodyPr>
          <a:lstStyle/>
          <a:p>
            <a:r>
              <a:rPr lang="en-US" dirty="0" smtClean="0"/>
              <a:t>MU-MIMO</a:t>
            </a:r>
            <a:endParaRPr lang="en-US" dirty="0"/>
          </a:p>
        </p:txBody>
      </p:sp>
      <p:cxnSp>
        <p:nvCxnSpPr>
          <p:cNvPr id="244" name="Straight Connector 243"/>
          <p:cNvCxnSpPr/>
          <p:nvPr/>
        </p:nvCxnSpPr>
        <p:spPr>
          <a:xfrm>
            <a:off x="6503741" y="5844901"/>
            <a:ext cx="533400"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45" name="TextBox 244"/>
          <p:cNvSpPr txBox="1"/>
          <p:nvPr/>
        </p:nvSpPr>
        <p:spPr>
          <a:xfrm>
            <a:off x="7051680" y="5660235"/>
            <a:ext cx="1828800" cy="369332"/>
          </a:xfrm>
          <a:prstGeom prst="rect">
            <a:avLst/>
          </a:prstGeom>
          <a:noFill/>
        </p:spPr>
        <p:txBody>
          <a:bodyPr wrap="square" rtlCol="0">
            <a:spAutoFit/>
          </a:bodyPr>
          <a:lstStyle/>
          <a:p>
            <a:r>
              <a:rPr lang="en-US" i="1" dirty="0" smtClean="0"/>
              <a:t>Faros</a:t>
            </a:r>
            <a:endParaRPr lang="en-US" i="1" dirty="0"/>
          </a:p>
        </p:txBody>
      </p:sp>
      <p:sp>
        <p:nvSpPr>
          <p:cNvPr id="247" name="Content Placeholder 2"/>
          <p:cNvSpPr txBox="1">
            <a:spLocks/>
          </p:cNvSpPr>
          <p:nvPr/>
        </p:nvSpPr>
        <p:spPr>
          <a:xfrm>
            <a:off x="4544300" y="2209800"/>
            <a:ext cx="50292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solidFill>
                  <a:srgbClr val="FF0000"/>
                </a:solidFill>
              </a:rPr>
              <a:t>Takes more time</a:t>
            </a:r>
          </a:p>
        </p:txBody>
      </p:sp>
      <p:sp>
        <p:nvSpPr>
          <p:cNvPr id="248" name="TextBox 247"/>
          <p:cNvSpPr txBox="1"/>
          <p:nvPr/>
        </p:nvSpPr>
        <p:spPr>
          <a:xfrm flipH="1">
            <a:off x="754379" y="4204934"/>
            <a:ext cx="1371601" cy="369332"/>
          </a:xfrm>
          <a:prstGeom prst="rect">
            <a:avLst/>
          </a:prstGeom>
          <a:noFill/>
        </p:spPr>
        <p:txBody>
          <a:bodyPr wrap="square" rtlCol="0">
            <a:spAutoFit/>
          </a:bodyPr>
          <a:lstStyle/>
          <a:p>
            <a:r>
              <a:rPr lang="en-US" dirty="0" smtClean="0"/>
              <a:t>Full Coverage</a:t>
            </a:r>
            <a:endParaRPr lang="en-US" dirty="0"/>
          </a:p>
        </p:txBody>
      </p:sp>
      <p:cxnSp>
        <p:nvCxnSpPr>
          <p:cNvPr id="249" name="Straight Arrow Connector 248"/>
          <p:cNvCxnSpPr/>
          <p:nvPr/>
        </p:nvCxnSpPr>
        <p:spPr>
          <a:xfrm>
            <a:off x="2125980" y="4389600"/>
            <a:ext cx="102003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0" name="Oval 249"/>
          <p:cNvSpPr/>
          <p:nvPr/>
        </p:nvSpPr>
        <p:spPr>
          <a:xfrm rot="2125805">
            <a:off x="3144922" y="4371121"/>
            <a:ext cx="1609556" cy="49800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rot="2125805">
            <a:off x="2887950" y="4164610"/>
            <a:ext cx="1861991" cy="722376"/>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1015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Faros</a:t>
            </a:r>
            <a:r>
              <a:rPr lang="en-US" dirty="0" smtClean="0"/>
              <a:t> Gain Matching Flexibility</a:t>
            </a:r>
            <a:endParaRPr lang="en-US" dirty="0"/>
          </a:p>
        </p:txBody>
      </p:sp>
      <p:sp>
        <p:nvSpPr>
          <p:cNvPr id="122" name="Oval 121"/>
          <p:cNvSpPr/>
          <p:nvPr/>
        </p:nvSpPr>
        <p:spPr>
          <a:xfrm>
            <a:off x="3662382" y="2741334"/>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2836132" y="1915084"/>
            <a:ext cx="3302737" cy="330273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881020">
            <a:off x="4432180" y="3499610"/>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881020">
            <a:off x="4442881" y="3521743"/>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221"/>
          <p:cNvGrpSpPr/>
          <p:nvPr/>
        </p:nvGrpSpPr>
        <p:grpSpPr>
          <a:xfrm>
            <a:off x="4135768" y="3276115"/>
            <a:ext cx="704963" cy="520281"/>
            <a:chOff x="366315" y="3653929"/>
            <a:chExt cx="2379685" cy="1756271"/>
          </a:xfrm>
        </p:grpSpPr>
        <p:sp>
          <p:nvSpPr>
            <p:cNvPr id="135" name="Parallelogram 134"/>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98"/>
            <p:cNvGrpSpPr/>
            <p:nvPr/>
          </p:nvGrpSpPr>
          <p:grpSpPr>
            <a:xfrm>
              <a:off x="1852018" y="5083997"/>
              <a:ext cx="163909" cy="326203"/>
              <a:chOff x="1476543" y="4728479"/>
              <a:chExt cx="163909" cy="326203"/>
            </a:xfrm>
          </p:grpSpPr>
          <p:sp>
            <p:nvSpPr>
              <p:cNvPr id="236" name="Isosceles Triangle 23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7" name="Straight Connector 236"/>
              <p:cNvCxnSpPr>
                <a:stCxn id="23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99"/>
            <p:cNvGrpSpPr/>
            <p:nvPr/>
          </p:nvGrpSpPr>
          <p:grpSpPr>
            <a:xfrm>
              <a:off x="1589955" y="5083997"/>
              <a:ext cx="163909" cy="326203"/>
              <a:chOff x="1476543" y="4728479"/>
              <a:chExt cx="163909" cy="326203"/>
            </a:xfrm>
          </p:grpSpPr>
          <p:sp>
            <p:nvSpPr>
              <p:cNvPr id="234" name="Isosceles Triangle 23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5" name="Straight Connector 234"/>
              <p:cNvCxnSpPr>
                <a:stCxn id="23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oup 102"/>
            <p:cNvGrpSpPr/>
            <p:nvPr/>
          </p:nvGrpSpPr>
          <p:grpSpPr>
            <a:xfrm>
              <a:off x="381000" y="5083996"/>
              <a:ext cx="163909" cy="326203"/>
              <a:chOff x="1476543" y="4728479"/>
              <a:chExt cx="163909" cy="326203"/>
            </a:xfrm>
          </p:grpSpPr>
          <p:sp>
            <p:nvSpPr>
              <p:cNvPr id="232" name="Isosceles Triangle 23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3" name="Straight Connector 232"/>
              <p:cNvCxnSpPr>
                <a:stCxn id="23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05"/>
            <p:cNvGrpSpPr/>
            <p:nvPr/>
          </p:nvGrpSpPr>
          <p:grpSpPr>
            <a:xfrm>
              <a:off x="685800" y="5083996"/>
              <a:ext cx="163909" cy="326203"/>
              <a:chOff x="1476543" y="4728479"/>
              <a:chExt cx="163909" cy="326203"/>
            </a:xfrm>
          </p:grpSpPr>
          <p:sp>
            <p:nvSpPr>
              <p:cNvPr id="230" name="Isosceles Triangle 22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1" name="Straight Connector 230"/>
              <p:cNvCxnSpPr>
                <a:stCxn id="23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0" name="Group 117"/>
            <p:cNvGrpSpPr/>
            <p:nvPr/>
          </p:nvGrpSpPr>
          <p:grpSpPr>
            <a:xfrm>
              <a:off x="979091" y="5083996"/>
              <a:ext cx="163909" cy="326203"/>
              <a:chOff x="1476543" y="4728479"/>
              <a:chExt cx="163909" cy="326203"/>
            </a:xfrm>
          </p:grpSpPr>
          <p:sp>
            <p:nvSpPr>
              <p:cNvPr id="228" name="Isosceles Triangle 22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9" name="Straight Connector 228"/>
              <p:cNvCxnSpPr>
                <a:stCxn id="22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oup 120"/>
            <p:cNvGrpSpPr/>
            <p:nvPr/>
          </p:nvGrpSpPr>
          <p:grpSpPr>
            <a:xfrm>
              <a:off x="1283891" y="5083996"/>
              <a:ext cx="163909" cy="326203"/>
              <a:chOff x="1476543" y="4728479"/>
              <a:chExt cx="163909" cy="326203"/>
            </a:xfrm>
          </p:grpSpPr>
          <p:sp>
            <p:nvSpPr>
              <p:cNvPr id="226" name="Isosceles Triangle 22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7" name="Straight Connector 226"/>
              <p:cNvCxnSpPr>
                <a:stCxn id="22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2" name="Group 123"/>
            <p:cNvGrpSpPr/>
            <p:nvPr/>
          </p:nvGrpSpPr>
          <p:grpSpPr>
            <a:xfrm>
              <a:off x="2569046" y="3819924"/>
              <a:ext cx="163909" cy="326203"/>
              <a:chOff x="1476543" y="4728479"/>
              <a:chExt cx="163909" cy="326203"/>
            </a:xfrm>
          </p:grpSpPr>
          <p:sp>
            <p:nvSpPr>
              <p:cNvPr id="224" name="Isosceles Triangle 22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5" name="Straight Connector 224"/>
              <p:cNvCxnSpPr>
                <a:stCxn id="22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 name="Group 126"/>
            <p:cNvGrpSpPr/>
            <p:nvPr/>
          </p:nvGrpSpPr>
          <p:grpSpPr>
            <a:xfrm>
              <a:off x="2306983" y="3819924"/>
              <a:ext cx="163909" cy="326203"/>
              <a:chOff x="1476543" y="4728479"/>
              <a:chExt cx="163909" cy="326203"/>
            </a:xfrm>
          </p:grpSpPr>
          <p:sp>
            <p:nvSpPr>
              <p:cNvPr id="222" name="Isosceles Triangle 22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3" name="Straight Connector 222"/>
              <p:cNvCxnSpPr>
                <a:stCxn id="22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oup 129"/>
            <p:cNvGrpSpPr/>
            <p:nvPr/>
          </p:nvGrpSpPr>
          <p:grpSpPr>
            <a:xfrm>
              <a:off x="1098028" y="3819923"/>
              <a:ext cx="163909" cy="326203"/>
              <a:chOff x="1476543" y="4728479"/>
              <a:chExt cx="163909" cy="326203"/>
            </a:xfrm>
          </p:grpSpPr>
          <p:sp>
            <p:nvSpPr>
              <p:cNvPr id="220" name="Isosceles Triangle 21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1" name="Straight Connector 220"/>
              <p:cNvCxnSpPr>
                <a:stCxn id="22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32"/>
            <p:cNvGrpSpPr/>
            <p:nvPr/>
          </p:nvGrpSpPr>
          <p:grpSpPr>
            <a:xfrm>
              <a:off x="1402828" y="3819923"/>
              <a:ext cx="163909" cy="326203"/>
              <a:chOff x="1476543" y="4728479"/>
              <a:chExt cx="163909" cy="326203"/>
            </a:xfrm>
          </p:grpSpPr>
          <p:sp>
            <p:nvSpPr>
              <p:cNvPr id="218" name="Isosceles Triangle 21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9" name="Straight Connector 218"/>
              <p:cNvCxnSpPr>
                <a:stCxn id="21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35"/>
            <p:cNvGrpSpPr/>
            <p:nvPr/>
          </p:nvGrpSpPr>
          <p:grpSpPr>
            <a:xfrm>
              <a:off x="1696119" y="3819923"/>
              <a:ext cx="163909" cy="326203"/>
              <a:chOff x="1476543" y="4728479"/>
              <a:chExt cx="163909" cy="326203"/>
            </a:xfrm>
          </p:grpSpPr>
          <p:sp>
            <p:nvSpPr>
              <p:cNvPr id="216" name="Isosceles Triangle 21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7" name="Straight Connector 216"/>
              <p:cNvCxnSpPr>
                <a:stCxn id="21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oup 138"/>
            <p:cNvGrpSpPr/>
            <p:nvPr/>
          </p:nvGrpSpPr>
          <p:grpSpPr>
            <a:xfrm>
              <a:off x="2000919" y="3819923"/>
              <a:ext cx="163909" cy="326203"/>
              <a:chOff x="1476543" y="4728479"/>
              <a:chExt cx="163909" cy="326203"/>
            </a:xfrm>
          </p:grpSpPr>
          <p:sp>
            <p:nvSpPr>
              <p:cNvPr id="214" name="Isosceles Triangle 21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5" name="Straight Connector 214"/>
              <p:cNvCxnSpPr>
                <a:stCxn id="21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8" name="Group 141"/>
            <p:cNvGrpSpPr/>
            <p:nvPr/>
          </p:nvGrpSpPr>
          <p:grpSpPr>
            <a:xfrm>
              <a:off x="2070373" y="4658124"/>
              <a:ext cx="163909" cy="326203"/>
              <a:chOff x="1476543" y="4728479"/>
              <a:chExt cx="163909" cy="326203"/>
            </a:xfrm>
          </p:grpSpPr>
          <p:sp>
            <p:nvSpPr>
              <p:cNvPr id="212" name="Isosceles Triangle 21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3" name="Straight Connector 212"/>
              <p:cNvCxnSpPr>
                <a:stCxn id="21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4"/>
            <p:cNvGrpSpPr/>
            <p:nvPr/>
          </p:nvGrpSpPr>
          <p:grpSpPr>
            <a:xfrm>
              <a:off x="1808310" y="4658124"/>
              <a:ext cx="163909" cy="326203"/>
              <a:chOff x="1476543" y="4728479"/>
              <a:chExt cx="163909" cy="326203"/>
            </a:xfrm>
          </p:grpSpPr>
          <p:sp>
            <p:nvSpPr>
              <p:cNvPr id="210" name="Isosceles Triangle 20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1" name="Straight Connector 210"/>
              <p:cNvCxnSpPr>
                <a:stCxn id="21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7"/>
            <p:cNvGrpSpPr/>
            <p:nvPr/>
          </p:nvGrpSpPr>
          <p:grpSpPr>
            <a:xfrm>
              <a:off x="599355" y="4658123"/>
              <a:ext cx="163909" cy="326203"/>
              <a:chOff x="1476543" y="4728479"/>
              <a:chExt cx="163909" cy="326203"/>
            </a:xfrm>
          </p:grpSpPr>
          <p:sp>
            <p:nvSpPr>
              <p:cNvPr id="208" name="Isosceles Triangle 20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9" name="Straight Connector 208"/>
              <p:cNvCxnSpPr>
                <a:stCxn id="20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904155" y="4658123"/>
              <a:ext cx="163909" cy="326203"/>
              <a:chOff x="1476543" y="4728479"/>
              <a:chExt cx="163909" cy="326203"/>
            </a:xfrm>
          </p:grpSpPr>
          <p:sp>
            <p:nvSpPr>
              <p:cNvPr id="206" name="Isosceles Triangle 2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7" name="Straight Connector 206"/>
              <p:cNvCxnSpPr>
                <a:stCxn id="2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2" name="Group 153"/>
            <p:cNvGrpSpPr/>
            <p:nvPr/>
          </p:nvGrpSpPr>
          <p:grpSpPr>
            <a:xfrm>
              <a:off x="1197446" y="4658123"/>
              <a:ext cx="163909" cy="326203"/>
              <a:chOff x="1476543" y="4728479"/>
              <a:chExt cx="163909" cy="326203"/>
            </a:xfrm>
          </p:grpSpPr>
          <p:sp>
            <p:nvSpPr>
              <p:cNvPr id="204" name="Isosceles Triangle 2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5" name="Straight Connector 204"/>
              <p:cNvCxnSpPr>
                <a:stCxn id="2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6"/>
            <p:cNvGrpSpPr/>
            <p:nvPr/>
          </p:nvGrpSpPr>
          <p:grpSpPr>
            <a:xfrm>
              <a:off x="1502246" y="4658123"/>
              <a:ext cx="163909" cy="326203"/>
              <a:chOff x="1476543" y="4728479"/>
              <a:chExt cx="163909" cy="326203"/>
            </a:xfrm>
          </p:grpSpPr>
          <p:sp>
            <p:nvSpPr>
              <p:cNvPr id="202" name="Isosceles Triangle 2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3" name="Straight Connector 202"/>
              <p:cNvCxnSpPr>
                <a:stCxn id="2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9"/>
            <p:cNvGrpSpPr/>
            <p:nvPr/>
          </p:nvGrpSpPr>
          <p:grpSpPr>
            <a:xfrm>
              <a:off x="2340446" y="4222328"/>
              <a:ext cx="163909" cy="326203"/>
              <a:chOff x="1476543" y="4728479"/>
              <a:chExt cx="163909" cy="326203"/>
            </a:xfrm>
          </p:grpSpPr>
          <p:sp>
            <p:nvSpPr>
              <p:cNvPr id="200" name="Isosceles Triangle 1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1" name="Straight Connector 200"/>
              <p:cNvCxnSpPr>
                <a:stCxn id="2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62"/>
            <p:cNvGrpSpPr/>
            <p:nvPr/>
          </p:nvGrpSpPr>
          <p:grpSpPr>
            <a:xfrm>
              <a:off x="2078383" y="4222328"/>
              <a:ext cx="163909" cy="326203"/>
              <a:chOff x="1476543" y="4728479"/>
              <a:chExt cx="163909" cy="326203"/>
            </a:xfrm>
          </p:grpSpPr>
          <p:sp>
            <p:nvSpPr>
              <p:cNvPr id="198" name="Isosceles Triangle 1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9" name="Straight Connector 198"/>
              <p:cNvCxnSpPr>
                <a:stCxn id="1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Group 165"/>
            <p:cNvGrpSpPr/>
            <p:nvPr/>
          </p:nvGrpSpPr>
          <p:grpSpPr>
            <a:xfrm>
              <a:off x="869428" y="4222327"/>
              <a:ext cx="163909" cy="326203"/>
              <a:chOff x="1476543" y="4728479"/>
              <a:chExt cx="163909" cy="326203"/>
            </a:xfrm>
          </p:grpSpPr>
          <p:sp>
            <p:nvSpPr>
              <p:cNvPr id="196" name="Isosceles Triangle 1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7" name="Straight Connector 196"/>
              <p:cNvCxnSpPr>
                <a:stCxn id="1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68"/>
            <p:cNvGrpSpPr/>
            <p:nvPr/>
          </p:nvGrpSpPr>
          <p:grpSpPr>
            <a:xfrm>
              <a:off x="1174228" y="4222327"/>
              <a:ext cx="163909" cy="326203"/>
              <a:chOff x="1476543" y="4728479"/>
              <a:chExt cx="163909" cy="326203"/>
            </a:xfrm>
          </p:grpSpPr>
          <p:sp>
            <p:nvSpPr>
              <p:cNvPr id="194" name="Isosceles Triangle 1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5" name="Straight Connector 194"/>
              <p:cNvCxnSpPr>
                <a:stCxn id="1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8" name="Group 171"/>
            <p:cNvGrpSpPr/>
            <p:nvPr/>
          </p:nvGrpSpPr>
          <p:grpSpPr>
            <a:xfrm>
              <a:off x="1467519" y="4222327"/>
              <a:ext cx="163909" cy="326203"/>
              <a:chOff x="1476543" y="4728479"/>
              <a:chExt cx="163909" cy="326203"/>
            </a:xfrm>
          </p:grpSpPr>
          <p:sp>
            <p:nvSpPr>
              <p:cNvPr id="192" name="Isosceles Triangle 1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3" name="Straight Connector 192"/>
              <p:cNvCxnSpPr>
                <a:stCxn id="1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9" name="Group 174"/>
            <p:cNvGrpSpPr/>
            <p:nvPr/>
          </p:nvGrpSpPr>
          <p:grpSpPr>
            <a:xfrm>
              <a:off x="1772319" y="4222327"/>
              <a:ext cx="163909" cy="326203"/>
              <a:chOff x="1476543" y="4728479"/>
              <a:chExt cx="163909" cy="326203"/>
            </a:xfrm>
          </p:grpSpPr>
          <p:sp>
            <p:nvSpPr>
              <p:cNvPr id="190" name="Isosceles Triangle 1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1" name="Straight Connector 190"/>
              <p:cNvCxnSpPr>
                <a:stCxn id="1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16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16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16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17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17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17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17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17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17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17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17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17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17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18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18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18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18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18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18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18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18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18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18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grpSp>
        <p:nvGrpSpPr>
          <p:cNvPr id="5" name="Group 4"/>
          <p:cNvGrpSpPr/>
          <p:nvPr/>
        </p:nvGrpSpPr>
        <p:grpSpPr>
          <a:xfrm>
            <a:off x="2490347" y="2564578"/>
            <a:ext cx="2241611" cy="1102737"/>
            <a:chOff x="2490347" y="2564578"/>
            <a:chExt cx="2241611" cy="1102737"/>
          </a:xfrm>
        </p:grpSpPr>
        <p:sp>
          <p:nvSpPr>
            <p:cNvPr id="130" name="Oval 129"/>
            <p:cNvSpPr/>
            <p:nvPr/>
          </p:nvSpPr>
          <p:spPr>
            <a:xfrm rot="881020">
              <a:off x="2490347" y="2870629"/>
              <a:ext cx="2041774" cy="796686"/>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rot="2538170">
              <a:off x="2690184" y="2564578"/>
              <a:ext cx="2041774" cy="796686"/>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5" name="Straight Connector 254"/>
          <p:cNvCxnSpPr/>
          <p:nvPr/>
        </p:nvCxnSpPr>
        <p:spPr>
          <a:xfrm>
            <a:off x="2475983" y="6070591"/>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6" name="TextBox 255"/>
          <p:cNvSpPr txBox="1"/>
          <p:nvPr/>
        </p:nvSpPr>
        <p:spPr>
          <a:xfrm>
            <a:off x="3023922" y="5885925"/>
            <a:ext cx="1828800" cy="369332"/>
          </a:xfrm>
          <a:prstGeom prst="rect">
            <a:avLst/>
          </a:prstGeom>
          <a:noFill/>
        </p:spPr>
        <p:txBody>
          <a:bodyPr wrap="square" rtlCol="0">
            <a:spAutoFit/>
          </a:bodyPr>
          <a:lstStyle/>
          <a:p>
            <a:r>
              <a:rPr lang="en-US" dirty="0" smtClean="0"/>
              <a:t>Traditional Sync</a:t>
            </a:r>
            <a:endParaRPr lang="en-US" dirty="0"/>
          </a:p>
        </p:txBody>
      </p:sp>
      <p:cxnSp>
        <p:nvCxnSpPr>
          <p:cNvPr id="259" name="Straight Connector 258"/>
          <p:cNvCxnSpPr/>
          <p:nvPr/>
        </p:nvCxnSpPr>
        <p:spPr>
          <a:xfrm>
            <a:off x="3733800" y="6560057"/>
            <a:ext cx="533400"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4281739" y="6375391"/>
            <a:ext cx="1828800" cy="369332"/>
          </a:xfrm>
          <a:prstGeom prst="rect">
            <a:avLst/>
          </a:prstGeom>
          <a:noFill/>
        </p:spPr>
        <p:txBody>
          <a:bodyPr wrap="square" rtlCol="0">
            <a:spAutoFit/>
          </a:bodyPr>
          <a:lstStyle/>
          <a:p>
            <a:r>
              <a:rPr lang="en-US" i="1" dirty="0" smtClean="0"/>
              <a:t>Faros</a:t>
            </a:r>
            <a:endParaRPr lang="en-US" i="1" dirty="0"/>
          </a:p>
        </p:txBody>
      </p:sp>
      <p:cxnSp>
        <p:nvCxnSpPr>
          <p:cNvPr id="261" name="Straight Connector 260"/>
          <p:cNvCxnSpPr/>
          <p:nvPr/>
        </p:nvCxnSpPr>
        <p:spPr>
          <a:xfrm>
            <a:off x="4753431" y="6070591"/>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5301370" y="5885925"/>
            <a:ext cx="1828800" cy="369332"/>
          </a:xfrm>
          <a:prstGeom prst="rect">
            <a:avLst/>
          </a:prstGeom>
          <a:noFill/>
        </p:spPr>
        <p:txBody>
          <a:bodyPr wrap="square" rtlCol="0">
            <a:spAutoFit/>
          </a:bodyPr>
          <a:lstStyle/>
          <a:p>
            <a:r>
              <a:rPr lang="en-US" dirty="0" smtClean="0"/>
              <a:t>MU-MIMO</a:t>
            </a:r>
            <a:endParaRPr lang="en-US" dirty="0"/>
          </a:p>
        </p:txBody>
      </p:sp>
      <p:sp>
        <p:nvSpPr>
          <p:cNvPr id="263" name="Oval 262"/>
          <p:cNvSpPr/>
          <p:nvPr/>
        </p:nvSpPr>
        <p:spPr>
          <a:xfrm rot="881020">
            <a:off x="2055650" y="2733114"/>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rot="2088967">
            <a:off x="2187575" y="2370558"/>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2288035" y="1430443"/>
            <a:ext cx="4417565" cy="441756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14038529">
            <a:off x="2465642" y="2157927"/>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3472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263" grpId="0" animBg="1"/>
      <p:bldP spid="266" grpId="0" animBg="1"/>
      <p:bldP spid="267" grpId="0" animBg="1"/>
      <p:bldP spid="127" grpId="0" animBg="1"/>
      <p:bldP spid="12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i="1" dirty="0" smtClean="0"/>
              <a:t>Faros</a:t>
            </a:r>
            <a:r>
              <a:rPr lang="en-US" dirty="0" smtClean="0"/>
              <a:t> Control Channel Design</a:t>
            </a:r>
            <a:endParaRPr lang="en-US" i="1" dirty="0"/>
          </a:p>
        </p:txBody>
      </p:sp>
    </p:spTree>
    <p:extLst>
      <p:ext uri="{BB962C8B-B14F-4D97-AF65-F5344CB8AC3E}">
        <p14:creationId xmlns:p14="http://schemas.microsoft.com/office/powerpoint/2010/main" val="3973386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6" name="Group 555"/>
          <p:cNvGrpSpPr/>
          <p:nvPr/>
        </p:nvGrpSpPr>
        <p:grpSpPr>
          <a:xfrm>
            <a:off x="8686190" y="2550938"/>
            <a:ext cx="2018859" cy="1538668"/>
            <a:chOff x="0" y="5316462"/>
            <a:chExt cx="2018859" cy="1538668"/>
          </a:xfrm>
        </p:grpSpPr>
        <p:sp>
          <p:nvSpPr>
            <p:cNvPr id="557" name="AutoShape 4" descr="data:image/jpeg;base64,/9j/4AAQSkZJRgABAQAAAQABAAD/2wCEAAkGBxQTBhMSEBAQFhUXFx0WFBQSFRcUFRQbFBoXFxgUFRYYHSggGBwlGxoTIT0hJSkrLjAvGB8zODMsNygtLisBCgoKBQUFDgUFDisZExkrKysrKysrKysrKysrKysrKysrKysrKysrKysrKysrKysrKysrKysrKysrKysrKysrK//AABEIAL0BCwMBIgACEQEDEQH/xAAbAAEAAgMBAQAAAAAAAAAAAAAABAUDBgcCAf/EAEoQAAIBAgIEBwoJCgcBAAAAAAABAgMRBBIFBiExIkFRcXKRoQcTNGFzgYKisbImMjM1QlKzwcIUIyQlNmJjktHSQ1N0g5PD4RX/xAAUAQEAAAAAAAAAAAAAAAAAAAAA/8QAFBEBAAAAAAAAAAAAAAAAAAAAAP/aAAwDAQACEQMRAD8A7iAAAAAAAAAAAAAFXpGlGWNWaMXwNl0nxvlLQrcd4b6H3sDBhqMY4ym4xinme1JL6E+Qrpa5xjpedCpRlsqZFOElK+2ybi7W8zZl0vVUYU255eHvzOH0Kmy6aKaeHwzrZ26bk3dydS7b33vm3gbdpiCapJpNd83NXXydQgzw8FlahBPPDaopfTiV+GxGbG0132UuE9jqOf0J7bNsnaSlbBSd7btt7W4S234gNgIOlop0YJpNZ1saut0jW3jVx4iX/PL+490MSpYumlVcuFudRyXxZcTbAsK+GgqLahDzRRO03piGFwqnUU2m8qUEm27N8bS4mQdIv9AqbbcF7d1tnLxFNi5UqkEqtRTSd0p1XJJ8qvLnAusBphYrQVeoqbilngk3mbtBO72bN+7buPf5LC/ycP5V/Q16MqVPCyjSqKKd3ljVaTbVtylt4kbNxgTNGL9W0uhH2IlEbRnzdS6EfYiSAAAAAAAAAAAAAAAAAAAAAAAAAAAArcd4b6H3ssitx3hvofewKfWDQyxeGhRc3Dh5lJLNtjCpvV1dbeU5pi9G1KGk5U4SzShPKnHZdxdk7Px2OwUvC6fSfuTOc6V/aup/qPxgW+gdPYuppeGHxkLNZppzpunNuMZLxJrbxI2fGVoww+ebSjFxlJvckpRbbJ2lf8Lyn/XUK3SmFVXASpSbSnaDa3pSkldAa/rxi4VZqVKpCce9rbCSkvjS40W2iNI0v/hYKj32n3zJD82pJy4NN3vFbVsNS0vq/wDkbqU++Z1JRknlytK81Z7XfdvLHVTVZU6WHxjqtuW2MFGyWeMltd3fsA2bS1Zw0XVmrXjCUknu4Kb29RzzTumMbisNGVaDjSzcDLBwhez3SltlsvxnScT8hLmKzuk/NVLyv4Jgajq3qk62CniZ1sqpyfAUbuTglP4zexbVxM6NxlFqV+yeI6U/s4F7xgTdGfN1LoR9iJJG0Z83UuhH2IkgAAAAAAAAAAAAAAAAAAAAAAAAAAAIONw83XUoKD4Nnmk48d+KLJwArqGFqflEXJU0k2+DJyfxWrWcVynNdK/tXU/1H4zrZrOkdTadTSHfoVZxk555JpSi3e7stjXWBZaxVXDR/fbJqm87V7XWWUdjs9vCRR6D0z+V4pwhSy5cs25TvsjKO5KO8u9aYt6vV0k28j2JXfUah3Nn+tqvk/xRAz90Hwx+Tj71QudXablqfhnG14xTs20nbMt6TKTugeHPycfbUL/U1/A6j0JdkpAU+jNZPynGRoxouLnezlPYrRcnujyJkruk/NVLyv4Jms6iUpPWGjJRk4xzZpJNxjenNbXuW1rrN/1g0LHFYeEJzlFRlm4KV3satt3bwKTUSk5as1oq15TmlfdthBbS8/Jqt/i0v+SX9hm0PoqnhsJ3ulms3mbk7ttpK/UkTgMODpOOEhF2vGKTtu2K2wzAAAAAAAAAAAAAAAAAAAAAAAAAAAAAAAAAADGqMe/Z8sc1rOVlmtyX323GQAc/1+8Ol0Irtn/Uv9QXfVGhzTXVUmjX9fPDZ9GPsZfdz39kKH+59rUA2KMUo2SSS3JbEj6AAAAAAAAAAAAAAAAAAAAGCUm8XFJ7EnJ+fYvxdRnI+H216j8aj/Kv6tn3H1cuCnJb1F257bO2wH3C189LNayu0vGk2k/Pa5mMeGpZMPGK+ikupWImN4WkaNPiTlVfoJRXrTT9ECeAR8FilUhJpNJTlBN/SyNxbXiun1ASAAAAAAAAAAAAAHPdevDano+6i97nT+CNHnqfaTKHXjw2rzr3Il33Nn8E6fTqfaSA2gAAAAAAAAAAAAABHwGKVXDZ0mtsotPenCTi11pmDSnBnSqfVqJPo1fzb7XF+YCeYcNXzQeyzUnFrf8AFdu1WfnMxDobNI1I/WUZ+fbF+7EDLi5NUsye5pvmvZ9l+oznmrC9JrlTXWeMLO+Gi/Er8/GB4wXyLfLKT9ZnjSfyEY/WnBesm+xM94DwOPN7Txj/AJWiv4nsjN/cBLIFHbpuo/q04RXpOcn7IE8gYD5wxD/fiuqnF/eBKxVbJhpze6MXJ+irkbQVHJoejF78kXLpSV5PrbMeskrav4hr/Kn2xaLGMbRSXFsArNKVZPSmFpRlJZpSqTytq8aUfiu3FnnTLQqJ7dbIfu4afr1Kf9hbgRcBjo1YzcFK0KkqTbttdN5ZONnuzXXOmSil1N26tUZfXUqj8bqzlNv1jFrTK+N0fT+jPFrMuVUqNetH16dN+YC/AKnQeOnVxeLztZaeI71TSVrRjSpN3fG3KU3zNAWwAAAADneu3htbpL7OmXXczfwUh06nvspNdfDq/SX2VMuO5g/guvKz9oG2gAAAfJLg7APoKrVXHzr6t4etVs5zpxc2lZOVrSaXEm7u3jIun5ZdYdHTW+VapRl0Z4erUa/npU35gL8i6Mx0a+DVSCkk3JWlbMnCThKLs2rqUWt/ESil1Z2PFw4o4qpb/cUKr7ZsDNpmrKGIw1RSko9+VOaTdpKsnBXXHabpstCo1q+ZJP6s6Uv5KtOX3FuBWaL4OkMVD+Iqi5qkI39aM+szaahfRNW29QbXPFZl2pGGhs1jrLlo0n51Osv6E/Exvh5Lli12AfaU70k+VJ9ZHq7NJ03ywnHqcWvvGiZX0VRf8OPuoYvwyj0pL1JP7gJZCoV1GDi+KUveZNNfx1S2LkvH7QLjAeBx5vYeMf8AK0fKe2E0e8F8i1ySkvWZ40nsoKX1ZwfmzJPsbAlkDA/OOIX70X104r7ieQKfB05NfXpRa56cpJ9k4AedYoX0BiEv8qfusn053pprjV+sVaalScXuaafM9hA0BUb0TCMvjQXep9Kk8j67X84GGts1rpP6+HqR88J0nbqlLqLciY3BZ69GalllSnmTte6cZQlB+Jp9aRLApdUVl0KqTTTpTqUmn+5Ukovmccr5miTpfRvfqmHkpKMqNaNaLaunwZ05R88Kk1ztFiABHw2DhTrVJQik6ss9Rq/Ckoxhma5csYLzEgAAAAAAHOdc/DK3SXZTpotu5Y/g1LxVp/hZUa4+E1ek/dii07lL+Dk/Lz92AG5gAAfJK6sfQBgwOEhRwcKVKKjThFQhFboxirJbfERcfo3vulMNVclahKc1G21znTlSTvyKM6uzxrkLEACl1WV8LWq2dquIqzjfjipd7i/PGCfM0XQAqNaduicnHOrSgvSq00+y/UW5ExmC75iKMnLZTm55bfGeWUY3fFbM3z2JYFZh9usVZ8lGlHz5q0vY0TsTK2Gk+SLfUiDobhVK9binVai/3aSVNetGb85l03K2iqiW+Uci56nAXa0B70TG2i6K5KcfdQxfhlHpSfqSX3kmnG0ElxK3URqu3SdNfVhKXW4pfiAlmvY+nfGSfj9hsJBo4dSi5PjlL3mBmo7MTOPLaS86s+1dp7xVHPhpQ+tFrrW8+yp/nlK+5Nc6f/qRkAw4OtnwsZPe1tXI1sa67mPFYdvEUpxteDd78cZK0l15X6JIjFJbEltvs2bXtbPQA+KKW5H0AAAAAAAAAAAAAAHN9b/lqvTl/Qs+5O/1BV8vL3YFZrY+FU6c+yTRP7kj/Ulfy79ymBvIAAAAAAAAAAAAD5GKSslZeIjYzDudWnuyxlnkuN5U8qXpWfmRKAAiYXhYyrPi2U16F2/Wk15iWeYRSVkkl4tm/a+0D5XqZaMpcibPmGhlw8VyJX+8VqeaKV9l0347bbddjIAAAAAAAAAAAAAAAAAAAAAAc11p/wATp1PtJk7uRP8AVOI8u/cgQNZ91TylT7SZM7kL/V2JX8b8EQN/AAAAAAAAAAAAAAAAAAAAAAAAAAAAAAAAAAAAAAAAAAHNNZ/i1PKVPtJknuQP9Fxa/ix90jazfJy6U/fkZu4+/wA1jPKQ91gdFAAAAAAAAAAAAAAAAAAAAAAAAAAAAAAAAAAAAAAAAAAHM9ZPkHzvtbMvcee3GL96HsmYtY/BVzX69p97jsv0nGrx039oB0sAAAAAAAAAAAAAAAAAAAAAAAAAAAAAAAAAAAAAAAAAAcy1g8Bj0F7Eee46/wBPxy8VL/tIGmNJ5sMo5LWilfNyK19xP7kEbaSxj5Y0+x1AOngAAAAAAAAAAAAAAAAAAAAP/9k="/>
            <p:cNvSpPr>
              <a:spLocks noChangeAspect="1" noChangeArrowheads="1"/>
            </p:cNvSpPr>
            <p:nvPr/>
          </p:nvSpPr>
          <p:spPr bwMode="auto">
            <a:xfrm>
              <a:off x="76394" y="5316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58" name="Group 557"/>
            <p:cNvGrpSpPr/>
            <p:nvPr/>
          </p:nvGrpSpPr>
          <p:grpSpPr>
            <a:xfrm>
              <a:off x="6698" y="6487915"/>
              <a:ext cx="2012161" cy="367215"/>
              <a:chOff x="-6002" y="6494265"/>
              <a:chExt cx="2012161" cy="367215"/>
            </a:xfrm>
          </p:grpSpPr>
          <p:sp>
            <p:nvSpPr>
              <p:cNvPr id="671" name="Rectangle 670"/>
              <p:cNvSpPr/>
              <p:nvPr/>
            </p:nvSpPr>
            <p:spPr>
              <a:xfrm>
                <a:off x="-2806" y="6680125"/>
                <a:ext cx="2008965" cy="181355"/>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Paging</a:t>
                </a:r>
                <a:endParaRPr lang="en-US" sz="1400" dirty="0"/>
              </a:p>
            </p:txBody>
          </p:sp>
          <p:sp>
            <p:nvSpPr>
              <p:cNvPr id="672" name="Rectangle 671"/>
              <p:cNvSpPr/>
              <p:nvPr/>
            </p:nvSpPr>
            <p:spPr>
              <a:xfrm>
                <a:off x="-6002" y="6494265"/>
                <a:ext cx="2012161" cy="181355"/>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t>Beacon</a:t>
                </a:r>
                <a:endParaRPr lang="en-US" sz="1400" dirty="0"/>
              </a:p>
            </p:txBody>
          </p:sp>
        </p:grpSp>
        <p:grpSp>
          <p:nvGrpSpPr>
            <p:cNvPr id="559" name="Group 558"/>
            <p:cNvGrpSpPr/>
            <p:nvPr/>
          </p:nvGrpSpPr>
          <p:grpSpPr>
            <a:xfrm>
              <a:off x="0" y="5390246"/>
              <a:ext cx="1930710" cy="798718"/>
              <a:chOff x="0" y="5358496"/>
              <a:chExt cx="1930710" cy="798718"/>
            </a:xfrm>
          </p:grpSpPr>
          <p:sp>
            <p:nvSpPr>
              <p:cNvPr id="561" name="Oval 560"/>
              <p:cNvSpPr/>
              <p:nvPr/>
            </p:nvSpPr>
            <p:spPr>
              <a:xfrm rot="166234">
                <a:off x="189020" y="5529477"/>
                <a:ext cx="1741690" cy="139043"/>
              </a:xfrm>
              <a:prstGeom prst="ellipse">
                <a:avLst/>
              </a:prstGeom>
              <a:solidFill>
                <a:schemeClr val="accent3">
                  <a:alpha val="52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62" name="Picture 56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596" y="6092974"/>
                <a:ext cx="93252" cy="64240"/>
              </a:xfrm>
              <a:prstGeom prst="rect">
                <a:avLst/>
              </a:prstGeom>
              <a:noFill/>
              <a:ln>
                <a:noFill/>
              </a:ln>
            </p:spPr>
          </p:pic>
          <p:pic>
            <p:nvPicPr>
              <p:cNvPr id="563" name="Picture 56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0669" y="6067672"/>
                <a:ext cx="93252" cy="64240"/>
              </a:xfrm>
              <a:prstGeom prst="rect">
                <a:avLst/>
              </a:prstGeom>
              <a:noFill/>
              <a:ln>
                <a:noFill/>
              </a:ln>
            </p:spPr>
          </p:pic>
          <p:pic>
            <p:nvPicPr>
              <p:cNvPr id="564" name="Picture 56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9810" y="6003432"/>
                <a:ext cx="93252" cy="64240"/>
              </a:xfrm>
              <a:prstGeom prst="rect">
                <a:avLst/>
              </a:prstGeom>
              <a:noFill/>
              <a:ln>
                <a:noFill/>
              </a:ln>
            </p:spPr>
          </p:pic>
          <p:pic>
            <p:nvPicPr>
              <p:cNvPr id="565" name="Picture 564"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3121" y="5971312"/>
                <a:ext cx="93252" cy="64240"/>
              </a:xfrm>
              <a:prstGeom prst="rect">
                <a:avLst/>
              </a:prstGeom>
              <a:noFill/>
              <a:ln>
                <a:noFill/>
              </a:ln>
            </p:spPr>
          </p:pic>
          <p:pic>
            <p:nvPicPr>
              <p:cNvPr id="566" name="Picture 56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4483" y="5815025"/>
                <a:ext cx="93252" cy="64240"/>
              </a:xfrm>
              <a:prstGeom prst="rect">
                <a:avLst/>
              </a:prstGeom>
              <a:noFill/>
              <a:ln>
                <a:noFill/>
              </a:ln>
            </p:spPr>
          </p:pic>
          <p:grpSp>
            <p:nvGrpSpPr>
              <p:cNvPr id="567" name="Group 221"/>
              <p:cNvGrpSpPr/>
              <p:nvPr/>
            </p:nvGrpSpPr>
            <p:grpSpPr>
              <a:xfrm>
                <a:off x="0" y="5358496"/>
                <a:ext cx="446450" cy="329492"/>
                <a:chOff x="366315" y="3653929"/>
                <a:chExt cx="2379685" cy="1756271"/>
              </a:xfrm>
            </p:grpSpPr>
            <p:sp>
              <p:nvSpPr>
                <p:cNvPr id="568" name="Parallelogram 567"/>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9" name="Group 98"/>
                <p:cNvGrpSpPr/>
                <p:nvPr/>
              </p:nvGrpSpPr>
              <p:grpSpPr>
                <a:xfrm>
                  <a:off x="1852018" y="5083997"/>
                  <a:ext cx="163909" cy="326203"/>
                  <a:chOff x="1476543" y="4728479"/>
                  <a:chExt cx="163909" cy="326203"/>
                </a:xfrm>
              </p:grpSpPr>
              <p:sp>
                <p:nvSpPr>
                  <p:cNvPr id="669" name="Isosceles Triangle 66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70" name="Straight Connector 669"/>
                  <p:cNvCxnSpPr>
                    <a:stCxn id="66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0" name="Group 99"/>
                <p:cNvGrpSpPr/>
                <p:nvPr/>
              </p:nvGrpSpPr>
              <p:grpSpPr>
                <a:xfrm>
                  <a:off x="1589955" y="5083997"/>
                  <a:ext cx="163909" cy="326203"/>
                  <a:chOff x="1476543" y="4728479"/>
                  <a:chExt cx="163909" cy="326203"/>
                </a:xfrm>
              </p:grpSpPr>
              <p:sp>
                <p:nvSpPr>
                  <p:cNvPr id="667" name="Isosceles Triangle 66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68" name="Straight Connector 667"/>
                  <p:cNvCxnSpPr>
                    <a:stCxn id="66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1" name="Group 102"/>
                <p:cNvGrpSpPr/>
                <p:nvPr/>
              </p:nvGrpSpPr>
              <p:grpSpPr>
                <a:xfrm>
                  <a:off x="381000" y="5083996"/>
                  <a:ext cx="163909" cy="326203"/>
                  <a:chOff x="1476543" y="4728479"/>
                  <a:chExt cx="163909" cy="326203"/>
                </a:xfrm>
              </p:grpSpPr>
              <p:sp>
                <p:nvSpPr>
                  <p:cNvPr id="665" name="Isosceles Triangle 66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66" name="Straight Connector 665"/>
                  <p:cNvCxnSpPr>
                    <a:stCxn id="66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2" name="Group 105"/>
                <p:cNvGrpSpPr/>
                <p:nvPr/>
              </p:nvGrpSpPr>
              <p:grpSpPr>
                <a:xfrm>
                  <a:off x="685800" y="5083996"/>
                  <a:ext cx="163909" cy="326203"/>
                  <a:chOff x="1476543" y="4728479"/>
                  <a:chExt cx="163909" cy="326203"/>
                </a:xfrm>
              </p:grpSpPr>
              <p:sp>
                <p:nvSpPr>
                  <p:cNvPr id="663" name="Isosceles Triangle 66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64" name="Straight Connector 663"/>
                  <p:cNvCxnSpPr>
                    <a:stCxn id="66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3" name="Group 117"/>
                <p:cNvGrpSpPr/>
                <p:nvPr/>
              </p:nvGrpSpPr>
              <p:grpSpPr>
                <a:xfrm>
                  <a:off x="979091" y="5083996"/>
                  <a:ext cx="163909" cy="326203"/>
                  <a:chOff x="1476543" y="4728479"/>
                  <a:chExt cx="163909" cy="326203"/>
                </a:xfrm>
              </p:grpSpPr>
              <p:sp>
                <p:nvSpPr>
                  <p:cNvPr id="661" name="Isosceles Triangle 66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62" name="Straight Connector 661"/>
                  <p:cNvCxnSpPr>
                    <a:stCxn id="66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4" name="Group 120"/>
                <p:cNvGrpSpPr/>
                <p:nvPr/>
              </p:nvGrpSpPr>
              <p:grpSpPr>
                <a:xfrm>
                  <a:off x="1283891" y="5083996"/>
                  <a:ext cx="163909" cy="326203"/>
                  <a:chOff x="1476543" y="4728479"/>
                  <a:chExt cx="163909" cy="326203"/>
                </a:xfrm>
              </p:grpSpPr>
              <p:sp>
                <p:nvSpPr>
                  <p:cNvPr id="659" name="Isosceles Triangle 65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60" name="Straight Connector 659"/>
                  <p:cNvCxnSpPr>
                    <a:stCxn id="65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5" name="Group 123"/>
                <p:cNvGrpSpPr/>
                <p:nvPr/>
              </p:nvGrpSpPr>
              <p:grpSpPr>
                <a:xfrm>
                  <a:off x="2569046" y="3819924"/>
                  <a:ext cx="163909" cy="326203"/>
                  <a:chOff x="1476543" y="4728479"/>
                  <a:chExt cx="163909" cy="326203"/>
                </a:xfrm>
              </p:grpSpPr>
              <p:sp>
                <p:nvSpPr>
                  <p:cNvPr id="657" name="Isosceles Triangle 65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8" name="Straight Connector 657"/>
                  <p:cNvCxnSpPr>
                    <a:stCxn id="65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6" name="Group 126"/>
                <p:cNvGrpSpPr/>
                <p:nvPr/>
              </p:nvGrpSpPr>
              <p:grpSpPr>
                <a:xfrm>
                  <a:off x="2306983" y="3819924"/>
                  <a:ext cx="163909" cy="326203"/>
                  <a:chOff x="1476543" y="4728479"/>
                  <a:chExt cx="163909" cy="326203"/>
                </a:xfrm>
              </p:grpSpPr>
              <p:sp>
                <p:nvSpPr>
                  <p:cNvPr id="655" name="Isosceles Triangle 65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6" name="Straight Connector 655"/>
                  <p:cNvCxnSpPr>
                    <a:stCxn id="65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7" name="Group 129"/>
                <p:cNvGrpSpPr/>
                <p:nvPr/>
              </p:nvGrpSpPr>
              <p:grpSpPr>
                <a:xfrm>
                  <a:off x="1098028" y="3819923"/>
                  <a:ext cx="163909" cy="326203"/>
                  <a:chOff x="1476543" y="4728479"/>
                  <a:chExt cx="163909" cy="326203"/>
                </a:xfrm>
              </p:grpSpPr>
              <p:sp>
                <p:nvSpPr>
                  <p:cNvPr id="653" name="Isosceles Triangle 65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4" name="Straight Connector 653"/>
                  <p:cNvCxnSpPr>
                    <a:stCxn id="65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8" name="Group 132"/>
                <p:cNvGrpSpPr/>
                <p:nvPr/>
              </p:nvGrpSpPr>
              <p:grpSpPr>
                <a:xfrm>
                  <a:off x="1402828" y="3819923"/>
                  <a:ext cx="163909" cy="326203"/>
                  <a:chOff x="1476543" y="4728479"/>
                  <a:chExt cx="163909" cy="326203"/>
                </a:xfrm>
              </p:grpSpPr>
              <p:sp>
                <p:nvSpPr>
                  <p:cNvPr id="651" name="Isosceles Triangle 65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2" name="Straight Connector 651"/>
                  <p:cNvCxnSpPr>
                    <a:stCxn id="65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9" name="Group 135"/>
                <p:cNvGrpSpPr/>
                <p:nvPr/>
              </p:nvGrpSpPr>
              <p:grpSpPr>
                <a:xfrm>
                  <a:off x="1696119" y="3819923"/>
                  <a:ext cx="163909" cy="326203"/>
                  <a:chOff x="1476543" y="4728479"/>
                  <a:chExt cx="163909" cy="326203"/>
                </a:xfrm>
              </p:grpSpPr>
              <p:sp>
                <p:nvSpPr>
                  <p:cNvPr id="649" name="Isosceles Triangle 64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0" name="Straight Connector 649"/>
                  <p:cNvCxnSpPr>
                    <a:stCxn id="64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0" name="Group 138"/>
                <p:cNvGrpSpPr/>
                <p:nvPr/>
              </p:nvGrpSpPr>
              <p:grpSpPr>
                <a:xfrm>
                  <a:off x="2000919" y="3819923"/>
                  <a:ext cx="163909" cy="326203"/>
                  <a:chOff x="1476543" y="4728479"/>
                  <a:chExt cx="163909" cy="326203"/>
                </a:xfrm>
              </p:grpSpPr>
              <p:sp>
                <p:nvSpPr>
                  <p:cNvPr id="647" name="Isosceles Triangle 64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48" name="Straight Connector 647"/>
                  <p:cNvCxnSpPr>
                    <a:stCxn id="64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1" name="Group 141"/>
                <p:cNvGrpSpPr/>
                <p:nvPr/>
              </p:nvGrpSpPr>
              <p:grpSpPr>
                <a:xfrm>
                  <a:off x="2070373" y="4658124"/>
                  <a:ext cx="163909" cy="326203"/>
                  <a:chOff x="1476543" y="4728479"/>
                  <a:chExt cx="163909" cy="326203"/>
                </a:xfrm>
              </p:grpSpPr>
              <p:sp>
                <p:nvSpPr>
                  <p:cNvPr id="645" name="Isosceles Triangle 64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46" name="Straight Connector 645"/>
                  <p:cNvCxnSpPr>
                    <a:stCxn id="64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2" name="Group 144"/>
                <p:cNvGrpSpPr/>
                <p:nvPr/>
              </p:nvGrpSpPr>
              <p:grpSpPr>
                <a:xfrm>
                  <a:off x="1808310" y="4658124"/>
                  <a:ext cx="163909" cy="326203"/>
                  <a:chOff x="1476543" y="4728479"/>
                  <a:chExt cx="163909" cy="326203"/>
                </a:xfrm>
              </p:grpSpPr>
              <p:sp>
                <p:nvSpPr>
                  <p:cNvPr id="643" name="Isosceles Triangle 64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44" name="Straight Connector 643"/>
                  <p:cNvCxnSpPr>
                    <a:stCxn id="64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3" name="Group 147"/>
                <p:cNvGrpSpPr/>
                <p:nvPr/>
              </p:nvGrpSpPr>
              <p:grpSpPr>
                <a:xfrm>
                  <a:off x="599355" y="4658123"/>
                  <a:ext cx="163909" cy="326203"/>
                  <a:chOff x="1476543" y="4728479"/>
                  <a:chExt cx="163909" cy="326203"/>
                </a:xfrm>
              </p:grpSpPr>
              <p:sp>
                <p:nvSpPr>
                  <p:cNvPr id="641" name="Isosceles Triangle 64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42" name="Straight Connector 641"/>
                  <p:cNvCxnSpPr>
                    <a:stCxn id="64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4" name="Group 150"/>
                <p:cNvGrpSpPr/>
                <p:nvPr/>
              </p:nvGrpSpPr>
              <p:grpSpPr>
                <a:xfrm>
                  <a:off x="904155" y="4658123"/>
                  <a:ext cx="163909" cy="326203"/>
                  <a:chOff x="1476543" y="4728479"/>
                  <a:chExt cx="163909" cy="326203"/>
                </a:xfrm>
              </p:grpSpPr>
              <p:sp>
                <p:nvSpPr>
                  <p:cNvPr id="639" name="Isosceles Triangle 63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40" name="Straight Connector 639"/>
                  <p:cNvCxnSpPr>
                    <a:stCxn id="63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5" name="Group 153"/>
                <p:cNvGrpSpPr/>
                <p:nvPr/>
              </p:nvGrpSpPr>
              <p:grpSpPr>
                <a:xfrm>
                  <a:off x="1197446" y="4658123"/>
                  <a:ext cx="163909" cy="326203"/>
                  <a:chOff x="1476543" y="4728479"/>
                  <a:chExt cx="163909" cy="326203"/>
                </a:xfrm>
              </p:grpSpPr>
              <p:sp>
                <p:nvSpPr>
                  <p:cNvPr id="637" name="Isosceles Triangle 63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8" name="Straight Connector 637"/>
                  <p:cNvCxnSpPr>
                    <a:stCxn id="63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6" name="Group 156"/>
                <p:cNvGrpSpPr/>
                <p:nvPr/>
              </p:nvGrpSpPr>
              <p:grpSpPr>
                <a:xfrm>
                  <a:off x="1502246" y="4658123"/>
                  <a:ext cx="163909" cy="326203"/>
                  <a:chOff x="1476543" y="4728479"/>
                  <a:chExt cx="163909" cy="326203"/>
                </a:xfrm>
              </p:grpSpPr>
              <p:sp>
                <p:nvSpPr>
                  <p:cNvPr id="635" name="Isosceles Triangle 63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6" name="Straight Connector 635"/>
                  <p:cNvCxnSpPr>
                    <a:stCxn id="63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7" name="Group 159"/>
                <p:cNvGrpSpPr/>
                <p:nvPr/>
              </p:nvGrpSpPr>
              <p:grpSpPr>
                <a:xfrm>
                  <a:off x="2340446" y="4222328"/>
                  <a:ext cx="163909" cy="326203"/>
                  <a:chOff x="1476543" y="4728479"/>
                  <a:chExt cx="163909" cy="326203"/>
                </a:xfrm>
              </p:grpSpPr>
              <p:sp>
                <p:nvSpPr>
                  <p:cNvPr id="633" name="Isosceles Triangle 63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4" name="Straight Connector 633"/>
                  <p:cNvCxnSpPr>
                    <a:stCxn id="63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8" name="Group 162"/>
                <p:cNvGrpSpPr/>
                <p:nvPr/>
              </p:nvGrpSpPr>
              <p:grpSpPr>
                <a:xfrm>
                  <a:off x="2078383" y="4222328"/>
                  <a:ext cx="163909" cy="326203"/>
                  <a:chOff x="1476543" y="4728479"/>
                  <a:chExt cx="163909" cy="326203"/>
                </a:xfrm>
              </p:grpSpPr>
              <p:sp>
                <p:nvSpPr>
                  <p:cNvPr id="631" name="Isosceles Triangle 63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2" name="Straight Connector 631"/>
                  <p:cNvCxnSpPr>
                    <a:stCxn id="63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89" name="Group 165"/>
                <p:cNvGrpSpPr/>
                <p:nvPr/>
              </p:nvGrpSpPr>
              <p:grpSpPr>
                <a:xfrm>
                  <a:off x="869428" y="4222327"/>
                  <a:ext cx="163909" cy="326203"/>
                  <a:chOff x="1476543" y="4728479"/>
                  <a:chExt cx="163909" cy="326203"/>
                </a:xfrm>
              </p:grpSpPr>
              <p:sp>
                <p:nvSpPr>
                  <p:cNvPr id="629" name="Isosceles Triangle 62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0" name="Straight Connector 629"/>
                  <p:cNvCxnSpPr>
                    <a:stCxn id="62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90" name="Group 168"/>
                <p:cNvGrpSpPr/>
                <p:nvPr/>
              </p:nvGrpSpPr>
              <p:grpSpPr>
                <a:xfrm>
                  <a:off x="1174228" y="4222327"/>
                  <a:ext cx="163909" cy="326203"/>
                  <a:chOff x="1476543" y="4728479"/>
                  <a:chExt cx="163909" cy="326203"/>
                </a:xfrm>
              </p:grpSpPr>
              <p:sp>
                <p:nvSpPr>
                  <p:cNvPr id="627" name="Isosceles Triangle 62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28" name="Straight Connector 627"/>
                  <p:cNvCxnSpPr>
                    <a:stCxn id="62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91" name="Group 171"/>
                <p:cNvGrpSpPr/>
                <p:nvPr/>
              </p:nvGrpSpPr>
              <p:grpSpPr>
                <a:xfrm>
                  <a:off x="1467519" y="4222327"/>
                  <a:ext cx="163909" cy="326203"/>
                  <a:chOff x="1476543" y="4728479"/>
                  <a:chExt cx="163909" cy="326203"/>
                </a:xfrm>
              </p:grpSpPr>
              <p:sp>
                <p:nvSpPr>
                  <p:cNvPr id="625" name="Isosceles Triangle 62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26" name="Straight Connector 625"/>
                  <p:cNvCxnSpPr>
                    <a:stCxn id="62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92" name="Group 174"/>
                <p:cNvGrpSpPr/>
                <p:nvPr/>
              </p:nvGrpSpPr>
              <p:grpSpPr>
                <a:xfrm>
                  <a:off x="1772319" y="4222327"/>
                  <a:ext cx="163909" cy="326203"/>
                  <a:chOff x="1476543" y="4728479"/>
                  <a:chExt cx="163909" cy="326203"/>
                </a:xfrm>
              </p:grpSpPr>
              <p:sp>
                <p:nvSpPr>
                  <p:cNvPr id="623" name="Isosceles Triangle 62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24" name="Straight Connector 623"/>
                  <p:cNvCxnSpPr>
                    <a:stCxn id="62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593" name="Straight Connector 592"/>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9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60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60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60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60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60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60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60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60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60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60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61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61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61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61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61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61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61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61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61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61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62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62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62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pic>
            <p:nvPicPr>
              <p:cNvPr id="2257" name="Picture 225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51010" y="5592759"/>
                <a:ext cx="93252" cy="64240"/>
              </a:xfrm>
              <a:prstGeom prst="rect">
                <a:avLst/>
              </a:prstGeom>
              <a:noFill/>
              <a:ln>
                <a:noFill/>
              </a:ln>
            </p:spPr>
          </p:pic>
        </p:grpSp>
      </p:grpSp>
      <p:sp>
        <p:nvSpPr>
          <p:cNvPr id="2" name="Title 1"/>
          <p:cNvSpPr>
            <a:spLocks noGrp="1"/>
          </p:cNvSpPr>
          <p:nvPr>
            <p:ph type="title"/>
          </p:nvPr>
        </p:nvSpPr>
        <p:spPr/>
        <p:txBody>
          <a:bodyPr/>
          <a:lstStyle/>
          <a:p>
            <a:r>
              <a:rPr lang="en-US" dirty="0" smtClean="0"/>
              <a:t>MU-MIMO Frame Structure</a:t>
            </a:r>
            <a:endParaRPr lang="en-US" dirty="0"/>
          </a:p>
        </p:txBody>
      </p:sp>
      <p:grpSp>
        <p:nvGrpSpPr>
          <p:cNvPr id="4" name="Group 3"/>
          <p:cNvGrpSpPr/>
          <p:nvPr/>
        </p:nvGrpSpPr>
        <p:grpSpPr>
          <a:xfrm>
            <a:off x="616609" y="2550812"/>
            <a:ext cx="2074198" cy="1538668"/>
            <a:chOff x="0" y="5316462"/>
            <a:chExt cx="2074198" cy="1538668"/>
          </a:xfrm>
        </p:grpSpPr>
        <p:sp>
          <p:nvSpPr>
            <p:cNvPr id="5" name="AutoShape 4" descr="data:image/jpeg;base64,/9j/4AAQSkZJRgABAQAAAQABAAD/2wCEAAkGBxQTBhMSEBAQFhUXFx0WFBQSFRcUFRQbFBoXFxgUFRYYHSggGBwlGxoTIT0hJSkrLjAvGB8zODMsNygtLisBCgoKBQUFDgUFDisZExkrKysrKysrKysrKysrKysrKysrKysrKysrKysrKysrKysrKysrKysrKysrKysrKysrK//AABEIAL0BCwMBIgACEQEDEQH/xAAbAAEAAgMBAQAAAAAAAAAAAAAABAUDBgcCAf/EAEoQAAIBAgIEBwoJCgcBAAAAAAABAgMRBBIFBiExIkFRcXKRoQcTNGFzgYKisbImMjM1QlKzwcIUIyQlNmJjktHSQ1N0g5PD4RX/xAAUAQEAAAAAAAAAAAAAAAAAAAAA/8QAFBEBAAAAAAAAAAAAAAAAAAAAAP/aAAwDAQACEQMRAD8A7iAAAAAAAAAAAAAFXpGlGWNWaMXwNl0nxvlLQrcd4b6H3sDBhqMY4ym4xinme1JL6E+Qrpa5xjpedCpRlsqZFOElK+2ybi7W8zZl0vVUYU255eHvzOH0Kmy6aKaeHwzrZ26bk3dydS7b33vm3gbdpiCapJpNd83NXXydQgzw8FlahBPPDaopfTiV+GxGbG0132UuE9jqOf0J7bNsnaSlbBSd7btt7W4S234gNgIOlop0YJpNZ1saut0jW3jVx4iX/PL+490MSpYumlVcuFudRyXxZcTbAsK+GgqLahDzRRO03piGFwqnUU2m8qUEm27N8bS4mQdIv9AqbbcF7d1tnLxFNi5UqkEqtRTSd0p1XJJ8qvLnAusBphYrQVeoqbilngk3mbtBO72bN+7buPf5LC/ycP5V/Q16MqVPCyjSqKKd3ljVaTbVtylt4kbNxgTNGL9W0uhH2IlEbRnzdS6EfYiSAAAAAAAAAAAAAAAAAAAAAAAAAAAArcd4b6H3ssitx3hvofewKfWDQyxeGhRc3Dh5lJLNtjCpvV1dbeU5pi9G1KGk5U4SzShPKnHZdxdk7Px2OwUvC6fSfuTOc6V/aup/qPxgW+gdPYuppeGHxkLNZppzpunNuMZLxJrbxI2fGVoww+ebSjFxlJvckpRbbJ2lf8Lyn/XUK3SmFVXASpSbSnaDa3pSkldAa/rxi4VZqVKpCce9rbCSkvjS40W2iNI0v/hYKj32n3zJD82pJy4NN3vFbVsNS0vq/wDkbqU++Z1JRknlytK81Z7XfdvLHVTVZU6WHxjqtuW2MFGyWeMltd3fsA2bS1Zw0XVmrXjCUknu4Kb29RzzTumMbisNGVaDjSzcDLBwhez3SltlsvxnScT8hLmKzuk/NVLyv4Jgajq3qk62CniZ1sqpyfAUbuTglP4zexbVxM6NxlFqV+yeI6U/s4F7xgTdGfN1LoR9iJJG0Z83UuhH2IkgAAAAAAAAAAAAAAAAAAAAAAAAAAAIONw83XUoKD4Nnmk48d+KLJwArqGFqflEXJU0k2+DJyfxWrWcVynNdK/tXU/1H4zrZrOkdTadTSHfoVZxk555JpSi3e7stjXWBZaxVXDR/fbJqm87V7XWWUdjs9vCRR6D0z+V4pwhSy5cs25TvsjKO5KO8u9aYt6vV0k28j2JXfUah3Nn+tqvk/xRAz90Hwx+Tj71QudXablqfhnG14xTs20nbMt6TKTugeHPycfbUL/U1/A6j0JdkpAU+jNZPynGRoxouLnezlPYrRcnujyJkruk/NVLyv4Jms6iUpPWGjJRk4xzZpJNxjenNbXuW1rrN/1g0LHFYeEJzlFRlm4KV3satt3bwKTUSk5as1oq15TmlfdthBbS8/Jqt/i0v+SX9hm0PoqnhsJ3ulms3mbk7ttpK/UkTgMODpOOEhF2vGKTtu2K2wzAAAAAAAAAAAAAAAAAAAAAAAAAAAAAAAAAADGqMe/Z8sc1rOVlmtyX323GQAc/1+8Ol0Irtn/Uv9QXfVGhzTXVUmjX9fPDZ9GPsZfdz39kKH+59rUA2KMUo2SSS3JbEj6AAAAAAAAAAAAAAAAAAAAGCUm8XFJ7EnJ+fYvxdRnI+H216j8aj/Kv6tn3H1cuCnJb1F257bO2wH3C189LNayu0vGk2k/Pa5mMeGpZMPGK+ikupWImN4WkaNPiTlVfoJRXrTT9ECeAR8FilUhJpNJTlBN/SyNxbXiun1ASAAAAAAAAAAAAAHPdevDano+6i97nT+CNHnqfaTKHXjw2rzr3Il33Nn8E6fTqfaSA2gAAAAAAAAAAAAABHwGKVXDZ0mtsotPenCTi11pmDSnBnSqfVqJPo1fzb7XF+YCeYcNXzQeyzUnFrf8AFdu1WfnMxDobNI1I/WUZ+fbF+7EDLi5NUsye5pvmvZ9l+oznmrC9JrlTXWeMLO+Gi/Er8/GB4wXyLfLKT9ZnjSfyEY/WnBesm+xM94DwOPN7Txj/AJWiv4nsjN/cBLIFHbpuo/q04RXpOcn7IE8gYD5wxD/fiuqnF/eBKxVbJhpze6MXJ+irkbQVHJoejF78kXLpSV5PrbMeskrav4hr/Kn2xaLGMbRSXFsArNKVZPSmFpRlJZpSqTytq8aUfiu3FnnTLQqJ7dbIfu4afr1Kf9hbgRcBjo1YzcFK0KkqTbttdN5ZONnuzXXOmSil1N26tUZfXUqj8bqzlNv1jFrTK+N0fT+jPFrMuVUqNetH16dN+YC/AKnQeOnVxeLztZaeI71TSVrRjSpN3fG3KU3zNAWwAAAADneu3htbpL7OmXXczfwUh06nvspNdfDq/SX2VMuO5g/guvKz9oG2gAAAfJLg7APoKrVXHzr6t4etVs5zpxc2lZOVrSaXEm7u3jIun5ZdYdHTW+VapRl0Z4erUa/npU35gL8i6Mx0a+DVSCkk3JWlbMnCThKLs2rqUWt/ESil1Z2PFw4o4qpb/cUKr7ZsDNpmrKGIw1RSko9+VOaTdpKsnBXXHabpstCo1q+ZJP6s6Uv5KtOX3FuBWaL4OkMVD+Iqi5qkI39aM+szaahfRNW29QbXPFZl2pGGhs1jrLlo0n51Osv6E/Exvh5Lli12AfaU70k+VJ9ZHq7NJ03ywnHqcWvvGiZX0VRf8OPuoYvwyj0pL1JP7gJZCoV1GDi+KUveZNNfx1S2LkvH7QLjAeBx5vYeMf8AK0fKe2E0e8F8i1ySkvWZ40nsoKX1ZwfmzJPsbAlkDA/OOIX70X104r7ieQKfB05NfXpRa56cpJ9k4AedYoX0BiEv8qfusn053pprjV+sVaalScXuaafM9hA0BUb0TCMvjQXep9Kk8j67X84GGts1rpP6+HqR88J0nbqlLqLciY3BZ69GalllSnmTte6cZQlB+Jp9aRLApdUVl0KqTTTpTqUmn+5Ukovmccr5miTpfRvfqmHkpKMqNaNaLaunwZ05R88Kk1ztFiABHw2DhTrVJQik6ss9Rq/Ckoxhma5csYLzEgAAAAAAHOdc/DK3SXZTpotu5Y/g1LxVp/hZUa4+E1ek/dii07lL+Dk/Lz92AG5gAAfJK6sfQBgwOEhRwcKVKKjThFQhFboxirJbfERcfo3vulMNVclahKc1G21znTlSTvyKM6uzxrkLEACl1WV8LWq2dquIqzjfjipd7i/PGCfM0XQAqNaduicnHOrSgvSq00+y/UW5ExmC75iKMnLZTm55bfGeWUY3fFbM3z2JYFZh9usVZ8lGlHz5q0vY0TsTK2Gk+SLfUiDobhVK9binVai/3aSVNetGb85l03K2iqiW+Uci56nAXa0B70TG2i6K5KcfdQxfhlHpSfqSX3kmnG0ElxK3URqu3SdNfVhKXW4pfiAlmvY+nfGSfj9hsJBo4dSi5PjlL3mBmo7MTOPLaS86s+1dp7xVHPhpQ+tFrrW8+yp/nlK+5Nc6f/qRkAw4OtnwsZPe1tXI1sa67mPFYdvEUpxteDd78cZK0l15X6JIjFJbEltvs2bXtbPQA+KKW5H0AAAAAAAAAAAAAAHN9b/lqvTl/Qs+5O/1BV8vL3YFZrY+FU6c+yTRP7kj/Ulfy79ymBvIAAAAAAAAAAAAD5GKSslZeIjYzDudWnuyxlnkuN5U8qXpWfmRKAAiYXhYyrPi2U16F2/Wk15iWeYRSVkkl4tm/a+0D5XqZaMpcibPmGhlw8VyJX+8VqeaKV9l0347bbddjIAAAAAAAAAAAAAAAAAAAAAAc11p/wATp1PtJk7uRP8AVOI8u/cgQNZ91TylT7SZM7kL/V2JX8b8EQN/AAAAAAAAAAAAAAAAAAAAAAAAAAAAAAAAAAAAAAAAAAHNNZ/i1PKVPtJknuQP9Fxa/ix90jazfJy6U/fkZu4+/wA1jPKQ91gdFAAAAAAAAAAAAAAAAAAAAAAAAAAAAAAAAAAAAAAAAAAHM9ZPkHzvtbMvcee3GL96HsmYtY/BVzX69p97jsv0nGrx039oB0sAAAAAAAAAAAAAAAAAAAAAAAAAAAAAAAAAAAAAAAAAAcy1g8Bj0F7Eee46/wBPxy8VL/tIGmNJ5sMo5LWilfNyK19xP7kEbaSxj5Y0+x1AOngAAAAAAAAAAAAAAAAAAAAP/9k="/>
            <p:cNvSpPr>
              <a:spLocks noChangeAspect="1" noChangeArrowheads="1"/>
            </p:cNvSpPr>
            <p:nvPr/>
          </p:nvSpPr>
          <p:spPr bwMode="auto">
            <a:xfrm>
              <a:off x="76394" y="5316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6698" y="6487915"/>
              <a:ext cx="2012161" cy="367215"/>
              <a:chOff x="-6002" y="6494265"/>
              <a:chExt cx="2012161" cy="367215"/>
            </a:xfrm>
          </p:grpSpPr>
          <p:sp>
            <p:nvSpPr>
              <p:cNvPr id="119" name="Rectangle 118"/>
              <p:cNvSpPr/>
              <p:nvPr/>
            </p:nvSpPr>
            <p:spPr>
              <a:xfrm>
                <a:off x="-2806" y="6680125"/>
                <a:ext cx="2008965" cy="181355"/>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Paging</a:t>
                </a:r>
                <a:endParaRPr lang="en-US" sz="1400" dirty="0"/>
              </a:p>
            </p:txBody>
          </p:sp>
          <p:sp>
            <p:nvSpPr>
              <p:cNvPr id="120" name="Rectangle 119"/>
              <p:cNvSpPr/>
              <p:nvPr/>
            </p:nvSpPr>
            <p:spPr>
              <a:xfrm>
                <a:off x="-6002" y="6494265"/>
                <a:ext cx="2012161" cy="181355"/>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t>Beacon</a:t>
                </a:r>
                <a:endParaRPr lang="en-US" sz="1400" dirty="0"/>
              </a:p>
            </p:txBody>
          </p:sp>
        </p:grpSp>
        <p:grpSp>
          <p:nvGrpSpPr>
            <p:cNvPr id="7" name="Group 6"/>
            <p:cNvGrpSpPr/>
            <p:nvPr/>
          </p:nvGrpSpPr>
          <p:grpSpPr>
            <a:xfrm>
              <a:off x="0" y="5390246"/>
              <a:ext cx="2074198" cy="953619"/>
              <a:chOff x="0" y="5358496"/>
              <a:chExt cx="2074198" cy="953619"/>
            </a:xfrm>
          </p:grpSpPr>
          <p:sp>
            <p:nvSpPr>
              <p:cNvPr id="8" name="Oval 7"/>
              <p:cNvSpPr/>
              <p:nvPr/>
            </p:nvSpPr>
            <p:spPr>
              <a:xfrm rot="2814030">
                <a:off x="231625" y="5813323"/>
                <a:ext cx="883215" cy="114369"/>
              </a:xfrm>
              <a:prstGeom prst="ellipse">
                <a:avLst/>
              </a:prstGeom>
              <a:solidFill>
                <a:schemeClr val="accent6">
                  <a:alpha val="4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rot="1202501">
                <a:off x="332508" y="5756813"/>
                <a:ext cx="1741690" cy="139043"/>
              </a:xfrm>
              <a:prstGeom prst="ellipse">
                <a:avLst/>
              </a:prstGeom>
              <a:solidFill>
                <a:schemeClr val="accent3">
                  <a:alpha val="52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596" y="6092974"/>
                <a:ext cx="93252" cy="64240"/>
              </a:xfrm>
              <a:prstGeom prst="rect">
                <a:avLst/>
              </a:prstGeom>
              <a:noFill/>
              <a:ln>
                <a:noFill/>
              </a:ln>
            </p:spPr>
          </p:pic>
          <p:pic>
            <p:nvPicPr>
              <p:cNvPr id="11" name="Picture 1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0669" y="6067672"/>
                <a:ext cx="93252" cy="64240"/>
              </a:xfrm>
              <a:prstGeom prst="rect">
                <a:avLst/>
              </a:prstGeom>
              <a:noFill/>
              <a:ln>
                <a:noFill/>
              </a:ln>
            </p:spPr>
          </p:pic>
          <p:pic>
            <p:nvPicPr>
              <p:cNvPr id="12" name="Picture 1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9810" y="6003432"/>
                <a:ext cx="93252" cy="64240"/>
              </a:xfrm>
              <a:prstGeom prst="rect">
                <a:avLst/>
              </a:prstGeom>
              <a:noFill/>
              <a:ln>
                <a:noFill/>
              </a:ln>
            </p:spPr>
          </p:pic>
          <p:pic>
            <p:nvPicPr>
              <p:cNvPr id="13" name="Picture 1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3121" y="5971312"/>
                <a:ext cx="93252" cy="64240"/>
              </a:xfrm>
              <a:prstGeom prst="rect">
                <a:avLst/>
              </a:prstGeom>
              <a:noFill/>
              <a:ln>
                <a:noFill/>
              </a:ln>
            </p:spPr>
          </p:pic>
          <p:pic>
            <p:nvPicPr>
              <p:cNvPr id="14" name="Picture 1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4483" y="5815025"/>
                <a:ext cx="93252" cy="64240"/>
              </a:xfrm>
              <a:prstGeom prst="rect">
                <a:avLst/>
              </a:prstGeom>
              <a:noFill/>
              <a:ln>
                <a:noFill/>
              </a:ln>
            </p:spPr>
          </p:pic>
          <p:grpSp>
            <p:nvGrpSpPr>
              <p:cNvPr id="15" name="Group 221"/>
              <p:cNvGrpSpPr/>
              <p:nvPr/>
            </p:nvGrpSpPr>
            <p:grpSpPr>
              <a:xfrm>
                <a:off x="0" y="5358496"/>
                <a:ext cx="446450" cy="329492"/>
                <a:chOff x="366315" y="3653929"/>
                <a:chExt cx="2379685" cy="1756271"/>
              </a:xfrm>
            </p:grpSpPr>
            <p:sp>
              <p:nvSpPr>
                <p:cNvPr id="16" name="Parallelogram 15"/>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98"/>
                <p:cNvGrpSpPr/>
                <p:nvPr/>
              </p:nvGrpSpPr>
              <p:grpSpPr>
                <a:xfrm>
                  <a:off x="1852018" y="5083997"/>
                  <a:ext cx="163909" cy="326203"/>
                  <a:chOff x="1476543" y="4728479"/>
                  <a:chExt cx="163909" cy="326203"/>
                </a:xfrm>
              </p:grpSpPr>
              <p:sp>
                <p:nvSpPr>
                  <p:cNvPr id="117" name="Isosceles Triangle 11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8" name="Straight Connector 117"/>
                  <p:cNvCxnSpPr>
                    <a:stCxn id="11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99"/>
                <p:cNvGrpSpPr/>
                <p:nvPr/>
              </p:nvGrpSpPr>
              <p:grpSpPr>
                <a:xfrm>
                  <a:off x="1589955" y="5083997"/>
                  <a:ext cx="163909" cy="326203"/>
                  <a:chOff x="1476543" y="4728479"/>
                  <a:chExt cx="163909" cy="326203"/>
                </a:xfrm>
              </p:grpSpPr>
              <p:sp>
                <p:nvSpPr>
                  <p:cNvPr id="115" name="Isosceles Triangle 11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6" name="Straight Connector 115"/>
                  <p:cNvCxnSpPr>
                    <a:stCxn id="11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02"/>
                <p:cNvGrpSpPr/>
                <p:nvPr/>
              </p:nvGrpSpPr>
              <p:grpSpPr>
                <a:xfrm>
                  <a:off x="381000" y="5083996"/>
                  <a:ext cx="163909" cy="326203"/>
                  <a:chOff x="1476543" y="4728479"/>
                  <a:chExt cx="163909" cy="326203"/>
                </a:xfrm>
              </p:grpSpPr>
              <p:sp>
                <p:nvSpPr>
                  <p:cNvPr id="113" name="Isosceles Triangle 11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4" name="Straight Connector 113"/>
                  <p:cNvCxnSpPr>
                    <a:stCxn id="11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05"/>
                <p:cNvGrpSpPr/>
                <p:nvPr/>
              </p:nvGrpSpPr>
              <p:grpSpPr>
                <a:xfrm>
                  <a:off x="685800" y="5083996"/>
                  <a:ext cx="163909" cy="326203"/>
                  <a:chOff x="1476543" y="4728479"/>
                  <a:chExt cx="163909" cy="326203"/>
                </a:xfrm>
              </p:grpSpPr>
              <p:sp>
                <p:nvSpPr>
                  <p:cNvPr id="111" name="Isosceles Triangle 11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2" name="Straight Connector 111"/>
                  <p:cNvCxnSpPr>
                    <a:stCxn id="11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17"/>
                <p:cNvGrpSpPr/>
                <p:nvPr/>
              </p:nvGrpSpPr>
              <p:grpSpPr>
                <a:xfrm>
                  <a:off x="979091" y="5083996"/>
                  <a:ext cx="163909" cy="326203"/>
                  <a:chOff x="1476543" y="4728479"/>
                  <a:chExt cx="163909" cy="326203"/>
                </a:xfrm>
              </p:grpSpPr>
              <p:sp>
                <p:nvSpPr>
                  <p:cNvPr id="109" name="Isosceles Triangle 10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0" name="Straight Connector 109"/>
                  <p:cNvCxnSpPr>
                    <a:stCxn id="10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20"/>
                <p:cNvGrpSpPr/>
                <p:nvPr/>
              </p:nvGrpSpPr>
              <p:grpSpPr>
                <a:xfrm>
                  <a:off x="1283891" y="5083996"/>
                  <a:ext cx="163909" cy="326203"/>
                  <a:chOff x="1476543" y="4728479"/>
                  <a:chExt cx="163909" cy="326203"/>
                </a:xfrm>
              </p:grpSpPr>
              <p:sp>
                <p:nvSpPr>
                  <p:cNvPr id="107" name="Isosceles Triangle 10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8" name="Straight Connector 107"/>
                  <p:cNvCxnSpPr>
                    <a:stCxn id="10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23"/>
                <p:cNvGrpSpPr/>
                <p:nvPr/>
              </p:nvGrpSpPr>
              <p:grpSpPr>
                <a:xfrm>
                  <a:off x="2569046" y="3819924"/>
                  <a:ext cx="163909" cy="326203"/>
                  <a:chOff x="1476543" y="4728479"/>
                  <a:chExt cx="163909" cy="326203"/>
                </a:xfrm>
              </p:grpSpPr>
              <p:sp>
                <p:nvSpPr>
                  <p:cNvPr id="105" name="Isosceles Triangle 10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6" name="Straight Connector 105"/>
                  <p:cNvCxnSpPr>
                    <a:stCxn id="10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26"/>
                <p:cNvGrpSpPr/>
                <p:nvPr/>
              </p:nvGrpSpPr>
              <p:grpSpPr>
                <a:xfrm>
                  <a:off x="2306983" y="3819924"/>
                  <a:ext cx="163909" cy="326203"/>
                  <a:chOff x="1476543" y="4728479"/>
                  <a:chExt cx="163909" cy="326203"/>
                </a:xfrm>
              </p:grpSpPr>
              <p:sp>
                <p:nvSpPr>
                  <p:cNvPr id="103" name="Isosceles Triangle 10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4" name="Straight Connector 103"/>
                  <p:cNvCxnSpPr>
                    <a:stCxn id="10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29"/>
                <p:cNvGrpSpPr/>
                <p:nvPr/>
              </p:nvGrpSpPr>
              <p:grpSpPr>
                <a:xfrm>
                  <a:off x="1098028" y="3819923"/>
                  <a:ext cx="163909" cy="326203"/>
                  <a:chOff x="1476543" y="4728479"/>
                  <a:chExt cx="163909" cy="326203"/>
                </a:xfrm>
              </p:grpSpPr>
              <p:sp>
                <p:nvSpPr>
                  <p:cNvPr id="101" name="Isosceles Triangle 10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2" name="Straight Connector 101"/>
                  <p:cNvCxnSpPr>
                    <a:stCxn id="10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32"/>
                <p:cNvGrpSpPr/>
                <p:nvPr/>
              </p:nvGrpSpPr>
              <p:grpSpPr>
                <a:xfrm>
                  <a:off x="1402828" y="3819923"/>
                  <a:ext cx="163909" cy="326203"/>
                  <a:chOff x="1476543" y="4728479"/>
                  <a:chExt cx="163909" cy="326203"/>
                </a:xfrm>
              </p:grpSpPr>
              <p:sp>
                <p:nvSpPr>
                  <p:cNvPr id="99" name="Isosceles Triangle 9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0" name="Straight Connector 99"/>
                  <p:cNvCxnSpPr>
                    <a:stCxn id="9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35"/>
                <p:cNvGrpSpPr/>
                <p:nvPr/>
              </p:nvGrpSpPr>
              <p:grpSpPr>
                <a:xfrm>
                  <a:off x="1696119" y="3819923"/>
                  <a:ext cx="163909" cy="326203"/>
                  <a:chOff x="1476543" y="4728479"/>
                  <a:chExt cx="163909" cy="326203"/>
                </a:xfrm>
              </p:grpSpPr>
              <p:sp>
                <p:nvSpPr>
                  <p:cNvPr id="97" name="Isosceles Triangle 9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8" name="Straight Connector 97"/>
                  <p:cNvCxnSpPr>
                    <a:stCxn id="9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38"/>
                <p:cNvGrpSpPr/>
                <p:nvPr/>
              </p:nvGrpSpPr>
              <p:grpSpPr>
                <a:xfrm>
                  <a:off x="2000919" y="3819923"/>
                  <a:ext cx="163909" cy="326203"/>
                  <a:chOff x="1476543" y="4728479"/>
                  <a:chExt cx="163909" cy="326203"/>
                </a:xfrm>
              </p:grpSpPr>
              <p:sp>
                <p:nvSpPr>
                  <p:cNvPr id="95" name="Isosceles Triangle 9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6" name="Straight Connector 95"/>
                  <p:cNvCxnSpPr>
                    <a:stCxn id="9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41"/>
                <p:cNvGrpSpPr/>
                <p:nvPr/>
              </p:nvGrpSpPr>
              <p:grpSpPr>
                <a:xfrm>
                  <a:off x="2070373" y="4658124"/>
                  <a:ext cx="163909" cy="326203"/>
                  <a:chOff x="1476543" y="4728479"/>
                  <a:chExt cx="163909" cy="326203"/>
                </a:xfrm>
              </p:grpSpPr>
              <p:sp>
                <p:nvSpPr>
                  <p:cNvPr id="93" name="Isosceles Triangle 9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4" name="Straight Connector 93"/>
                  <p:cNvCxnSpPr>
                    <a:stCxn id="9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44"/>
                <p:cNvGrpSpPr/>
                <p:nvPr/>
              </p:nvGrpSpPr>
              <p:grpSpPr>
                <a:xfrm>
                  <a:off x="1808310" y="4658124"/>
                  <a:ext cx="163909" cy="326203"/>
                  <a:chOff x="1476543" y="4728479"/>
                  <a:chExt cx="163909" cy="326203"/>
                </a:xfrm>
              </p:grpSpPr>
              <p:sp>
                <p:nvSpPr>
                  <p:cNvPr id="91" name="Isosceles Triangle 9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2" name="Straight Connector 91"/>
                  <p:cNvCxnSpPr>
                    <a:stCxn id="9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47"/>
                <p:cNvGrpSpPr/>
                <p:nvPr/>
              </p:nvGrpSpPr>
              <p:grpSpPr>
                <a:xfrm>
                  <a:off x="599355" y="4658123"/>
                  <a:ext cx="163909" cy="326203"/>
                  <a:chOff x="1476543" y="4728479"/>
                  <a:chExt cx="163909" cy="326203"/>
                </a:xfrm>
              </p:grpSpPr>
              <p:sp>
                <p:nvSpPr>
                  <p:cNvPr id="89" name="Isosceles Triangle 8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0" name="Straight Connector 89"/>
                  <p:cNvCxnSpPr>
                    <a:stCxn id="8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150"/>
                <p:cNvGrpSpPr/>
                <p:nvPr/>
              </p:nvGrpSpPr>
              <p:grpSpPr>
                <a:xfrm>
                  <a:off x="904155" y="4658123"/>
                  <a:ext cx="163909" cy="326203"/>
                  <a:chOff x="1476543" y="4728479"/>
                  <a:chExt cx="163909" cy="326203"/>
                </a:xfrm>
              </p:grpSpPr>
              <p:sp>
                <p:nvSpPr>
                  <p:cNvPr id="87" name="Isosceles Triangle 8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8" name="Straight Connector 87"/>
                  <p:cNvCxnSpPr>
                    <a:stCxn id="8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53"/>
                <p:cNvGrpSpPr/>
                <p:nvPr/>
              </p:nvGrpSpPr>
              <p:grpSpPr>
                <a:xfrm>
                  <a:off x="1197446" y="4658123"/>
                  <a:ext cx="163909" cy="326203"/>
                  <a:chOff x="1476543" y="4728479"/>
                  <a:chExt cx="163909" cy="326203"/>
                </a:xfrm>
              </p:grpSpPr>
              <p:sp>
                <p:nvSpPr>
                  <p:cNvPr id="85" name="Isosceles Triangle 8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6" name="Straight Connector 85"/>
                  <p:cNvCxnSpPr>
                    <a:stCxn id="8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56"/>
                <p:cNvGrpSpPr/>
                <p:nvPr/>
              </p:nvGrpSpPr>
              <p:grpSpPr>
                <a:xfrm>
                  <a:off x="1502246" y="4658123"/>
                  <a:ext cx="163909" cy="326203"/>
                  <a:chOff x="1476543" y="4728479"/>
                  <a:chExt cx="163909" cy="326203"/>
                </a:xfrm>
              </p:grpSpPr>
              <p:sp>
                <p:nvSpPr>
                  <p:cNvPr id="83" name="Isosceles Triangle 8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4" name="Straight Connector 83"/>
                  <p:cNvCxnSpPr>
                    <a:stCxn id="8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59"/>
                <p:cNvGrpSpPr/>
                <p:nvPr/>
              </p:nvGrpSpPr>
              <p:grpSpPr>
                <a:xfrm>
                  <a:off x="2340446" y="4222328"/>
                  <a:ext cx="163909" cy="326203"/>
                  <a:chOff x="1476543" y="4728479"/>
                  <a:chExt cx="163909" cy="326203"/>
                </a:xfrm>
              </p:grpSpPr>
              <p:sp>
                <p:nvSpPr>
                  <p:cNvPr id="81" name="Isosceles Triangle 8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2" name="Straight Connector 81"/>
                  <p:cNvCxnSpPr>
                    <a:stCxn id="8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62"/>
                <p:cNvGrpSpPr/>
                <p:nvPr/>
              </p:nvGrpSpPr>
              <p:grpSpPr>
                <a:xfrm>
                  <a:off x="2078383" y="4222328"/>
                  <a:ext cx="163909" cy="326203"/>
                  <a:chOff x="1476543" y="4728479"/>
                  <a:chExt cx="163909" cy="326203"/>
                </a:xfrm>
              </p:grpSpPr>
              <p:sp>
                <p:nvSpPr>
                  <p:cNvPr id="79" name="Isosceles Triangle 7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0" name="Straight Connector 79"/>
                  <p:cNvCxnSpPr>
                    <a:stCxn id="7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165"/>
                <p:cNvGrpSpPr/>
                <p:nvPr/>
              </p:nvGrpSpPr>
              <p:grpSpPr>
                <a:xfrm>
                  <a:off x="869428" y="4222327"/>
                  <a:ext cx="163909" cy="326203"/>
                  <a:chOff x="1476543" y="4728479"/>
                  <a:chExt cx="163909" cy="326203"/>
                </a:xfrm>
              </p:grpSpPr>
              <p:sp>
                <p:nvSpPr>
                  <p:cNvPr id="77" name="Isosceles Triangle 7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8" name="Straight Connector 77"/>
                  <p:cNvCxnSpPr>
                    <a:stCxn id="7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168"/>
                <p:cNvGrpSpPr/>
                <p:nvPr/>
              </p:nvGrpSpPr>
              <p:grpSpPr>
                <a:xfrm>
                  <a:off x="1174228" y="4222327"/>
                  <a:ext cx="163909" cy="326203"/>
                  <a:chOff x="1476543" y="4728479"/>
                  <a:chExt cx="163909" cy="326203"/>
                </a:xfrm>
              </p:grpSpPr>
              <p:sp>
                <p:nvSpPr>
                  <p:cNvPr id="75" name="Isosceles Triangle 7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6" name="Straight Connector 75"/>
                  <p:cNvCxnSpPr>
                    <a:stCxn id="7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171"/>
                <p:cNvGrpSpPr/>
                <p:nvPr/>
              </p:nvGrpSpPr>
              <p:grpSpPr>
                <a:xfrm>
                  <a:off x="1467519" y="4222327"/>
                  <a:ext cx="163909" cy="326203"/>
                  <a:chOff x="1476543" y="4728479"/>
                  <a:chExt cx="163909" cy="326203"/>
                </a:xfrm>
              </p:grpSpPr>
              <p:sp>
                <p:nvSpPr>
                  <p:cNvPr id="73" name="Isosceles Triangle 7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4" name="Straight Connector 73"/>
                  <p:cNvCxnSpPr>
                    <a:stCxn id="7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174"/>
                <p:cNvGrpSpPr/>
                <p:nvPr/>
              </p:nvGrpSpPr>
              <p:grpSpPr>
                <a:xfrm>
                  <a:off x="1772319" y="4222327"/>
                  <a:ext cx="163909" cy="326203"/>
                  <a:chOff x="1476543" y="4728479"/>
                  <a:chExt cx="163909" cy="326203"/>
                </a:xfrm>
              </p:grpSpPr>
              <p:sp>
                <p:nvSpPr>
                  <p:cNvPr id="71" name="Isosceles Triangle 7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2" name="Straight Connector 71"/>
                  <p:cNvCxnSpPr>
                    <a:stCxn id="7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6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6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6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6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7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grpSp>
      <p:grpSp>
        <p:nvGrpSpPr>
          <p:cNvPr id="121" name="Group 120"/>
          <p:cNvGrpSpPr/>
          <p:nvPr/>
        </p:nvGrpSpPr>
        <p:grpSpPr>
          <a:xfrm>
            <a:off x="2641287" y="2630049"/>
            <a:ext cx="2089603" cy="1484751"/>
            <a:chOff x="2342860" y="5386450"/>
            <a:chExt cx="2089603" cy="1484751"/>
          </a:xfrm>
        </p:grpSpPr>
        <p:grpSp>
          <p:nvGrpSpPr>
            <p:cNvPr id="122" name="Group 121"/>
            <p:cNvGrpSpPr/>
            <p:nvPr/>
          </p:nvGrpSpPr>
          <p:grpSpPr>
            <a:xfrm>
              <a:off x="2342860" y="5386450"/>
              <a:ext cx="2089603" cy="994035"/>
              <a:chOff x="2342860" y="5386450"/>
              <a:chExt cx="2089603" cy="994035"/>
            </a:xfrm>
          </p:grpSpPr>
          <p:grpSp>
            <p:nvGrpSpPr>
              <p:cNvPr id="125" name="Group 124"/>
              <p:cNvGrpSpPr/>
              <p:nvPr/>
            </p:nvGrpSpPr>
            <p:grpSpPr>
              <a:xfrm>
                <a:off x="2715077" y="5630730"/>
                <a:ext cx="1717386" cy="749755"/>
                <a:chOff x="2763882" y="301987"/>
                <a:chExt cx="1717386" cy="749755"/>
              </a:xfrm>
            </p:grpSpPr>
            <p:grpSp>
              <p:nvGrpSpPr>
                <p:cNvPr id="230" name="Group 229"/>
                <p:cNvGrpSpPr/>
                <p:nvPr/>
              </p:nvGrpSpPr>
              <p:grpSpPr>
                <a:xfrm>
                  <a:off x="3112225" y="648183"/>
                  <a:ext cx="369087" cy="369088"/>
                  <a:chOff x="1172308" y="4297773"/>
                  <a:chExt cx="819470" cy="819475"/>
                </a:xfrm>
              </p:grpSpPr>
              <p:sp>
                <p:nvSpPr>
                  <p:cNvPr id="267" name="Oval 266"/>
                  <p:cNvSpPr/>
                  <p:nvPr/>
                </p:nvSpPr>
                <p:spPr>
                  <a:xfrm>
                    <a:off x="1337125" y="4480203"/>
                    <a:ext cx="464443" cy="48545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  </a:t>
                    </a:r>
                    <a:endParaRPr lang="en-US" u="sng" dirty="0"/>
                  </a:p>
                </p:txBody>
              </p:sp>
              <p:sp>
                <p:nvSpPr>
                  <p:cNvPr id="268" name="Oval 267"/>
                  <p:cNvSpPr/>
                  <p:nvPr/>
                </p:nvSpPr>
                <p:spPr>
                  <a:xfrm>
                    <a:off x="1273830" y="4414042"/>
                    <a:ext cx="591041" cy="6177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9" name="Oval 268"/>
                  <p:cNvSpPr/>
                  <p:nvPr/>
                </p:nvSpPr>
                <p:spPr>
                  <a:xfrm>
                    <a:off x="1211467" y="4348857"/>
                    <a:ext cx="715766" cy="74813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0" name="Rectangle 269"/>
                  <p:cNvSpPr/>
                  <p:nvPr/>
                </p:nvSpPr>
                <p:spPr>
                  <a:xfrm>
                    <a:off x="1432447" y="4297773"/>
                    <a:ext cx="495527" cy="819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1" name="Rectangle 270"/>
                  <p:cNvSpPr/>
                  <p:nvPr/>
                </p:nvSpPr>
                <p:spPr>
                  <a:xfrm rot="5400000">
                    <a:off x="1324156" y="4449627"/>
                    <a:ext cx="515773"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31" name="Group 230"/>
                <p:cNvGrpSpPr/>
                <p:nvPr/>
              </p:nvGrpSpPr>
              <p:grpSpPr>
                <a:xfrm>
                  <a:off x="3947833" y="396348"/>
                  <a:ext cx="369087" cy="369088"/>
                  <a:chOff x="2318282" y="3262011"/>
                  <a:chExt cx="819470" cy="819473"/>
                </a:xfrm>
              </p:grpSpPr>
              <p:sp>
                <p:nvSpPr>
                  <p:cNvPr id="262" name="Oval 261"/>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3" name="Oval 262"/>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4" name="Oval 263"/>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5" name="Rectangle 26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6" name="Rectangle 26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32" name="Group 231"/>
                <p:cNvGrpSpPr/>
                <p:nvPr/>
              </p:nvGrpSpPr>
              <p:grpSpPr>
                <a:xfrm>
                  <a:off x="2763882" y="550771"/>
                  <a:ext cx="369087" cy="369088"/>
                  <a:chOff x="2318282" y="3262011"/>
                  <a:chExt cx="819470" cy="819473"/>
                </a:xfrm>
              </p:grpSpPr>
              <p:sp>
                <p:nvSpPr>
                  <p:cNvPr id="257" name="Oval 256"/>
                  <p:cNvSpPr/>
                  <p:nvPr/>
                </p:nvSpPr>
                <p:spPr>
                  <a:xfrm>
                    <a:off x="2483098" y="3444441"/>
                    <a:ext cx="464443" cy="48545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8" name="Oval 257"/>
                  <p:cNvSpPr/>
                  <p:nvPr/>
                </p:nvSpPr>
                <p:spPr>
                  <a:xfrm>
                    <a:off x="2419799" y="3378279"/>
                    <a:ext cx="591040" cy="61777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9" name="Oval 258"/>
                  <p:cNvSpPr/>
                  <p:nvPr/>
                </p:nvSpPr>
                <p:spPr>
                  <a:xfrm>
                    <a:off x="2357436" y="3313095"/>
                    <a:ext cx="715765" cy="74814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0" name="Rectangle 25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1" name="Rectangle 26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33" name="Group 232"/>
                <p:cNvGrpSpPr/>
                <p:nvPr/>
              </p:nvGrpSpPr>
              <p:grpSpPr>
                <a:xfrm>
                  <a:off x="3104865" y="651749"/>
                  <a:ext cx="369087" cy="369088"/>
                  <a:chOff x="2318282" y="3262011"/>
                  <a:chExt cx="819470" cy="819473"/>
                </a:xfrm>
              </p:grpSpPr>
              <p:sp>
                <p:nvSpPr>
                  <p:cNvPr id="255" name="Rectangle 25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6" name="Rectangle 25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34" name="Group 233"/>
                <p:cNvGrpSpPr/>
                <p:nvPr/>
              </p:nvGrpSpPr>
              <p:grpSpPr>
                <a:xfrm>
                  <a:off x="3350378" y="580865"/>
                  <a:ext cx="369087" cy="395640"/>
                  <a:chOff x="2318281" y="3262011"/>
                  <a:chExt cx="819470" cy="878426"/>
                </a:xfrm>
              </p:grpSpPr>
              <p:sp>
                <p:nvSpPr>
                  <p:cNvPr id="247" name="Oval 246"/>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8" name="Oval 247"/>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9" name="Oval 248"/>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0" name="Rectangle 24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1" name="Rectangle 250"/>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35" name="Group 234"/>
                <p:cNvGrpSpPr/>
                <p:nvPr/>
              </p:nvGrpSpPr>
              <p:grpSpPr>
                <a:xfrm>
                  <a:off x="4112181" y="675693"/>
                  <a:ext cx="369087" cy="376049"/>
                  <a:chOff x="2318281" y="3262011"/>
                  <a:chExt cx="819470" cy="834927"/>
                </a:xfrm>
              </p:grpSpPr>
              <p:sp>
                <p:nvSpPr>
                  <p:cNvPr id="242" name="Oval 241"/>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3" name="Oval 242"/>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4" name="Oval 243"/>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5" name="Rectangle 24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6" name="Rectangle 245"/>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236" name="Picture 23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237" name="Picture 23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238" name="Picture 23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239" name="Picture 23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240" name="Picture 23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241" name="Picture 24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126" name="Group 221"/>
              <p:cNvGrpSpPr/>
              <p:nvPr/>
            </p:nvGrpSpPr>
            <p:grpSpPr>
              <a:xfrm>
                <a:off x="2342860" y="5386450"/>
                <a:ext cx="446450" cy="329492"/>
                <a:chOff x="366315" y="3653929"/>
                <a:chExt cx="2379685" cy="1756271"/>
              </a:xfrm>
            </p:grpSpPr>
            <p:sp>
              <p:nvSpPr>
                <p:cNvPr id="127" name="Parallelogram 126"/>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28" name="Group 98"/>
                <p:cNvGrpSpPr/>
                <p:nvPr/>
              </p:nvGrpSpPr>
              <p:grpSpPr>
                <a:xfrm>
                  <a:off x="1852018" y="5083997"/>
                  <a:ext cx="163909" cy="326203"/>
                  <a:chOff x="1476543" y="4728479"/>
                  <a:chExt cx="163909" cy="326203"/>
                </a:xfrm>
              </p:grpSpPr>
              <p:sp>
                <p:nvSpPr>
                  <p:cNvPr id="228" name="Isosceles Triangle 22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9" name="Straight Connector 228"/>
                  <p:cNvCxnSpPr>
                    <a:stCxn id="22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 name="Group 99"/>
                <p:cNvGrpSpPr/>
                <p:nvPr/>
              </p:nvGrpSpPr>
              <p:grpSpPr>
                <a:xfrm>
                  <a:off x="1589955" y="5083997"/>
                  <a:ext cx="163909" cy="326203"/>
                  <a:chOff x="1476543" y="4728479"/>
                  <a:chExt cx="163909" cy="326203"/>
                </a:xfrm>
              </p:grpSpPr>
              <p:sp>
                <p:nvSpPr>
                  <p:cNvPr id="226" name="Isosceles Triangle 22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7" name="Straight Connector 226"/>
                  <p:cNvCxnSpPr>
                    <a:stCxn id="22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0" name="Group 102"/>
                <p:cNvGrpSpPr/>
                <p:nvPr/>
              </p:nvGrpSpPr>
              <p:grpSpPr>
                <a:xfrm>
                  <a:off x="381000" y="5083996"/>
                  <a:ext cx="163909" cy="326203"/>
                  <a:chOff x="1476543" y="4728479"/>
                  <a:chExt cx="163909" cy="326203"/>
                </a:xfrm>
              </p:grpSpPr>
              <p:sp>
                <p:nvSpPr>
                  <p:cNvPr id="224" name="Isosceles Triangle 22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5" name="Straight Connector 224"/>
                  <p:cNvCxnSpPr>
                    <a:stCxn id="22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1" name="Group 105"/>
                <p:cNvGrpSpPr/>
                <p:nvPr/>
              </p:nvGrpSpPr>
              <p:grpSpPr>
                <a:xfrm>
                  <a:off x="685800" y="5083996"/>
                  <a:ext cx="163909" cy="326203"/>
                  <a:chOff x="1476543" y="4728479"/>
                  <a:chExt cx="163909" cy="326203"/>
                </a:xfrm>
              </p:grpSpPr>
              <p:sp>
                <p:nvSpPr>
                  <p:cNvPr id="222" name="Isosceles Triangle 22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3" name="Straight Connector 222"/>
                  <p:cNvCxnSpPr>
                    <a:stCxn id="22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17"/>
                <p:cNvGrpSpPr/>
                <p:nvPr/>
              </p:nvGrpSpPr>
              <p:grpSpPr>
                <a:xfrm>
                  <a:off x="979091" y="5083996"/>
                  <a:ext cx="163909" cy="326203"/>
                  <a:chOff x="1476543" y="4728479"/>
                  <a:chExt cx="163909" cy="326203"/>
                </a:xfrm>
              </p:grpSpPr>
              <p:sp>
                <p:nvSpPr>
                  <p:cNvPr id="220" name="Isosceles Triangle 21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1" name="Straight Connector 220"/>
                  <p:cNvCxnSpPr>
                    <a:stCxn id="22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20"/>
                <p:cNvGrpSpPr/>
                <p:nvPr/>
              </p:nvGrpSpPr>
              <p:grpSpPr>
                <a:xfrm>
                  <a:off x="1283891" y="5083996"/>
                  <a:ext cx="163909" cy="326203"/>
                  <a:chOff x="1476543" y="4728479"/>
                  <a:chExt cx="163909" cy="326203"/>
                </a:xfrm>
              </p:grpSpPr>
              <p:sp>
                <p:nvSpPr>
                  <p:cNvPr id="218" name="Isosceles Triangle 21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9" name="Straight Connector 218"/>
                  <p:cNvCxnSpPr>
                    <a:stCxn id="21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23"/>
                <p:cNvGrpSpPr/>
                <p:nvPr/>
              </p:nvGrpSpPr>
              <p:grpSpPr>
                <a:xfrm>
                  <a:off x="2569046" y="3819924"/>
                  <a:ext cx="163909" cy="326203"/>
                  <a:chOff x="1476543" y="4728479"/>
                  <a:chExt cx="163909" cy="326203"/>
                </a:xfrm>
              </p:grpSpPr>
              <p:sp>
                <p:nvSpPr>
                  <p:cNvPr id="216" name="Isosceles Triangle 21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7" name="Straight Connector 216"/>
                  <p:cNvCxnSpPr>
                    <a:stCxn id="21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5" name="Group 126"/>
                <p:cNvGrpSpPr/>
                <p:nvPr/>
              </p:nvGrpSpPr>
              <p:grpSpPr>
                <a:xfrm>
                  <a:off x="2306983" y="3819924"/>
                  <a:ext cx="163909" cy="326203"/>
                  <a:chOff x="1476543" y="4728479"/>
                  <a:chExt cx="163909" cy="326203"/>
                </a:xfrm>
              </p:grpSpPr>
              <p:sp>
                <p:nvSpPr>
                  <p:cNvPr id="214" name="Isosceles Triangle 21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5" name="Straight Connector 214"/>
                  <p:cNvCxnSpPr>
                    <a:stCxn id="21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6" name="Group 129"/>
                <p:cNvGrpSpPr/>
                <p:nvPr/>
              </p:nvGrpSpPr>
              <p:grpSpPr>
                <a:xfrm>
                  <a:off x="1098028" y="3819923"/>
                  <a:ext cx="163909" cy="326203"/>
                  <a:chOff x="1476543" y="4728479"/>
                  <a:chExt cx="163909" cy="326203"/>
                </a:xfrm>
              </p:grpSpPr>
              <p:sp>
                <p:nvSpPr>
                  <p:cNvPr id="212" name="Isosceles Triangle 21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3" name="Straight Connector 212"/>
                  <p:cNvCxnSpPr>
                    <a:stCxn id="21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132"/>
                <p:cNvGrpSpPr/>
                <p:nvPr/>
              </p:nvGrpSpPr>
              <p:grpSpPr>
                <a:xfrm>
                  <a:off x="1402828" y="3819923"/>
                  <a:ext cx="163909" cy="326203"/>
                  <a:chOff x="1476543" y="4728479"/>
                  <a:chExt cx="163909" cy="326203"/>
                </a:xfrm>
              </p:grpSpPr>
              <p:sp>
                <p:nvSpPr>
                  <p:cNvPr id="210" name="Isosceles Triangle 20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1" name="Straight Connector 210"/>
                  <p:cNvCxnSpPr>
                    <a:stCxn id="21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oup 135"/>
                <p:cNvGrpSpPr/>
                <p:nvPr/>
              </p:nvGrpSpPr>
              <p:grpSpPr>
                <a:xfrm>
                  <a:off x="1696119" y="3819923"/>
                  <a:ext cx="163909" cy="326203"/>
                  <a:chOff x="1476543" y="4728479"/>
                  <a:chExt cx="163909" cy="326203"/>
                </a:xfrm>
              </p:grpSpPr>
              <p:sp>
                <p:nvSpPr>
                  <p:cNvPr id="208" name="Isosceles Triangle 20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9" name="Straight Connector 208"/>
                  <p:cNvCxnSpPr>
                    <a:stCxn id="20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000919" y="3819923"/>
                  <a:ext cx="163909" cy="326203"/>
                  <a:chOff x="1476543" y="4728479"/>
                  <a:chExt cx="163909" cy="326203"/>
                </a:xfrm>
              </p:grpSpPr>
              <p:sp>
                <p:nvSpPr>
                  <p:cNvPr id="206" name="Isosceles Triangle 20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7" name="Straight Connector 206"/>
                  <p:cNvCxnSpPr>
                    <a:stCxn id="20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0" name="Group 141"/>
                <p:cNvGrpSpPr/>
                <p:nvPr/>
              </p:nvGrpSpPr>
              <p:grpSpPr>
                <a:xfrm>
                  <a:off x="2070373" y="4658124"/>
                  <a:ext cx="163909" cy="326203"/>
                  <a:chOff x="1476543" y="4728479"/>
                  <a:chExt cx="163909" cy="326203"/>
                </a:xfrm>
              </p:grpSpPr>
              <p:sp>
                <p:nvSpPr>
                  <p:cNvPr id="204" name="Isosceles Triangle 20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5" name="Straight Connector 204"/>
                  <p:cNvCxnSpPr>
                    <a:stCxn id="20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oup 144"/>
                <p:cNvGrpSpPr/>
                <p:nvPr/>
              </p:nvGrpSpPr>
              <p:grpSpPr>
                <a:xfrm>
                  <a:off x="1808310" y="4658124"/>
                  <a:ext cx="163909" cy="326203"/>
                  <a:chOff x="1476543" y="4728479"/>
                  <a:chExt cx="163909" cy="326203"/>
                </a:xfrm>
              </p:grpSpPr>
              <p:sp>
                <p:nvSpPr>
                  <p:cNvPr id="202" name="Isosceles Triangle 20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3" name="Straight Connector 202"/>
                  <p:cNvCxnSpPr>
                    <a:stCxn id="20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2" name="Group 147"/>
                <p:cNvGrpSpPr/>
                <p:nvPr/>
              </p:nvGrpSpPr>
              <p:grpSpPr>
                <a:xfrm>
                  <a:off x="599355" y="4658123"/>
                  <a:ext cx="163909" cy="326203"/>
                  <a:chOff x="1476543" y="4728479"/>
                  <a:chExt cx="163909" cy="326203"/>
                </a:xfrm>
              </p:grpSpPr>
              <p:sp>
                <p:nvSpPr>
                  <p:cNvPr id="200" name="Isosceles Triangle 19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1" name="Straight Connector 200"/>
                  <p:cNvCxnSpPr>
                    <a:stCxn id="20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 name="Group 150"/>
                <p:cNvGrpSpPr/>
                <p:nvPr/>
              </p:nvGrpSpPr>
              <p:grpSpPr>
                <a:xfrm>
                  <a:off x="904155" y="4658123"/>
                  <a:ext cx="163909" cy="326203"/>
                  <a:chOff x="1476543" y="4728479"/>
                  <a:chExt cx="163909" cy="326203"/>
                </a:xfrm>
              </p:grpSpPr>
              <p:sp>
                <p:nvSpPr>
                  <p:cNvPr id="198" name="Isosceles Triangle 19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9" name="Straight Connector 198"/>
                  <p:cNvCxnSpPr>
                    <a:stCxn id="19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oup 153"/>
                <p:cNvGrpSpPr/>
                <p:nvPr/>
              </p:nvGrpSpPr>
              <p:grpSpPr>
                <a:xfrm>
                  <a:off x="1197446" y="4658123"/>
                  <a:ext cx="163909" cy="326203"/>
                  <a:chOff x="1476543" y="4728479"/>
                  <a:chExt cx="163909" cy="326203"/>
                </a:xfrm>
              </p:grpSpPr>
              <p:sp>
                <p:nvSpPr>
                  <p:cNvPr id="196" name="Isosceles Triangle 19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7" name="Straight Connector 196"/>
                  <p:cNvCxnSpPr>
                    <a:stCxn id="19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56"/>
                <p:cNvGrpSpPr/>
                <p:nvPr/>
              </p:nvGrpSpPr>
              <p:grpSpPr>
                <a:xfrm>
                  <a:off x="1502246" y="4658123"/>
                  <a:ext cx="163909" cy="326203"/>
                  <a:chOff x="1476543" y="4728479"/>
                  <a:chExt cx="163909" cy="326203"/>
                </a:xfrm>
              </p:grpSpPr>
              <p:sp>
                <p:nvSpPr>
                  <p:cNvPr id="194" name="Isosceles Triangle 19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5" name="Straight Connector 194"/>
                  <p:cNvCxnSpPr>
                    <a:stCxn id="19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59"/>
                <p:cNvGrpSpPr/>
                <p:nvPr/>
              </p:nvGrpSpPr>
              <p:grpSpPr>
                <a:xfrm>
                  <a:off x="2340446" y="4222328"/>
                  <a:ext cx="163909" cy="326203"/>
                  <a:chOff x="1476543" y="4728479"/>
                  <a:chExt cx="163909" cy="326203"/>
                </a:xfrm>
              </p:grpSpPr>
              <p:sp>
                <p:nvSpPr>
                  <p:cNvPr id="192" name="Isosceles Triangle 19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3" name="Straight Connector 192"/>
                  <p:cNvCxnSpPr>
                    <a:stCxn id="19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oup 162"/>
                <p:cNvGrpSpPr/>
                <p:nvPr/>
              </p:nvGrpSpPr>
              <p:grpSpPr>
                <a:xfrm>
                  <a:off x="2078383" y="4222328"/>
                  <a:ext cx="163909" cy="326203"/>
                  <a:chOff x="1476543" y="4728479"/>
                  <a:chExt cx="163909" cy="326203"/>
                </a:xfrm>
              </p:grpSpPr>
              <p:sp>
                <p:nvSpPr>
                  <p:cNvPr id="190" name="Isosceles Triangle 18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1" name="Straight Connector 190"/>
                  <p:cNvCxnSpPr>
                    <a:stCxn id="19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8" name="Group 165"/>
                <p:cNvGrpSpPr/>
                <p:nvPr/>
              </p:nvGrpSpPr>
              <p:grpSpPr>
                <a:xfrm>
                  <a:off x="869428" y="4222327"/>
                  <a:ext cx="163909" cy="326203"/>
                  <a:chOff x="1476543" y="4728479"/>
                  <a:chExt cx="163909" cy="326203"/>
                </a:xfrm>
              </p:grpSpPr>
              <p:sp>
                <p:nvSpPr>
                  <p:cNvPr id="188" name="Isosceles Triangle 18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9" name="Straight Connector 188"/>
                  <p:cNvCxnSpPr>
                    <a:stCxn id="18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68"/>
                <p:cNvGrpSpPr/>
                <p:nvPr/>
              </p:nvGrpSpPr>
              <p:grpSpPr>
                <a:xfrm>
                  <a:off x="1174228" y="4222327"/>
                  <a:ext cx="163909" cy="326203"/>
                  <a:chOff x="1476543" y="4728479"/>
                  <a:chExt cx="163909" cy="326203"/>
                </a:xfrm>
              </p:grpSpPr>
              <p:sp>
                <p:nvSpPr>
                  <p:cNvPr id="186" name="Isosceles Triangle 18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7" name="Straight Connector 186"/>
                  <p:cNvCxnSpPr>
                    <a:stCxn id="18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71"/>
                <p:cNvGrpSpPr/>
                <p:nvPr/>
              </p:nvGrpSpPr>
              <p:grpSpPr>
                <a:xfrm>
                  <a:off x="1467519" y="4222327"/>
                  <a:ext cx="163909" cy="326203"/>
                  <a:chOff x="1476543" y="4728479"/>
                  <a:chExt cx="163909" cy="326203"/>
                </a:xfrm>
              </p:grpSpPr>
              <p:sp>
                <p:nvSpPr>
                  <p:cNvPr id="184" name="Isosceles Triangle 18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5" name="Straight Connector 184"/>
                  <p:cNvCxnSpPr>
                    <a:stCxn id="18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74"/>
                <p:cNvGrpSpPr/>
                <p:nvPr/>
              </p:nvGrpSpPr>
              <p:grpSpPr>
                <a:xfrm>
                  <a:off x="1772319" y="4222327"/>
                  <a:ext cx="163909" cy="326203"/>
                  <a:chOff x="1476543" y="4728479"/>
                  <a:chExt cx="163909" cy="326203"/>
                </a:xfrm>
              </p:grpSpPr>
              <p:sp>
                <p:nvSpPr>
                  <p:cNvPr id="182" name="Isosceles Triangle 18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3" name="Straight Connector 182"/>
                  <p:cNvCxnSpPr>
                    <a:stCxn id="18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52" name="Straight Connector 151"/>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1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1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1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1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1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1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1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16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16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16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16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17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17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17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17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17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17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17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17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17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17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18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18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pic>
          <p:nvPicPr>
            <p:cNvPr id="123" name="Picture 122" descr="Untitled.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46777" y="6468865"/>
              <a:ext cx="2011680" cy="402336"/>
            </a:xfrm>
            <a:prstGeom prst="rect">
              <a:avLst/>
            </a:prstGeom>
          </p:spPr>
        </p:pic>
        <p:sp>
          <p:nvSpPr>
            <p:cNvPr id="124" name="Rectangle 123"/>
            <p:cNvSpPr/>
            <p:nvPr/>
          </p:nvSpPr>
          <p:spPr>
            <a:xfrm>
              <a:off x="2715077" y="6561986"/>
              <a:ext cx="1577350" cy="243840"/>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dirty="0" smtClean="0"/>
                <a:t>Pilots</a:t>
              </a:r>
              <a:endParaRPr lang="en-US" sz="1800" dirty="0"/>
            </a:p>
          </p:txBody>
        </p:sp>
      </p:grpSp>
      <p:grpSp>
        <p:nvGrpSpPr>
          <p:cNvPr id="272" name="Group 271"/>
          <p:cNvGrpSpPr/>
          <p:nvPr/>
        </p:nvGrpSpPr>
        <p:grpSpPr>
          <a:xfrm>
            <a:off x="4648200" y="2631265"/>
            <a:ext cx="2088879" cy="1457634"/>
            <a:chOff x="4692082" y="5388626"/>
            <a:chExt cx="2088879" cy="1457634"/>
          </a:xfrm>
        </p:grpSpPr>
        <p:grpSp>
          <p:nvGrpSpPr>
            <p:cNvPr id="273" name="Group 272"/>
            <p:cNvGrpSpPr/>
            <p:nvPr/>
          </p:nvGrpSpPr>
          <p:grpSpPr>
            <a:xfrm>
              <a:off x="4692082" y="5388626"/>
              <a:ext cx="2088879" cy="965169"/>
              <a:chOff x="4592726" y="42092"/>
              <a:chExt cx="2088879" cy="965169"/>
            </a:xfrm>
          </p:grpSpPr>
          <p:grpSp>
            <p:nvGrpSpPr>
              <p:cNvPr id="277" name="Group 276"/>
              <p:cNvGrpSpPr/>
              <p:nvPr/>
            </p:nvGrpSpPr>
            <p:grpSpPr>
              <a:xfrm>
                <a:off x="5039176" y="288411"/>
                <a:ext cx="1442727" cy="718850"/>
                <a:chOff x="2874193" y="301987"/>
                <a:chExt cx="1442727" cy="718850"/>
              </a:xfrm>
            </p:grpSpPr>
            <p:sp>
              <p:nvSpPr>
                <p:cNvPr id="389" name="Rectangle 388"/>
                <p:cNvSpPr/>
                <p:nvPr/>
              </p:nvSpPr>
              <p:spPr>
                <a:xfrm>
                  <a:off x="3222026" y="651750"/>
                  <a:ext cx="223183" cy="3690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0" name="Rectangle 389"/>
                <p:cNvSpPr/>
                <p:nvPr/>
              </p:nvSpPr>
              <p:spPr>
                <a:xfrm rot="5400000">
                  <a:off x="3405495" y="662537"/>
                  <a:ext cx="258854" cy="3690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pic>
              <p:nvPicPr>
                <p:cNvPr id="391" name="Picture 39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392" name="Picture 39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393" name="Picture 39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394" name="Picture 39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395" name="Picture 394"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396" name="Picture 39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278" name="Group 221"/>
              <p:cNvGrpSpPr/>
              <p:nvPr/>
            </p:nvGrpSpPr>
            <p:grpSpPr>
              <a:xfrm>
                <a:off x="4592726" y="42092"/>
                <a:ext cx="446450" cy="329492"/>
                <a:chOff x="366315" y="3653929"/>
                <a:chExt cx="2379685" cy="1756271"/>
              </a:xfrm>
            </p:grpSpPr>
            <p:sp>
              <p:nvSpPr>
                <p:cNvPr id="286" name="Parallelogram 285"/>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87" name="Group 98"/>
                <p:cNvGrpSpPr/>
                <p:nvPr/>
              </p:nvGrpSpPr>
              <p:grpSpPr>
                <a:xfrm>
                  <a:off x="1852018" y="5083997"/>
                  <a:ext cx="163909" cy="326203"/>
                  <a:chOff x="1476543" y="4728479"/>
                  <a:chExt cx="163909" cy="326203"/>
                </a:xfrm>
              </p:grpSpPr>
              <p:sp>
                <p:nvSpPr>
                  <p:cNvPr id="387" name="Isosceles Triangle 38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88" name="Straight Connector 387"/>
                  <p:cNvCxnSpPr>
                    <a:stCxn id="38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8" name="Group 99"/>
                <p:cNvGrpSpPr/>
                <p:nvPr/>
              </p:nvGrpSpPr>
              <p:grpSpPr>
                <a:xfrm>
                  <a:off x="1589955" y="5083997"/>
                  <a:ext cx="163909" cy="326203"/>
                  <a:chOff x="1476543" y="4728479"/>
                  <a:chExt cx="163909" cy="326203"/>
                </a:xfrm>
              </p:grpSpPr>
              <p:sp>
                <p:nvSpPr>
                  <p:cNvPr id="385" name="Isosceles Triangle 38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86" name="Straight Connector 385"/>
                  <p:cNvCxnSpPr>
                    <a:stCxn id="38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9" name="Group 102"/>
                <p:cNvGrpSpPr/>
                <p:nvPr/>
              </p:nvGrpSpPr>
              <p:grpSpPr>
                <a:xfrm>
                  <a:off x="381000" y="5083996"/>
                  <a:ext cx="163909" cy="326203"/>
                  <a:chOff x="1476543" y="4728479"/>
                  <a:chExt cx="163909" cy="326203"/>
                </a:xfrm>
              </p:grpSpPr>
              <p:sp>
                <p:nvSpPr>
                  <p:cNvPr id="383" name="Isosceles Triangle 38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84" name="Straight Connector 383"/>
                  <p:cNvCxnSpPr>
                    <a:stCxn id="38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0" name="Group 105"/>
                <p:cNvGrpSpPr/>
                <p:nvPr/>
              </p:nvGrpSpPr>
              <p:grpSpPr>
                <a:xfrm>
                  <a:off x="685800" y="5083996"/>
                  <a:ext cx="163909" cy="326203"/>
                  <a:chOff x="1476543" y="4728479"/>
                  <a:chExt cx="163909" cy="326203"/>
                </a:xfrm>
              </p:grpSpPr>
              <p:sp>
                <p:nvSpPr>
                  <p:cNvPr id="381" name="Isosceles Triangle 38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82" name="Straight Connector 381"/>
                  <p:cNvCxnSpPr>
                    <a:stCxn id="38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1" name="Group 117"/>
                <p:cNvGrpSpPr/>
                <p:nvPr/>
              </p:nvGrpSpPr>
              <p:grpSpPr>
                <a:xfrm>
                  <a:off x="979091" y="5083996"/>
                  <a:ext cx="163909" cy="326203"/>
                  <a:chOff x="1476543" y="4728479"/>
                  <a:chExt cx="163909" cy="326203"/>
                </a:xfrm>
              </p:grpSpPr>
              <p:sp>
                <p:nvSpPr>
                  <p:cNvPr id="379" name="Isosceles Triangle 37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80" name="Straight Connector 379"/>
                  <p:cNvCxnSpPr>
                    <a:stCxn id="37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2" name="Group 120"/>
                <p:cNvGrpSpPr/>
                <p:nvPr/>
              </p:nvGrpSpPr>
              <p:grpSpPr>
                <a:xfrm>
                  <a:off x="1283891" y="5083996"/>
                  <a:ext cx="163909" cy="326203"/>
                  <a:chOff x="1476543" y="4728479"/>
                  <a:chExt cx="163909" cy="326203"/>
                </a:xfrm>
              </p:grpSpPr>
              <p:sp>
                <p:nvSpPr>
                  <p:cNvPr id="377" name="Isosceles Triangle 37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78" name="Straight Connector 377"/>
                  <p:cNvCxnSpPr>
                    <a:stCxn id="37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3" name="Group 123"/>
                <p:cNvGrpSpPr/>
                <p:nvPr/>
              </p:nvGrpSpPr>
              <p:grpSpPr>
                <a:xfrm>
                  <a:off x="2569046" y="3819924"/>
                  <a:ext cx="163909" cy="326203"/>
                  <a:chOff x="1476543" y="4728479"/>
                  <a:chExt cx="163909" cy="326203"/>
                </a:xfrm>
              </p:grpSpPr>
              <p:sp>
                <p:nvSpPr>
                  <p:cNvPr id="375" name="Isosceles Triangle 37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76" name="Straight Connector 375"/>
                  <p:cNvCxnSpPr>
                    <a:stCxn id="37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4" name="Group 126"/>
                <p:cNvGrpSpPr/>
                <p:nvPr/>
              </p:nvGrpSpPr>
              <p:grpSpPr>
                <a:xfrm>
                  <a:off x="2306983" y="3819924"/>
                  <a:ext cx="163909" cy="326203"/>
                  <a:chOff x="1476543" y="4728479"/>
                  <a:chExt cx="163909" cy="326203"/>
                </a:xfrm>
              </p:grpSpPr>
              <p:sp>
                <p:nvSpPr>
                  <p:cNvPr id="373" name="Isosceles Triangle 37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74" name="Straight Connector 373"/>
                  <p:cNvCxnSpPr>
                    <a:stCxn id="37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129"/>
                <p:cNvGrpSpPr/>
                <p:nvPr/>
              </p:nvGrpSpPr>
              <p:grpSpPr>
                <a:xfrm>
                  <a:off x="1098028" y="3819923"/>
                  <a:ext cx="163909" cy="326203"/>
                  <a:chOff x="1476543" y="4728479"/>
                  <a:chExt cx="163909" cy="326203"/>
                </a:xfrm>
              </p:grpSpPr>
              <p:sp>
                <p:nvSpPr>
                  <p:cNvPr id="371" name="Isosceles Triangle 37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72" name="Straight Connector 371"/>
                  <p:cNvCxnSpPr>
                    <a:stCxn id="37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6" name="Group 132"/>
                <p:cNvGrpSpPr/>
                <p:nvPr/>
              </p:nvGrpSpPr>
              <p:grpSpPr>
                <a:xfrm>
                  <a:off x="1402828" y="3819923"/>
                  <a:ext cx="163909" cy="326203"/>
                  <a:chOff x="1476543" y="4728479"/>
                  <a:chExt cx="163909" cy="326203"/>
                </a:xfrm>
              </p:grpSpPr>
              <p:sp>
                <p:nvSpPr>
                  <p:cNvPr id="369" name="Isosceles Triangle 36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70" name="Straight Connector 369"/>
                  <p:cNvCxnSpPr>
                    <a:stCxn id="36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7" name="Group 135"/>
                <p:cNvGrpSpPr/>
                <p:nvPr/>
              </p:nvGrpSpPr>
              <p:grpSpPr>
                <a:xfrm>
                  <a:off x="1696119" y="3819923"/>
                  <a:ext cx="163909" cy="326203"/>
                  <a:chOff x="1476543" y="4728479"/>
                  <a:chExt cx="163909" cy="326203"/>
                </a:xfrm>
              </p:grpSpPr>
              <p:sp>
                <p:nvSpPr>
                  <p:cNvPr id="367" name="Isosceles Triangle 36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68" name="Straight Connector 367"/>
                  <p:cNvCxnSpPr>
                    <a:stCxn id="36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8" name="Group 138"/>
                <p:cNvGrpSpPr/>
                <p:nvPr/>
              </p:nvGrpSpPr>
              <p:grpSpPr>
                <a:xfrm>
                  <a:off x="2000919" y="3819923"/>
                  <a:ext cx="163909" cy="326203"/>
                  <a:chOff x="1476543" y="4728479"/>
                  <a:chExt cx="163909" cy="326203"/>
                </a:xfrm>
              </p:grpSpPr>
              <p:sp>
                <p:nvSpPr>
                  <p:cNvPr id="365" name="Isosceles Triangle 36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66" name="Straight Connector 365"/>
                  <p:cNvCxnSpPr>
                    <a:stCxn id="36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141"/>
                <p:cNvGrpSpPr/>
                <p:nvPr/>
              </p:nvGrpSpPr>
              <p:grpSpPr>
                <a:xfrm>
                  <a:off x="2070373" y="4658124"/>
                  <a:ext cx="163909" cy="326203"/>
                  <a:chOff x="1476543" y="4728479"/>
                  <a:chExt cx="163909" cy="326203"/>
                </a:xfrm>
              </p:grpSpPr>
              <p:sp>
                <p:nvSpPr>
                  <p:cNvPr id="363" name="Isosceles Triangle 36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64" name="Straight Connector 363"/>
                  <p:cNvCxnSpPr>
                    <a:stCxn id="36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0" name="Group 144"/>
                <p:cNvGrpSpPr/>
                <p:nvPr/>
              </p:nvGrpSpPr>
              <p:grpSpPr>
                <a:xfrm>
                  <a:off x="1808310" y="4658124"/>
                  <a:ext cx="163909" cy="326203"/>
                  <a:chOff x="1476543" y="4728479"/>
                  <a:chExt cx="163909" cy="326203"/>
                </a:xfrm>
              </p:grpSpPr>
              <p:sp>
                <p:nvSpPr>
                  <p:cNvPr id="361" name="Isosceles Triangle 36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62" name="Straight Connector 361"/>
                  <p:cNvCxnSpPr>
                    <a:stCxn id="36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1" name="Group 147"/>
                <p:cNvGrpSpPr/>
                <p:nvPr/>
              </p:nvGrpSpPr>
              <p:grpSpPr>
                <a:xfrm>
                  <a:off x="599355" y="4658123"/>
                  <a:ext cx="163909" cy="326203"/>
                  <a:chOff x="1476543" y="4728479"/>
                  <a:chExt cx="163909" cy="326203"/>
                </a:xfrm>
              </p:grpSpPr>
              <p:sp>
                <p:nvSpPr>
                  <p:cNvPr id="359" name="Isosceles Triangle 35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60" name="Straight Connector 359"/>
                  <p:cNvCxnSpPr>
                    <a:stCxn id="35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2" name="Group 150"/>
                <p:cNvGrpSpPr/>
                <p:nvPr/>
              </p:nvGrpSpPr>
              <p:grpSpPr>
                <a:xfrm>
                  <a:off x="904155" y="4658123"/>
                  <a:ext cx="163909" cy="326203"/>
                  <a:chOff x="1476543" y="4728479"/>
                  <a:chExt cx="163909" cy="326203"/>
                </a:xfrm>
              </p:grpSpPr>
              <p:sp>
                <p:nvSpPr>
                  <p:cNvPr id="357" name="Isosceles Triangle 35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58" name="Straight Connector 357"/>
                  <p:cNvCxnSpPr>
                    <a:stCxn id="35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3" name="Group 153"/>
                <p:cNvGrpSpPr/>
                <p:nvPr/>
              </p:nvGrpSpPr>
              <p:grpSpPr>
                <a:xfrm>
                  <a:off x="1197446" y="4658123"/>
                  <a:ext cx="163909" cy="326203"/>
                  <a:chOff x="1476543" y="4728479"/>
                  <a:chExt cx="163909" cy="326203"/>
                </a:xfrm>
              </p:grpSpPr>
              <p:sp>
                <p:nvSpPr>
                  <p:cNvPr id="355" name="Isosceles Triangle 35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56" name="Straight Connector 355"/>
                  <p:cNvCxnSpPr>
                    <a:stCxn id="35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4" name="Group 156"/>
                <p:cNvGrpSpPr/>
                <p:nvPr/>
              </p:nvGrpSpPr>
              <p:grpSpPr>
                <a:xfrm>
                  <a:off x="1502246" y="4658123"/>
                  <a:ext cx="163909" cy="326203"/>
                  <a:chOff x="1476543" y="4728479"/>
                  <a:chExt cx="163909" cy="326203"/>
                </a:xfrm>
              </p:grpSpPr>
              <p:sp>
                <p:nvSpPr>
                  <p:cNvPr id="353" name="Isosceles Triangle 35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54" name="Straight Connector 353"/>
                  <p:cNvCxnSpPr>
                    <a:stCxn id="35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5" name="Group 159"/>
                <p:cNvGrpSpPr/>
                <p:nvPr/>
              </p:nvGrpSpPr>
              <p:grpSpPr>
                <a:xfrm>
                  <a:off x="2340446" y="4222328"/>
                  <a:ext cx="163909" cy="326203"/>
                  <a:chOff x="1476543" y="4728479"/>
                  <a:chExt cx="163909" cy="326203"/>
                </a:xfrm>
              </p:grpSpPr>
              <p:sp>
                <p:nvSpPr>
                  <p:cNvPr id="351" name="Isosceles Triangle 35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52" name="Straight Connector 351"/>
                  <p:cNvCxnSpPr>
                    <a:stCxn id="35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6" name="Group 162"/>
                <p:cNvGrpSpPr/>
                <p:nvPr/>
              </p:nvGrpSpPr>
              <p:grpSpPr>
                <a:xfrm>
                  <a:off x="2078383" y="4222328"/>
                  <a:ext cx="163909" cy="326203"/>
                  <a:chOff x="1476543" y="4728479"/>
                  <a:chExt cx="163909" cy="326203"/>
                </a:xfrm>
              </p:grpSpPr>
              <p:sp>
                <p:nvSpPr>
                  <p:cNvPr id="349" name="Isosceles Triangle 34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50" name="Straight Connector 349"/>
                  <p:cNvCxnSpPr>
                    <a:stCxn id="34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7" name="Group 165"/>
                <p:cNvGrpSpPr/>
                <p:nvPr/>
              </p:nvGrpSpPr>
              <p:grpSpPr>
                <a:xfrm>
                  <a:off x="869428" y="4222327"/>
                  <a:ext cx="163909" cy="326203"/>
                  <a:chOff x="1476543" y="4728479"/>
                  <a:chExt cx="163909" cy="326203"/>
                </a:xfrm>
              </p:grpSpPr>
              <p:sp>
                <p:nvSpPr>
                  <p:cNvPr id="347" name="Isosceles Triangle 34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48" name="Straight Connector 347"/>
                  <p:cNvCxnSpPr>
                    <a:stCxn id="34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8" name="Group 168"/>
                <p:cNvGrpSpPr/>
                <p:nvPr/>
              </p:nvGrpSpPr>
              <p:grpSpPr>
                <a:xfrm>
                  <a:off x="1174228" y="4222327"/>
                  <a:ext cx="163909" cy="326203"/>
                  <a:chOff x="1476543" y="4728479"/>
                  <a:chExt cx="163909" cy="326203"/>
                </a:xfrm>
              </p:grpSpPr>
              <p:sp>
                <p:nvSpPr>
                  <p:cNvPr id="345" name="Isosceles Triangle 34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46" name="Straight Connector 345"/>
                  <p:cNvCxnSpPr>
                    <a:stCxn id="34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9" name="Group 171"/>
                <p:cNvGrpSpPr/>
                <p:nvPr/>
              </p:nvGrpSpPr>
              <p:grpSpPr>
                <a:xfrm>
                  <a:off x="1467519" y="4222327"/>
                  <a:ext cx="163909" cy="326203"/>
                  <a:chOff x="1476543" y="4728479"/>
                  <a:chExt cx="163909" cy="326203"/>
                </a:xfrm>
              </p:grpSpPr>
              <p:sp>
                <p:nvSpPr>
                  <p:cNvPr id="343" name="Isosceles Triangle 34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44" name="Straight Connector 343"/>
                  <p:cNvCxnSpPr>
                    <a:stCxn id="34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0" name="Group 174"/>
                <p:cNvGrpSpPr/>
                <p:nvPr/>
              </p:nvGrpSpPr>
              <p:grpSpPr>
                <a:xfrm>
                  <a:off x="1772319" y="4222327"/>
                  <a:ext cx="163909" cy="326203"/>
                  <a:chOff x="1476543" y="4728479"/>
                  <a:chExt cx="163909" cy="326203"/>
                </a:xfrm>
              </p:grpSpPr>
              <p:sp>
                <p:nvSpPr>
                  <p:cNvPr id="341" name="Isosceles Triangle 34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342" name="Straight Connector 341"/>
                  <p:cNvCxnSpPr>
                    <a:stCxn id="34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11" name="Straight Connector 310"/>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1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31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31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32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32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32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32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32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32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32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32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32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32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33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33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33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33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33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33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33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33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33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33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34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nvGrpSpPr>
              <p:cNvPr id="279" name="Group 278"/>
              <p:cNvGrpSpPr/>
              <p:nvPr/>
            </p:nvGrpSpPr>
            <p:grpSpPr>
              <a:xfrm>
                <a:off x="4865580" y="134502"/>
                <a:ext cx="1816025" cy="853898"/>
                <a:chOff x="4865580" y="134502"/>
                <a:chExt cx="1816025" cy="853898"/>
              </a:xfrm>
            </p:grpSpPr>
            <p:sp>
              <p:nvSpPr>
                <p:cNvPr id="280" name="Oval 279"/>
                <p:cNvSpPr/>
                <p:nvPr/>
              </p:nvSpPr>
              <p:spPr>
                <a:xfrm rot="1309940">
                  <a:off x="4900282" y="488312"/>
                  <a:ext cx="1781323" cy="139043"/>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1" name="Oval 280"/>
                <p:cNvSpPr/>
                <p:nvPr/>
              </p:nvSpPr>
              <p:spPr>
                <a:xfrm rot="796604">
                  <a:off x="4945450" y="344311"/>
                  <a:ext cx="1583860" cy="138433"/>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2" name="Oval 281"/>
                <p:cNvSpPr/>
                <p:nvPr/>
              </p:nvSpPr>
              <p:spPr>
                <a:xfrm rot="2144080">
                  <a:off x="4865580" y="492353"/>
                  <a:ext cx="1120820" cy="133242"/>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3" name="Oval 282"/>
                <p:cNvSpPr/>
                <p:nvPr/>
              </p:nvSpPr>
              <p:spPr>
                <a:xfrm rot="3036327">
                  <a:off x="4827401" y="510859"/>
                  <a:ext cx="853898" cy="101184"/>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4" name="Oval 283"/>
                <p:cNvSpPr/>
                <p:nvPr/>
              </p:nvSpPr>
              <p:spPr>
                <a:xfrm rot="4683726">
                  <a:off x="4721158" y="499028"/>
                  <a:ext cx="677251" cy="97407"/>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274" name="Group 273"/>
            <p:cNvGrpSpPr/>
            <p:nvPr/>
          </p:nvGrpSpPr>
          <p:grpSpPr>
            <a:xfrm>
              <a:off x="4697705" y="6478104"/>
              <a:ext cx="2012320" cy="368156"/>
              <a:chOff x="4697705" y="6512890"/>
              <a:chExt cx="2012320" cy="358901"/>
            </a:xfrm>
          </p:grpSpPr>
          <p:sp>
            <p:nvSpPr>
              <p:cNvPr id="275" name="Rectangle 274"/>
              <p:cNvSpPr/>
              <p:nvPr/>
            </p:nvSpPr>
            <p:spPr>
              <a:xfrm>
                <a:off x="4698345" y="6514739"/>
                <a:ext cx="2011680" cy="35705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   Downlink</a:t>
                </a:r>
                <a:endParaRPr lang="en-US" sz="1800" dirty="0"/>
              </a:p>
            </p:txBody>
          </p:sp>
          <p:sp>
            <p:nvSpPr>
              <p:cNvPr id="276" name="Rectangle 275"/>
              <p:cNvSpPr/>
              <p:nvPr/>
            </p:nvSpPr>
            <p:spPr>
              <a:xfrm>
                <a:off x="4697705" y="6512890"/>
                <a:ext cx="175561" cy="3565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smtClean="0"/>
                  <a:t>CC</a:t>
                </a:r>
                <a:endParaRPr lang="en-US" sz="1000" dirty="0"/>
              </a:p>
            </p:txBody>
          </p:sp>
        </p:grpSp>
      </p:grpSp>
      <p:grpSp>
        <p:nvGrpSpPr>
          <p:cNvPr id="397" name="Group 396"/>
          <p:cNvGrpSpPr/>
          <p:nvPr/>
        </p:nvGrpSpPr>
        <p:grpSpPr>
          <a:xfrm>
            <a:off x="6669358" y="2633681"/>
            <a:ext cx="2088879" cy="1458132"/>
            <a:chOff x="7102810" y="5387284"/>
            <a:chExt cx="2088879" cy="1458132"/>
          </a:xfrm>
        </p:grpSpPr>
        <p:grpSp>
          <p:nvGrpSpPr>
            <p:cNvPr id="398" name="Group 397"/>
            <p:cNvGrpSpPr/>
            <p:nvPr/>
          </p:nvGrpSpPr>
          <p:grpSpPr>
            <a:xfrm>
              <a:off x="7102810" y="5387284"/>
              <a:ext cx="2088879" cy="996074"/>
              <a:chOff x="4592726" y="42092"/>
              <a:chExt cx="2088879" cy="996074"/>
            </a:xfrm>
          </p:grpSpPr>
          <p:grpSp>
            <p:nvGrpSpPr>
              <p:cNvPr id="402" name="Group 401"/>
              <p:cNvGrpSpPr/>
              <p:nvPr/>
            </p:nvGrpSpPr>
            <p:grpSpPr>
              <a:xfrm>
                <a:off x="4928865" y="168107"/>
                <a:ext cx="1717386" cy="870059"/>
                <a:chOff x="2763882" y="181683"/>
                <a:chExt cx="1717386" cy="870059"/>
              </a:xfrm>
            </p:grpSpPr>
            <p:grpSp>
              <p:nvGrpSpPr>
                <p:cNvPr id="514" name="Group 513"/>
                <p:cNvGrpSpPr/>
                <p:nvPr/>
              </p:nvGrpSpPr>
              <p:grpSpPr>
                <a:xfrm>
                  <a:off x="3628367" y="181683"/>
                  <a:ext cx="369087" cy="369088"/>
                  <a:chOff x="2318282" y="3262011"/>
                  <a:chExt cx="819470" cy="819473"/>
                </a:xfrm>
              </p:grpSpPr>
              <p:sp>
                <p:nvSpPr>
                  <p:cNvPr id="554" name="Rectangle 553"/>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5" name="Rectangle 554"/>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15" name="Group 514"/>
                <p:cNvGrpSpPr/>
                <p:nvPr/>
              </p:nvGrpSpPr>
              <p:grpSpPr>
                <a:xfrm>
                  <a:off x="3947833" y="396348"/>
                  <a:ext cx="369087" cy="369088"/>
                  <a:chOff x="2318282" y="3262011"/>
                  <a:chExt cx="819470" cy="819473"/>
                </a:xfrm>
              </p:grpSpPr>
              <p:sp>
                <p:nvSpPr>
                  <p:cNvPr id="546" name="Oval 545"/>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7" name="Oval 546"/>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8" name="Oval 547"/>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9" name="Rectangle 548"/>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0" name="Rectangle 549"/>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16" name="Group 515"/>
                <p:cNvGrpSpPr/>
                <p:nvPr/>
              </p:nvGrpSpPr>
              <p:grpSpPr>
                <a:xfrm>
                  <a:off x="2763882" y="550771"/>
                  <a:ext cx="369087" cy="369088"/>
                  <a:chOff x="2318282" y="3262011"/>
                  <a:chExt cx="819470" cy="819473"/>
                </a:xfrm>
              </p:grpSpPr>
              <p:sp>
                <p:nvSpPr>
                  <p:cNvPr id="541" name="Oval 540"/>
                  <p:cNvSpPr/>
                  <p:nvPr/>
                </p:nvSpPr>
                <p:spPr>
                  <a:xfrm>
                    <a:off x="2483098" y="3444441"/>
                    <a:ext cx="464443" cy="48545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2" name="Oval 541"/>
                  <p:cNvSpPr/>
                  <p:nvPr/>
                </p:nvSpPr>
                <p:spPr>
                  <a:xfrm>
                    <a:off x="2419799" y="3378279"/>
                    <a:ext cx="591040" cy="61777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3" name="Oval 542"/>
                  <p:cNvSpPr/>
                  <p:nvPr/>
                </p:nvSpPr>
                <p:spPr>
                  <a:xfrm>
                    <a:off x="2357436" y="3313095"/>
                    <a:ext cx="715765" cy="74814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4" name="Rectangle 543"/>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5" name="Rectangle 544"/>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17" name="Group 516"/>
                <p:cNvGrpSpPr/>
                <p:nvPr/>
              </p:nvGrpSpPr>
              <p:grpSpPr>
                <a:xfrm>
                  <a:off x="3104865" y="651749"/>
                  <a:ext cx="369087" cy="369088"/>
                  <a:chOff x="2318282" y="3262011"/>
                  <a:chExt cx="819470" cy="819473"/>
                </a:xfrm>
              </p:grpSpPr>
              <p:sp>
                <p:nvSpPr>
                  <p:cNvPr id="536" name="Oval 535"/>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7" name="Oval 536"/>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8" name="Oval 537"/>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9" name="Rectangle 538"/>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0" name="Rectangle 539"/>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18" name="Group 517"/>
                <p:cNvGrpSpPr/>
                <p:nvPr/>
              </p:nvGrpSpPr>
              <p:grpSpPr>
                <a:xfrm>
                  <a:off x="3350378" y="580865"/>
                  <a:ext cx="369087" cy="395640"/>
                  <a:chOff x="2318281" y="3262011"/>
                  <a:chExt cx="819470" cy="878426"/>
                </a:xfrm>
              </p:grpSpPr>
              <p:sp>
                <p:nvSpPr>
                  <p:cNvPr id="531" name="Oval 530"/>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2" name="Oval 531"/>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3" name="Oval 532"/>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4" name="Rectangle 533"/>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5" name="Rectangle 534"/>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19" name="Group 518"/>
                <p:cNvGrpSpPr/>
                <p:nvPr/>
              </p:nvGrpSpPr>
              <p:grpSpPr>
                <a:xfrm>
                  <a:off x="4112181" y="675693"/>
                  <a:ext cx="369087" cy="376049"/>
                  <a:chOff x="2318281" y="3262011"/>
                  <a:chExt cx="819470" cy="834927"/>
                </a:xfrm>
              </p:grpSpPr>
              <p:sp>
                <p:nvSpPr>
                  <p:cNvPr id="526" name="Oval 525"/>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7" name="Oval 526"/>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8" name="Oval 527"/>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9" name="Rectangle 528"/>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0" name="Rectangle 529"/>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520" name="Picture 51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521" name="Picture 52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522" name="Picture 52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523" name="Picture 52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524" name="Picture 52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525" name="Picture 524"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403" name="Group 221"/>
              <p:cNvGrpSpPr/>
              <p:nvPr/>
            </p:nvGrpSpPr>
            <p:grpSpPr>
              <a:xfrm>
                <a:off x="4592726" y="42092"/>
                <a:ext cx="446450" cy="329492"/>
                <a:chOff x="366315" y="3653929"/>
                <a:chExt cx="2379685" cy="1756271"/>
              </a:xfrm>
            </p:grpSpPr>
            <p:sp>
              <p:nvSpPr>
                <p:cNvPr id="411" name="Parallelogram 410"/>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12" name="Group 98"/>
                <p:cNvGrpSpPr/>
                <p:nvPr/>
              </p:nvGrpSpPr>
              <p:grpSpPr>
                <a:xfrm>
                  <a:off x="1852018" y="5083997"/>
                  <a:ext cx="163909" cy="326203"/>
                  <a:chOff x="1476543" y="4728479"/>
                  <a:chExt cx="163909" cy="326203"/>
                </a:xfrm>
              </p:grpSpPr>
              <p:sp>
                <p:nvSpPr>
                  <p:cNvPr id="512" name="Isosceles Triangle 51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513" name="Straight Connector 512"/>
                  <p:cNvCxnSpPr>
                    <a:stCxn id="51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3" name="Group 99"/>
                <p:cNvGrpSpPr/>
                <p:nvPr/>
              </p:nvGrpSpPr>
              <p:grpSpPr>
                <a:xfrm>
                  <a:off x="1589955" y="5083997"/>
                  <a:ext cx="163909" cy="326203"/>
                  <a:chOff x="1476543" y="4728479"/>
                  <a:chExt cx="163909" cy="326203"/>
                </a:xfrm>
              </p:grpSpPr>
              <p:sp>
                <p:nvSpPr>
                  <p:cNvPr id="510" name="Isosceles Triangle 50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511" name="Straight Connector 510"/>
                  <p:cNvCxnSpPr>
                    <a:stCxn id="51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4" name="Group 102"/>
                <p:cNvGrpSpPr/>
                <p:nvPr/>
              </p:nvGrpSpPr>
              <p:grpSpPr>
                <a:xfrm>
                  <a:off x="381000" y="5083996"/>
                  <a:ext cx="163909" cy="326203"/>
                  <a:chOff x="1476543" y="4728479"/>
                  <a:chExt cx="163909" cy="326203"/>
                </a:xfrm>
              </p:grpSpPr>
              <p:sp>
                <p:nvSpPr>
                  <p:cNvPr id="508" name="Isosceles Triangle 50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509" name="Straight Connector 508"/>
                  <p:cNvCxnSpPr>
                    <a:stCxn id="50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5" name="Group 105"/>
                <p:cNvGrpSpPr/>
                <p:nvPr/>
              </p:nvGrpSpPr>
              <p:grpSpPr>
                <a:xfrm>
                  <a:off x="685800" y="5083996"/>
                  <a:ext cx="163909" cy="326203"/>
                  <a:chOff x="1476543" y="4728479"/>
                  <a:chExt cx="163909" cy="326203"/>
                </a:xfrm>
              </p:grpSpPr>
              <p:sp>
                <p:nvSpPr>
                  <p:cNvPr id="506" name="Isosceles Triangle 50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507" name="Straight Connector 506"/>
                  <p:cNvCxnSpPr>
                    <a:stCxn id="50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6" name="Group 117"/>
                <p:cNvGrpSpPr/>
                <p:nvPr/>
              </p:nvGrpSpPr>
              <p:grpSpPr>
                <a:xfrm>
                  <a:off x="979091" y="5083996"/>
                  <a:ext cx="163909" cy="326203"/>
                  <a:chOff x="1476543" y="4728479"/>
                  <a:chExt cx="163909" cy="326203"/>
                </a:xfrm>
              </p:grpSpPr>
              <p:sp>
                <p:nvSpPr>
                  <p:cNvPr id="504" name="Isosceles Triangle 50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505" name="Straight Connector 504"/>
                  <p:cNvCxnSpPr>
                    <a:stCxn id="50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7" name="Group 120"/>
                <p:cNvGrpSpPr/>
                <p:nvPr/>
              </p:nvGrpSpPr>
              <p:grpSpPr>
                <a:xfrm>
                  <a:off x="1283891" y="5083996"/>
                  <a:ext cx="163909" cy="326203"/>
                  <a:chOff x="1476543" y="4728479"/>
                  <a:chExt cx="163909" cy="326203"/>
                </a:xfrm>
              </p:grpSpPr>
              <p:sp>
                <p:nvSpPr>
                  <p:cNvPr id="502" name="Isosceles Triangle 50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503" name="Straight Connector 502"/>
                  <p:cNvCxnSpPr>
                    <a:stCxn id="50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8" name="Group 123"/>
                <p:cNvGrpSpPr/>
                <p:nvPr/>
              </p:nvGrpSpPr>
              <p:grpSpPr>
                <a:xfrm>
                  <a:off x="2569046" y="3819924"/>
                  <a:ext cx="163909" cy="326203"/>
                  <a:chOff x="1476543" y="4728479"/>
                  <a:chExt cx="163909" cy="326203"/>
                </a:xfrm>
              </p:grpSpPr>
              <p:sp>
                <p:nvSpPr>
                  <p:cNvPr id="500" name="Isosceles Triangle 49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501" name="Straight Connector 500"/>
                  <p:cNvCxnSpPr>
                    <a:stCxn id="50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9" name="Group 126"/>
                <p:cNvGrpSpPr/>
                <p:nvPr/>
              </p:nvGrpSpPr>
              <p:grpSpPr>
                <a:xfrm>
                  <a:off x="2306983" y="3819924"/>
                  <a:ext cx="163909" cy="326203"/>
                  <a:chOff x="1476543" y="4728479"/>
                  <a:chExt cx="163909" cy="326203"/>
                </a:xfrm>
              </p:grpSpPr>
              <p:sp>
                <p:nvSpPr>
                  <p:cNvPr id="498" name="Isosceles Triangle 49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99" name="Straight Connector 498"/>
                  <p:cNvCxnSpPr>
                    <a:stCxn id="49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0" name="Group 129"/>
                <p:cNvGrpSpPr/>
                <p:nvPr/>
              </p:nvGrpSpPr>
              <p:grpSpPr>
                <a:xfrm>
                  <a:off x="1098028" y="3819923"/>
                  <a:ext cx="163909" cy="326203"/>
                  <a:chOff x="1476543" y="4728479"/>
                  <a:chExt cx="163909" cy="326203"/>
                </a:xfrm>
              </p:grpSpPr>
              <p:sp>
                <p:nvSpPr>
                  <p:cNvPr id="496" name="Isosceles Triangle 49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97" name="Straight Connector 496"/>
                  <p:cNvCxnSpPr>
                    <a:stCxn id="49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1" name="Group 132"/>
                <p:cNvGrpSpPr/>
                <p:nvPr/>
              </p:nvGrpSpPr>
              <p:grpSpPr>
                <a:xfrm>
                  <a:off x="1402828" y="3819923"/>
                  <a:ext cx="163909" cy="326203"/>
                  <a:chOff x="1476543" y="4728479"/>
                  <a:chExt cx="163909" cy="326203"/>
                </a:xfrm>
              </p:grpSpPr>
              <p:sp>
                <p:nvSpPr>
                  <p:cNvPr id="494" name="Isosceles Triangle 49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95" name="Straight Connector 494"/>
                  <p:cNvCxnSpPr>
                    <a:stCxn id="49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2" name="Group 135"/>
                <p:cNvGrpSpPr/>
                <p:nvPr/>
              </p:nvGrpSpPr>
              <p:grpSpPr>
                <a:xfrm>
                  <a:off x="1696119" y="3819923"/>
                  <a:ext cx="163909" cy="326203"/>
                  <a:chOff x="1476543" y="4728479"/>
                  <a:chExt cx="163909" cy="326203"/>
                </a:xfrm>
              </p:grpSpPr>
              <p:sp>
                <p:nvSpPr>
                  <p:cNvPr id="492" name="Isosceles Triangle 49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93" name="Straight Connector 492"/>
                  <p:cNvCxnSpPr>
                    <a:stCxn id="49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3" name="Group 138"/>
                <p:cNvGrpSpPr/>
                <p:nvPr/>
              </p:nvGrpSpPr>
              <p:grpSpPr>
                <a:xfrm>
                  <a:off x="2000919" y="3819923"/>
                  <a:ext cx="163909" cy="326203"/>
                  <a:chOff x="1476543" y="4728479"/>
                  <a:chExt cx="163909" cy="326203"/>
                </a:xfrm>
              </p:grpSpPr>
              <p:sp>
                <p:nvSpPr>
                  <p:cNvPr id="490" name="Isosceles Triangle 48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91" name="Straight Connector 490"/>
                  <p:cNvCxnSpPr>
                    <a:stCxn id="49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4" name="Group 141"/>
                <p:cNvGrpSpPr/>
                <p:nvPr/>
              </p:nvGrpSpPr>
              <p:grpSpPr>
                <a:xfrm>
                  <a:off x="2070373" y="4658124"/>
                  <a:ext cx="163909" cy="326203"/>
                  <a:chOff x="1476543" y="4728479"/>
                  <a:chExt cx="163909" cy="326203"/>
                </a:xfrm>
              </p:grpSpPr>
              <p:sp>
                <p:nvSpPr>
                  <p:cNvPr id="488" name="Isosceles Triangle 48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89" name="Straight Connector 488"/>
                  <p:cNvCxnSpPr>
                    <a:stCxn id="48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5" name="Group 144"/>
                <p:cNvGrpSpPr/>
                <p:nvPr/>
              </p:nvGrpSpPr>
              <p:grpSpPr>
                <a:xfrm>
                  <a:off x="1808310" y="4658124"/>
                  <a:ext cx="163909" cy="326203"/>
                  <a:chOff x="1476543" y="4728479"/>
                  <a:chExt cx="163909" cy="326203"/>
                </a:xfrm>
              </p:grpSpPr>
              <p:sp>
                <p:nvSpPr>
                  <p:cNvPr id="486" name="Isosceles Triangle 48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87" name="Straight Connector 486"/>
                  <p:cNvCxnSpPr>
                    <a:stCxn id="48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6" name="Group 147"/>
                <p:cNvGrpSpPr/>
                <p:nvPr/>
              </p:nvGrpSpPr>
              <p:grpSpPr>
                <a:xfrm>
                  <a:off x="599355" y="4658123"/>
                  <a:ext cx="163909" cy="326203"/>
                  <a:chOff x="1476543" y="4728479"/>
                  <a:chExt cx="163909" cy="326203"/>
                </a:xfrm>
              </p:grpSpPr>
              <p:sp>
                <p:nvSpPr>
                  <p:cNvPr id="484" name="Isosceles Triangle 48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85" name="Straight Connector 484"/>
                  <p:cNvCxnSpPr>
                    <a:stCxn id="48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7" name="Group 150"/>
                <p:cNvGrpSpPr/>
                <p:nvPr/>
              </p:nvGrpSpPr>
              <p:grpSpPr>
                <a:xfrm>
                  <a:off x="904155" y="4658123"/>
                  <a:ext cx="163909" cy="326203"/>
                  <a:chOff x="1476543" y="4728479"/>
                  <a:chExt cx="163909" cy="326203"/>
                </a:xfrm>
              </p:grpSpPr>
              <p:sp>
                <p:nvSpPr>
                  <p:cNvPr id="482" name="Isosceles Triangle 48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83" name="Straight Connector 482"/>
                  <p:cNvCxnSpPr>
                    <a:stCxn id="48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8" name="Group 153"/>
                <p:cNvGrpSpPr/>
                <p:nvPr/>
              </p:nvGrpSpPr>
              <p:grpSpPr>
                <a:xfrm>
                  <a:off x="1197446" y="4658123"/>
                  <a:ext cx="163909" cy="326203"/>
                  <a:chOff x="1476543" y="4728479"/>
                  <a:chExt cx="163909" cy="326203"/>
                </a:xfrm>
              </p:grpSpPr>
              <p:sp>
                <p:nvSpPr>
                  <p:cNvPr id="480" name="Isosceles Triangle 47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81" name="Straight Connector 480"/>
                  <p:cNvCxnSpPr>
                    <a:stCxn id="48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9" name="Group 156"/>
                <p:cNvGrpSpPr/>
                <p:nvPr/>
              </p:nvGrpSpPr>
              <p:grpSpPr>
                <a:xfrm>
                  <a:off x="1502246" y="4658123"/>
                  <a:ext cx="163909" cy="326203"/>
                  <a:chOff x="1476543" y="4728479"/>
                  <a:chExt cx="163909" cy="326203"/>
                </a:xfrm>
              </p:grpSpPr>
              <p:sp>
                <p:nvSpPr>
                  <p:cNvPr id="478" name="Isosceles Triangle 47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79" name="Straight Connector 478"/>
                  <p:cNvCxnSpPr>
                    <a:stCxn id="47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0" name="Group 159"/>
                <p:cNvGrpSpPr/>
                <p:nvPr/>
              </p:nvGrpSpPr>
              <p:grpSpPr>
                <a:xfrm>
                  <a:off x="2340446" y="4222328"/>
                  <a:ext cx="163909" cy="326203"/>
                  <a:chOff x="1476543" y="4728479"/>
                  <a:chExt cx="163909" cy="326203"/>
                </a:xfrm>
              </p:grpSpPr>
              <p:sp>
                <p:nvSpPr>
                  <p:cNvPr id="476" name="Isosceles Triangle 47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77" name="Straight Connector 476"/>
                  <p:cNvCxnSpPr>
                    <a:stCxn id="47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1" name="Group 162"/>
                <p:cNvGrpSpPr/>
                <p:nvPr/>
              </p:nvGrpSpPr>
              <p:grpSpPr>
                <a:xfrm>
                  <a:off x="2078383" y="4222328"/>
                  <a:ext cx="163909" cy="326203"/>
                  <a:chOff x="1476543" y="4728479"/>
                  <a:chExt cx="163909" cy="326203"/>
                </a:xfrm>
              </p:grpSpPr>
              <p:sp>
                <p:nvSpPr>
                  <p:cNvPr id="474" name="Isosceles Triangle 47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75" name="Straight Connector 474"/>
                  <p:cNvCxnSpPr>
                    <a:stCxn id="47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2" name="Group 165"/>
                <p:cNvGrpSpPr/>
                <p:nvPr/>
              </p:nvGrpSpPr>
              <p:grpSpPr>
                <a:xfrm>
                  <a:off x="869428" y="4222327"/>
                  <a:ext cx="163909" cy="326203"/>
                  <a:chOff x="1476543" y="4728479"/>
                  <a:chExt cx="163909" cy="326203"/>
                </a:xfrm>
              </p:grpSpPr>
              <p:sp>
                <p:nvSpPr>
                  <p:cNvPr id="472" name="Isosceles Triangle 47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73" name="Straight Connector 472"/>
                  <p:cNvCxnSpPr>
                    <a:stCxn id="47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3" name="Group 168"/>
                <p:cNvGrpSpPr/>
                <p:nvPr/>
              </p:nvGrpSpPr>
              <p:grpSpPr>
                <a:xfrm>
                  <a:off x="1174228" y="4222327"/>
                  <a:ext cx="163909" cy="326203"/>
                  <a:chOff x="1476543" y="4728479"/>
                  <a:chExt cx="163909" cy="326203"/>
                </a:xfrm>
              </p:grpSpPr>
              <p:sp>
                <p:nvSpPr>
                  <p:cNvPr id="470" name="Isosceles Triangle 46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71" name="Straight Connector 470"/>
                  <p:cNvCxnSpPr>
                    <a:stCxn id="47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4" name="Group 171"/>
                <p:cNvGrpSpPr/>
                <p:nvPr/>
              </p:nvGrpSpPr>
              <p:grpSpPr>
                <a:xfrm>
                  <a:off x="1467519" y="4222327"/>
                  <a:ext cx="163909" cy="326203"/>
                  <a:chOff x="1476543" y="4728479"/>
                  <a:chExt cx="163909" cy="326203"/>
                </a:xfrm>
              </p:grpSpPr>
              <p:sp>
                <p:nvSpPr>
                  <p:cNvPr id="468" name="Isosceles Triangle 46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69" name="Straight Connector 468"/>
                  <p:cNvCxnSpPr>
                    <a:stCxn id="46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5" name="Group 174"/>
                <p:cNvGrpSpPr/>
                <p:nvPr/>
              </p:nvGrpSpPr>
              <p:grpSpPr>
                <a:xfrm>
                  <a:off x="1772319" y="4222327"/>
                  <a:ext cx="163909" cy="326203"/>
                  <a:chOff x="1476543" y="4728479"/>
                  <a:chExt cx="163909" cy="326203"/>
                </a:xfrm>
              </p:grpSpPr>
              <p:sp>
                <p:nvSpPr>
                  <p:cNvPr id="466" name="Isosceles Triangle 46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467" name="Straight Connector 466"/>
                  <p:cNvCxnSpPr>
                    <a:stCxn id="46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36" name="Straight Connector 435"/>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4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44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44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44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44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4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4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4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4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4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4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4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4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4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4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4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4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4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4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4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4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4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4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4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nvGrpSpPr>
              <p:cNvPr id="404" name="Group 403"/>
              <p:cNvGrpSpPr/>
              <p:nvPr/>
            </p:nvGrpSpPr>
            <p:grpSpPr>
              <a:xfrm>
                <a:off x="4865580" y="134502"/>
                <a:ext cx="1816025" cy="853898"/>
                <a:chOff x="4865580" y="134502"/>
                <a:chExt cx="1816025" cy="853898"/>
              </a:xfrm>
            </p:grpSpPr>
            <p:sp>
              <p:nvSpPr>
                <p:cNvPr id="405" name="Oval 404"/>
                <p:cNvSpPr/>
                <p:nvPr/>
              </p:nvSpPr>
              <p:spPr>
                <a:xfrm rot="1309940">
                  <a:off x="4900282" y="488312"/>
                  <a:ext cx="1781323" cy="139043"/>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6" name="Oval 405"/>
                <p:cNvSpPr/>
                <p:nvPr/>
              </p:nvSpPr>
              <p:spPr>
                <a:xfrm rot="796604">
                  <a:off x="4945450" y="344311"/>
                  <a:ext cx="1583860" cy="138433"/>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7" name="Oval 406"/>
                <p:cNvSpPr/>
                <p:nvPr/>
              </p:nvSpPr>
              <p:spPr>
                <a:xfrm rot="2144080">
                  <a:off x="4865580" y="492353"/>
                  <a:ext cx="1120820" cy="133242"/>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9" name="Oval 408"/>
                <p:cNvSpPr/>
                <p:nvPr/>
              </p:nvSpPr>
              <p:spPr>
                <a:xfrm rot="4683726">
                  <a:off x="4726665" y="510924"/>
                  <a:ext cx="677251" cy="88495"/>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8" name="Oval 407"/>
                <p:cNvSpPr/>
                <p:nvPr/>
              </p:nvSpPr>
              <p:spPr>
                <a:xfrm rot="3036327">
                  <a:off x="4827401" y="510859"/>
                  <a:ext cx="853898" cy="101184"/>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399" name="Group 398"/>
            <p:cNvGrpSpPr/>
            <p:nvPr/>
          </p:nvGrpSpPr>
          <p:grpSpPr>
            <a:xfrm>
              <a:off x="7110526" y="6479655"/>
              <a:ext cx="2011680" cy="365761"/>
              <a:chOff x="7120051" y="6501880"/>
              <a:chExt cx="2011680" cy="365761"/>
            </a:xfrm>
          </p:grpSpPr>
          <p:sp>
            <p:nvSpPr>
              <p:cNvPr id="400" name="Rectangle 399"/>
              <p:cNvSpPr/>
              <p:nvPr/>
            </p:nvSpPr>
            <p:spPr>
              <a:xfrm>
                <a:off x="7120051" y="6501880"/>
                <a:ext cx="2011680" cy="365760"/>
              </a:xfrm>
              <a:prstGeom prst="rect">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00" dirty="0" smtClean="0"/>
                  <a:t>  Uplink</a:t>
                </a:r>
                <a:endParaRPr lang="en-US" sz="1800" dirty="0"/>
              </a:p>
            </p:txBody>
          </p:sp>
          <p:sp>
            <p:nvSpPr>
              <p:cNvPr id="401" name="Rectangle 400"/>
              <p:cNvSpPr/>
              <p:nvPr/>
            </p:nvSpPr>
            <p:spPr>
              <a:xfrm>
                <a:off x="7123226" y="6501881"/>
                <a:ext cx="175561" cy="3657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smtClean="0"/>
                  <a:t>CC</a:t>
                </a:r>
                <a:endParaRPr lang="en-US" sz="1000" dirty="0"/>
              </a:p>
            </p:txBody>
          </p:sp>
        </p:grpSp>
      </p:grpSp>
      <p:grpSp>
        <p:nvGrpSpPr>
          <p:cNvPr id="673" name="Group 672"/>
          <p:cNvGrpSpPr/>
          <p:nvPr/>
        </p:nvGrpSpPr>
        <p:grpSpPr>
          <a:xfrm>
            <a:off x="-1403079" y="2633647"/>
            <a:ext cx="2088879" cy="1458132"/>
            <a:chOff x="7102810" y="5387284"/>
            <a:chExt cx="2088879" cy="1458132"/>
          </a:xfrm>
        </p:grpSpPr>
        <p:grpSp>
          <p:nvGrpSpPr>
            <p:cNvPr id="674" name="Group 673"/>
            <p:cNvGrpSpPr/>
            <p:nvPr/>
          </p:nvGrpSpPr>
          <p:grpSpPr>
            <a:xfrm>
              <a:off x="7102810" y="5387284"/>
              <a:ext cx="2088879" cy="996074"/>
              <a:chOff x="4592726" y="42092"/>
              <a:chExt cx="2088879" cy="996074"/>
            </a:xfrm>
          </p:grpSpPr>
          <p:grpSp>
            <p:nvGrpSpPr>
              <p:cNvPr id="678" name="Group 677"/>
              <p:cNvGrpSpPr/>
              <p:nvPr/>
            </p:nvGrpSpPr>
            <p:grpSpPr>
              <a:xfrm>
                <a:off x="4928865" y="168107"/>
                <a:ext cx="1717386" cy="870059"/>
                <a:chOff x="2763882" y="181683"/>
                <a:chExt cx="1717386" cy="870059"/>
              </a:xfrm>
            </p:grpSpPr>
            <p:grpSp>
              <p:nvGrpSpPr>
                <p:cNvPr id="790" name="Group 789"/>
                <p:cNvGrpSpPr/>
                <p:nvPr/>
              </p:nvGrpSpPr>
              <p:grpSpPr>
                <a:xfrm>
                  <a:off x="3628367" y="181683"/>
                  <a:ext cx="369087" cy="369088"/>
                  <a:chOff x="2318282" y="3262011"/>
                  <a:chExt cx="819470" cy="819473"/>
                </a:xfrm>
              </p:grpSpPr>
              <p:sp>
                <p:nvSpPr>
                  <p:cNvPr id="827" name="Oval 826"/>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Oval 828"/>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Rectangle 82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Rectangle 83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1" name="Group 790"/>
                <p:cNvGrpSpPr/>
                <p:nvPr/>
              </p:nvGrpSpPr>
              <p:grpSpPr>
                <a:xfrm>
                  <a:off x="3947833" y="396348"/>
                  <a:ext cx="369087" cy="369088"/>
                  <a:chOff x="2318282" y="3262011"/>
                  <a:chExt cx="819470" cy="819473"/>
                </a:xfrm>
              </p:grpSpPr>
              <p:sp>
                <p:nvSpPr>
                  <p:cNvPr id="822" name="Oval 821"/>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Oval 822"/>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Rectangle 82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ectangle 82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2" name="Group 791"/>
                <p:cNvGrpSpPr/>
                <p:nvPr/>
              </p:nvGrpSpPr>
              <p:grpSpPr>
                <a:xfrm>
                  <a:off x="2763882" y="550771"/>
                  <a:ext cx="369087" cy="369088"/>
                  <a:chOff x="2318282" y="3262011"/>
                  <a:chExt cx="819470" cy="819473"/>
                </a:xfrm>
              </p:grpSpPr>
              <p:sp>
                <p:nvSpPr>
                  <p:cNvPr id="817" name="Oval 816"/>
                  <p:cNvSpPr/>
                  <p:nvPr/>
                </p:nvSpPr>
                <p:spPr>
                  <a:xfrm>
                    <a:off x="2483098" y="3444441"/>
                    <a:ext cx="464443" cy="48545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p:cNvSpPr/>
                  <p:nvPr/>
                </p:nvSpPr>
                <p:spPr>
                  <a:xfrm>
                    <a:off x="2419799" y="3378279"/>
                    <a:ext cx="591040" cy="61777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p:cNvSpPr/>
                  <p:nvPr/>
                </p:nvSpPr>
                <p:spPr>
                  <a:xfrm>
                    <a:off x="2357436" y="3313095"/>
                    <a:ext cx="715765" cy="74814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Rectangle 81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Rectangle 82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3" name="Group 792"/>
                <p:cNvGrpSpPr/>
                <p:nvPr/>
              </p:nvGrpSpPr>
              <p:grpSpPr>
                <a:xfrm>
                  <a:off x="3104865" y="651749"/>
                  <a:ext cx="369087" cy="369088"/>
                  <a:chOff x="2318282" y="3262011"/>
                  <a:chExt cx="819470" cy="819473"/>
                </a:xfrm>
              </p:grpSpPr>
              <p:sp>
                <p:nvSpPr>
                  <p:cNvPr id="812" name="Oval 811"/>
                  <p:cNvSpPr/>
                  <p:nvPr/>
                </p:nvSpPr>
                <p:spPr>
                  <a:xfrm>
                    <a:off x="2483098" y="3444441"/>
                    <a:ext cx="464443" cy="48545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Oval 812"/>
                  <p:cNvSpPr/>
                  <p:nvPr/>
                </p:nvSpPr>
                <p:spPr>
                  <a:xfrm>
                    <a:off x="2419799" y="3378279"/>
                    <a:ext cx="591040" cy="617775"/>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Oval 813"/>
                  <p:cNvSpPr/>
                  <p:nvPr/>
                </p:nvSpPr>
                <p:spPr>
                  <a:xfrm>
                    <a:off x="2357436" y="3313095"/>
                    <a:ext cx="715765" cy="74814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ectangle 81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Rectangle 81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4" name="Group 793"/>
                <p:cNvGrpSpPr/>
                <p:nvPr/>
              </p:nvGrpSpPr>
              <p:grpSpPr>
                <a:xfrm>
                  <a:off x="3350378" y="580865"/>
                  <a:ext cx="369087" cy="395640"/>
                  <a:chOff x="2318281" y="3262011"/>
                  <a:chExt cx="819470" cy="878426"/>
                </a:xfrm>
              </p:grpSpPr>
              <p:sp>
                <p:nvSpPr>
                  <p:cNvPr id="807" name="Oval 806"/>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Oval 807"/>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ectangle 80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Rectangle 810"/>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5" name="Group 794"/>
                <p:cNvGrpSpPr/>
                <p:nvPr/>
              </p:nvGrpSpPr>
              <p:grpSpPr>
                <a:xfrm>
                  <a:off x="4112181" y="675693"/>
                  <a:ext cx="369087" cy="376049"/>
                  <a:chOff x="2318281" y="3262011"/>
                  <a:chExt cx="819470" cy="834927"/>
                </a:xfrm>
              </p:grpSpPr>
              <p:sp>
                <p:nvSpPr>
                  <p:cNvPr id="802" name="Oval 801"/>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Rectangle 80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ectangle 805"/>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96" name="Picture 79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797" name="Picture 79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798" name="Picture 79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799" name="Picture 79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800" name="Picture 79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801" name="Picture 80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679" name="Group 221"/>
              <p:cNvGrpSpPr/>
              <p:nvPr/>
            </p:nvGrpSpPr>
            <p:grpSpPr>
              <a:xfrm>
                <a:off x="4592726" y="42092"/>
                <a:ext cx="446450" cy="329492"/>
                <a:chOff x="366315" y="3653929"/>
                <a:chExt cx="2379685" cy="1756271"/>
              </a:xfrm>
            </p:grpSpPr>
            <p:sp>
              <p:nvSpPr>
                <p:cNvPr id="687" name="Parallelogram 686"/>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8" name="Group 98"/>
                <p:cNvGrpSpPr/>
                <p:nvPr/>
              </p:nvGrpSpPr>
              <p:grpSpPr>
                <a:xfrm>
                  <a:off x="1852018" y="5083997"/>
                  <a:ext cx="163909" cy="326203"/>
                  <a:chOff x="1476543" y="4728479"/>
                  <a:chExt cx="163909" cy="326203"/>
                </a:xfrm>
              </p:grpSpPr>
              <p:sp>
                <p:nvSpPr>
                  <p:cNvPr id="788" name="Isosceles Triangle 78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89" name="Straight Connector 788"/>
                  <p:cNvCxnSpPr>
                    <a:stCxn id="78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89" name="Group 99"/>
                <p:cNvGrpSpPr/>
                <p:nvPr/>
              </p:nvGrpSpPr>
              <p:grpSpPr>
                <a:xfrm>
                  <a:off x="1589955" y="5083997"/>
                  <a:ext cx="163909" cy="326203"/>
                  <a:chOff x="1476543" y="4728479"/>
                  <a:chExt cx="163909" cy="326203"/>
                </a:xfrm>
              </p:grpSpPr>
              <p:sp>
                <p:nvSpPr>
                  <p:cNvPr id="786" name="Isosceles Triangle 78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87" name="Straight Connector 786"/>
                  <p:cNvCxnSpPr>
                    <a:stCxn id="78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0" name="Group 102"/>
                <p:cNvGrpSpPr/>
                <p:nvPr/>
              </p:nvGrpSpPr>
              <p:grpSpPr>
                <a:xfrm>
                  <a:off x="381000" y="5083996"/>
                  <a:ext cx="163909" cy="326203"/>
                  <a:chOff x="1476543" y="4728479"/>
                  <a:chExt cx="163909" cy="326203"/>
                </a:xfrm>
              </p:grpSpPr>
              <p:sp>
                <p:nvSpPr>
                  <p:cNvPr id="784" name="Isosceles Triangle 78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85" name="Straight Connector 784"/>
                  <p:cNvCxnSpPr>
                    <a:stCxn id="78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1" name="Group 105"/>
                <p:cNvGrpSpPr/>
                <p:nvPr/>
              </p:nvGrpSpPr>
              <p:grpSpPr>
                <a:xfrm>
                  <a:off x="685800" y="5083996"/>
                  <a:ext cx="163909" cy="326203"/>
                  <a:chOff x="1476543" y="4728479"/>
                  <a:chExt cx="163909" cy="326203"/>
                </a:xfrm>
              </p:grpSpPr>
              <p:sp>
                <p:nvSpPr>
                  <p:cNvPr id="782" name="Isosceles Triangle 78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83" name="Straight Connector 782"/>
                  <p:cNvCxnSpPr>
                    <a:stCxn id="78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2" name="Group 117"/>
                <p:cNvGrpSpPr/>
                <p:nvPr/>
              </p:nvGrpSpPr>
              <p:grpSpPr>
                <a:xfrm>
                  <a:off x="979091" y="5083996"/>
                  <a:ext cx="163909" cy="326203"/>
                  <a:chOff x="1476543" y="4728479"/>
                  <a:chExt cx="163909" cy="326203"/>
                </a:xfrm>
              </p:grpSpPr>
              <p:sp>
                <p:nvSpPr>
                  <p:cNvPr id="780" name="Isosceles Triangle 77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81" name="Straight Connector 780"/>
                  <p:cNvCxnSpPr>
                    <a:stCxn id="78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3" name="Group 120"/>
                <p:cNvGrpSpPr/>
                <p:nvPr/>
              </p:nvGrpSpPr>
              <p:grpSpPr>
                <a:xfrm>
                  <a:off x="1283891" y="5083996"/>
                  <a:ext cx="163909" cy="326203"/>
                  <a:chOff x="1476543" y="4728479"/>
                  <a:chExt cx="163909" cy="326203"/>
                </a:xfrm>
              </p:grpSpPr>
              <p:sp>
                <p:nvSpPr>
                  <p:cNvPr id="778" name="Isosceles Triangle 77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9" name="Straight Connector 778"/>
                  <p:cNvCxnSpPr>
                    <a:stCxn id="77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4" name="Group 123"/>
                <p:cNvGrpSpPr/>
                <p:nvPr/>
              </p:nvGrpSpPr>
              <p:grpSpPr>
                <a:xfrm>
                  <a:off x="2569046" y="3819924"/>
                  <a:ext cx="163909" cy="326203"/>
                  <a:chOff x="1476543" y="4728479"/>
                  <a:chExt cx="163909" cy="326203"/>
                </a:xfrm>
              </p:grpSpPr>
              <p:sp>
                <p:nvSpPr>
                  <p:cNvPr id="776" name="Isosceles Triangle 77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7" name="Straight Connector 776"/>
                  <p:cNvCxnSpPr>
                    <a:stCxn id="77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5" name="Group 126"/>
                <p:cNvGrpSpPr/>
                <p:nvPr/>
              </p:nvGrpSpPr>
              <p:grpSpPr>
                <a:xfrm>
                  <a:off x="2306983" y="3819924"/>
                  <a:ext cx="163909" cy="326203"/>
                  <a:chOff x="1476543" y="4728479"/>
                  <a:chExt cx="163909" cy="326203"/>
                </a:xfrm>
              </p:grpSpPr>
              <p:sp>
                <p:nvSpPr>
                  <p:cNvPr id="774" name="Isosceles Triangle 77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5" name="Straight Connector 774"/>
                  <p:cNvCxnSpPr>
                    <a:stCxn id="77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6" name="Group 129"/>
                <p:cNvGrpSpPr/>
                <p:nvPr/>
              </p:nvGrpSpPr>
              <p:grpSpPr>
                <a:xfrm>
                  <a:off x="1098028" y="3819923"/>
                  <a:ext cx="163909" cy="326203"/>
                  <a:chOff x="1476543" y="4728479"/>
                  <a:chExt cx="163909" cy="326203"/>
                </a:xfrm>
              </p:grpSpPr>
              <p:sp>
                <p:nvSpPr>
                  <p:cNvPr id="772" name="Isosceles Triangle 77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3" name="Straight Connector 772"/>
                  <p:cNvCxnSpPr>
                    <a:stCxn id="77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7" name="Group 132"/>
                <p:cNvGrpSpPr/>
                <p:nvPr/>
              </p:nvGrpSpPr>
              <p:grpSpPr>
                <a:xfrm>
                  <a:off x="1402828" y="3819923"/>
                  <a:ext cx="163909" cy="326203"/>
                  <a:chOff x="1476543" y="4728479"/>
                  <a:chExt cx="163909" cy="326203"/>
                </a:xfrm>
              </p:grpSpPr>
              <p:sp>
                <p:nvSpPr>
                  <p:cNvPr id="770" name="Isosceles Triangle 76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1" name="Straight Connector 770"/>
                  <p:cNvCxnSpPr>
                    <a:stCxn id="77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8" name="Group 135"/>
                <p:cNvGrpSpPr/>
                <p:nvPr/>
              </p:nvGrpSpPr>
              <p:grpSpPr>
                <a:xfrm>
                  <a:off x="1696119" y="3819923"/>
                  <a:ext cx="163909" cy="326203"/>
                  <a:chOff x="1476543" y="4728479"/>
                  <a:chExt cx="163909" cy="326203"/>
                </a:xfrm>
              </p:grpSpPr>
              <p:sp>
                <p:nvSpPr>
                  <p:cNvPr id="768" name="Isosceles Triangle 76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69" name="Straight Connector 768"/>
                  <p:cNvCxnSpPr>
                    <a:stCxn id="76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99" name="Group 138"/>
                <p:cNvGrpSpPr/>
                <p:nvPr/>
              </p:nvGrpSpPr>
              <p:grpSpPr>
                <a:xfrm>
                  <a:off x="2000919" y="3819923"/>
                  <a:ext cx="163909" cy="326203"/>
                  <a:chOff x="1476543" y="4728479"/>
                  <a:chExt cx="163909" cy="326203"/>
                </a:xfrm>
              </p:grpSpPr>
              <p:sp>
                <p:nvSpPr>
                  <p:cNvPr id="766" name="Isosceles Triangle 76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67" name="Straight Connector 766"/>
                  <p:cNvCxnSpPr>
                    <a:stCxn id="76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0" name="Group 141"/>
                <p:cNvGrpSpPr/>
                <p:nvPr/>
              </p:nvGrpSpPr>
              <p:grpSpPr>
                <a:xfrm>
                  <a:off x="2070373" y="4658124"/>
                  <a:ext cx="163909" cy="326203"/>
                  <a:chOff x="1476543" y="4728479"/>
                  <a:chExt cx="163909" cy="326203"/>
                </a:xfrm>
              </p:grpSpPr>
              <p:sp>
                <p:nvSpPr>
                  <p:cNvPr id="764" name="Isosceles Triangle 76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65" name="Straight Connector 764"/>
                  <p:cNvCxnSpPr>
                    <a:stCxn id="76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1" name="Group 144"/>
                <p:cNvGrpSpPr/>
                <p:nvPr/>
              </p:nvGrpSpPr>
              <p:grpSpPr>
                <a:xfrm>
                  <a:off x="1808310" y="4658124"/>
                  <a:ext cx="163909" cy="326203"/>
                  <a:chOff x="1476543" y="4728479"/>
                  <a:chExt cx="163909" cy="326203"/>
                </a:xfrm>
              </p:grpSpPr>
              <p:sp>
                <p:nvSpPr>
                  <p:cNvPr id="762" name="Isosceles Triangle 76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63" name="Straight Connector 762"/>
                  <p:cNvCxnSpPr>
                    <a:stCxn id="76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2" name="Group 147"/>
                <p:cNvGrpSpPr/>
                <p:nvPr/>
              </p:nvGrpSpPr>
              <p:grpSpPr>
                <a:xfrm>
                  <a:off x="599355" y="4658123"/>
                  <a:ext cx="163909" cy="326203"/>
                  <a:chOff x="1476543" y="4728479"/>
                  <a:chExt cx="163909" cy="326203"/>
                </a:xfrm>
              </p:grpSpPr>
              <p:sp>
                <p:nvSpPr>
                  <p:cNvPr id="760" name="Isosceles Triangle 75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61" name="Straight Connector 760"/>
                  <p:cNvCxnSpPr>
                    <a:stCxn id="76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3" name="Group 150"/>
                <p:cNvGrpSpPr/>
                <p:nvPr/>
              </p:nvGrpSpPr>
              <p:grpSpPr>
                <a:xfrm>
                  <a:off x="904155" y="4658123"/>
                  <a:ext cx="163909" cy="326203"/>
                  <a:chOff x="1476543" y="4728479"/>
                  <a:chExt cx="163909" cy="326203"/>
                </a:xfrm>
              </p:grpSpPr>
              <p:sp>
                <p:nvSpPr>
                  <p:cNvPr id="758" name="Isosceles Triangle 75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9" name="Straight Connector 758"/>
                  <p:cNvCxnSpPr>
                    <a:stCxn id="75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4" name="Group 153"/>
                <p:cNvGrpSpPr/>
                <p:nvPr/>
              </p:nvGrpSpPr>
              <p:grpSpPr>
                <a:xfrm>
                  <a:off x="1197446" y="4658123"/>
                  <a:ext cx="163909" cy="326203"/>
                  <a:chOff x="1476543" y="4728479"/>
                  <a:chExt cx="163909" cy="326203"/>
                </a:xfrm>
              </p:grpSpPr>
              <p:sp>
                <p:nvSpPr>
                  <p:cNvPr id="756" name="Isosceles Triangle 75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7" name="Straight Connector 756"/>
                  <p:cNvCxnSpPr>
                    <a:stCxn id="75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5" name="Group 156"/>
                <p:cNvGrpSpPr/>
                <p:nvPr/>
              </p:nvGrpSpPr>
              <p:grpSpPr>
                <a:xfrm>
                  <a:off x="1502246" y="4658123"/>
                  <a:ext cx="163909" cy="326203"/>
                  <a:chOff x="1476543" y="4728479"/>
                  <a:chExt cx="163909" cy="326203"/>
                </a:xfrm>
              </p:grpSpPr>
              <p:sp>
                <p:nvSpPr>
                  <p:cNvPr id="754" name="Isosceles Triangle 75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5" name="Straight Connector 754"/>
                  <p:cNvCxnSpPr>
                    <a:stCxn id="75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6" name="Group 159"/>
                <p:cNvGrpSpPr/>
                <p:nvPr/>
              </p:nvGrpSpPr>
              <p:grpSpPr>
                <a:xfrm>
                  <a:off x="2340446" y="4222328"/>
                  <a:ext cx="163909" cy="326203"/>
                  <a:chOff x="1476543" y="4728479"/>
                  <a:chExt cx="163909" cy="326203"/>
                </a:xfrm>
              </p:grpSpPr>
              <p:sp>
                <p:nvSpPr>
                  <p:cNvPr id="752" name="Isosceles Triangle 75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3" name="Straight Connector 752"/>
                  <p:cNvCxnSpPr>
                    <a:stCxn id="75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7" name="Group 162"/>
                <p:cNvGrpSpPr/>
                <p:nvPr/>
              </p:nvGrpSpPr>
              <p:grpSpPr>
                <a:xfrm>
                  <a:off x="2078383" y="4222328"/>
                  <a:ext cx="163909" cy="326203"/>
                  <a:chOff x="1476543" y="4728479"/>
                  <a:chExt cx="163909" cy="326203"/>
                </a:xfrm>
              </p:grpSpPr>
              <p:sp>
                <p:nvSpPr>
                  <p:cNvPr id="750" name="Isosceles Triangle 74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1" name="Straight Connector 750"/>
                  <p:cNvCxnSpPr>
                    <a:stCxn id="75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8" name="Group 165"/>
                <p:cNvGrpSpPr/>
                <p:nvPr/>
              </p:nvGrpSpPr>
              <p:grpSpPr>
                <a:xfrm>
                  <a:off x="869428" y="4222327"/>
                  <a:ext cx="163909" cy="326203"/>
                  <a:chOff x="1476543" y="4728479"/>
                  <a:chExt cx="163909" cy="326203"/>
                </a:xfrm>
              </p:grpSpPr>
              <p:sp>
                <p:nvSpPr>
                  <p:cNvPr id="748" name="Isosceles Triangle 74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49" name="Straight Connector 748"/>
                  <p:cNvCxnSpPr>
                    <a:stCxn id="74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09" name="Group 168"/>
                <p:cNvGrpSpPr/>
                <p:nvPr/>
              </p:nvGrpSpPr>
              <p:grpSpPr>
                <a:xfrm>
                  <a:off x="1174228" y="4222327"/>
                  <a:ext cx="163909" cy="326203"/>
                  <a:chOff x="1476543" y="4728479"/>
                  <a:chExt cx="163909" cy="326203"/>
                </a:xfrm>
              </p:grpSpPr>
              <p:sp>
                <p:nvSpPr>
                  <p:cNvPr id="746" name="Isosceles Triangle 74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47" name="Straight Connector 746"/>
                  <p:cNvCxnSpPr>
                    <a:stCxn id="74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0" name="Group 171"/>
                <p:cNvGrpSpPr/>
                <p:nvPr/>
              </p:nvGrpSpPr>
              <p:grpSpPr>
                <a:xfrm>
                  <a:off x="1467519" y="4222327"/>
                  <a:ext cx="163909" cy="326203"/>
                  <a:chOff x="1476543" y="4728479"/>
                  <a:chExt cx="163909" cy="326203"/>
                </a:xfrm>
              </p:grpSpPr>
              <p:sp>
                <p:nvSpPr>
                  <p:cNvPr id="744" name="Isosceles Triangle 74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45" name="Straight Connector 744"/>
                  <p:cNvCxnSpPr>
                    <a:stCxn id="74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1" name="Group 174"/>
                <p:cNvGrpSpPr/>
                <p:nvPr/>
              </p:nvGrpSpPr>
              <p:grpSpPr>
                <a:xfrm>
                  <a:off x="1772319" y="4222327"/>
                  <a:ext cx="163909" cy="326203"/>
                  <a:chOff x="1476543" y="4728479"/>
                  <a:chExt cx="163909" cy="326203"/>
                </a:xfrm>
              </p:grpSpPr>
              <p:sp>
                <p:nvSpPr>
                  <p:cNvPr id="742" name="Isosceles Triangle 74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43" name="Straight Connector 742"/>
                  <p:cNvCxnSpPr>
                    <a:stCxn id="74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712" name="Straight Connector 711"/>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1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71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72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72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72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72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72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72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72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72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72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72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73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73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73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73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73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73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73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73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73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73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74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74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nvGrpSpPr>
              <p:cNvPr id="680" name="Group 679"/>
              <p:cNvGrpSpPr/>
              <p:nvPr/>
            </p:nvGrpSpPr>
            <p:grpSpPr>
              <a:xfrm>
                <a:off x="4865580" y="134502"/>
                <a:ext cx="1816025" cy="853898"/>
                <a:chOff x="4865580" y="134502"/>
                <a:chExt cx="1816025" cy="853898"/>
              </a:xfrm>
            </p:grpSpPr>
            <p:sp>
              <p:nvSpPr>
                <p:cNvPr id="681" name="Oval 680"/>
                <p:cNvSpPr/>
                <p:nvPr/>
              </p:nvSpPr>
              <p:spPr>
                <a:xfrm rot="1309940">
                  <a:off x="4900282" y="488312"/>
                  <a:ext cx="1781323" cy="139043"/>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p:cNvSpPr/>
                <p:nvPr/>
              </p:nvSpPr>
              <p:spPr>
                <a:xfrm rot="796604">
                  <a:off x="4945450" y="344311"/>
                  <a:ext cx="1583860" cy="138433"/>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p:cNvSpPr/>
                <p:nvPr/>
              </p:nvSpPr>
              <p:spPr>
                <a:xfrm rot="2144080">
                  <a:off x="4865580" y="492353"/>
                  <a:ext cx="1120820" cy="133242"/>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p:cNvSpPr/>
                <p:nvPr/>
              </p:nvSpPr>
              <p:spPr>
                <a:xfrm rot="3036327">
                  <a:off x="4827401" y="510859"/>
                  <a:ext cx="853898" cy="101184"/>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p:cNvSpPr/>
                <p:nvPr/>
              </p:nvSpPr>
              <p:spPr>
                <a:xfrm rot="4683726">
                  <a:off x="4726665" y="510924"/>
                  <a:ext cx="677251" cy="88495"/>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p:cNvSpPr/>
                <p:nvPr/>
              </p:nvSpPr>
              <p:spPr>
                <a:xfrm rot="330113">
                  <a:off x="4988775" y="238348"/>
                  <a:ext cx="1142291" cy="88495"/>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5" name="Group 674"/>
            <p:cNvGrpSpPr/>
            <p:nvPr/>
          </p:nvGrpSpPr>
          <p:grpSpPr>
            <a:xfrm>
              <a:off x="7110526" y="6479655"/>
              <a:ext cx="2011680" cy="365761"/>
              <a:chOff x="7120051" y="6501880"/>
              <a:chExt cx="2011680" cy="365761"/>
            </a:xfrm>
          </p:grpSpPr>
          <p:sp>
            <p:nvSpPr>
              <p:cNvPr id="676" name="Rectangle 675"/>
              <p:cNvSpPr/>
              <p:nvPr/>
            </p:nvSpPr>
            <p:spPr>
              <a:xfrm>
                <a:off x="7120051" y="6501880"/>
                <a:ext cx="2011680" cy="365760"/>
              </a:xfrm>
              <a:prstGeom prst="rect">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00" dirty="0" smtClean="0"/>
                  <a:t>  Uplink</a:t>
                </a:r>
                <a:endParaRPr lang="en-US" sz="1800" dirty="0"/>
              </a:p>
            </p:txBody>
          </p:sp>
          <p:sp>
            <p:nvSpPr>
              <p:cNvPr id="677" name="Rectangle 676"/>
              <p:cNvSpPr/>
              <p:nvPr/>
            </p:nvSpPr>
            <p:spPr>
              <a:xfrm>
                <a:off x="7123226" y="6501881"/>
                <a:ext cx="175561" cy="3657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smtClean="0"/>
                  <a:t>CC</a:t>
                </a:r>
                <a:endParaRPr lang="en-US" sz="1000" dirty="0"/>
              </a:p>
            </p:txBody>
          </p:sp>
        </p:grpSp>
      </p:grpSp>
      <p:grpSp>
        <p:nvGrpSpPr>
          <p:cNvPr id="1267" name="Group 1266"/>
          <p:cNvGrpSpPr/>
          <p:nvPr/>
        </p:nvGrpSpPr>
        <p:grpSpPr>
          <a:xfrm>
            <a:off x="10715625" y="2620524"/>
            <a:ext cx="2089603" cy="1484751"/>
            <a:chOff x="2342860" y="5386450"/>
            <a:chExt cx="2089603" cy="1484751"/>
          </a:xfrm>
        </p:grpSpPr>
        <p:grpSp>
          <p:nvGrpSpPr>
            <p:cNvPr id="1268" name="Group 1267"/>
            <p:cNvGrpSpPr/>
            <p:nvPr/>
          </p:nvGrpSpPr>
          <p:grpSpPr>
            <a:xfrm>
              <a:off x="2342860" y="5386450"/>
              <a:ext cx="2089603" cy="994035"/>
              <a:chOff x="2342860" y="5386450"/>
              <a:chExt cx="2089603" cy="994035"/>
            </a:xfrm>
          </p:grpSpPr>
          <p:grpSp>
            <p:nvGrpSpPr>
              <p:cNvPr id="1271" name="Group 1270"/>
              <p:cNvGrpSpPr/>
              <p:nvPr/>
            </p:nvGrpSpPr>
            <p:grpSpPr>
              <a:xfrm>
                <a:off x="2715077" y="5510426"/>
                <a:ext cx="1717386" cy="870059"/>
                <a:chOff x="2763882" y="181683"/>
                <a:chExt cx="1717386" cy="870059"/>
              </a:xfrm>
            </p:grpSpPr>
            <p:grpSp>
              <p:nvGrpSpPr>
                <p:cNvPr id="1376" name="Group 1375"/>
                <p:cNvGrpSpPr/>
                <p:nvPr/>
              </p:nvGrpSpPr>
              <p:grpSpPr>
                <a:xfrm>
                  <a:off x="3628367" y="181683"/>
                  <a:ext cx="369087" cy="369088"/>
                  <a:chOff x="2318282" y="3262011"/>
                  <a:chExt cx="819470" cy="819473"/>
                </a:xfrm>
              </p:grpSpPr>
              <p:sp>
                <p:nvSpPr>
                  <p:cNvPr id="1413" name="Oval 1412"/>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4" name="Oval 1413"/>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5" name="Oval 1414"/>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6" name="Rectangle 1415"/>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7" name="Rectangle 1416"/>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377" name="Group 1376"/>
                <p:cNvGrpSpPr/>
                <p:nvPr/>
              </p:nvGrpSpPr>
              <p:grpSpPr>
                <a:xfrm>
                  <a:off x="3947833" y="396348"/>
                  <a:ext cx="369087" cy="369088"/>
                  <a:chOff x="2318282" y="3262011"/>
                  <a:chExt cx="819470" cy="819473"/>
                </a:xfrm>
              </p:grpSpPr>
              <p:sp>
                <p:nvSpPr>
                  <p:cNvPr id="1411" name="Rectangle 1410"/>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2" name="Rectangle 1411"/>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378" name="Group 1377"/>
                <p:cNvGrpSpPr/>
                <p:nvPr/>
              </p:nvGrpSpPr>
              <p:grpSpPr>
                <a:xfrm>
                  <a:off x="2763882" y="550771"/>
                  <a:ext cx="369087" cy="369088"/>
                  <a:chOff x="2318282" y="3262011"/>
                  <a:chExt cx="819470" cy="819473"/>
                </a:xfrm>
              </p:grpSpPr>
              <p:sp>
                <p:nvSpPr>
                  <p:cNvPr id="1406" name="Rectangle 1405"/>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07" name="Rectangle 1406"/>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379" name="Group 1378"/>
                <p:cNvGrpSpPr/>
                <p:nvPr/>
              </p:nvGrpSpPr>
              <p:grpSpPr>
                <a:xfrm>
                  <a:off x="3104865" y="651749"/>
                  <a:ext cx="369087" cy="369088"/>
                  <a:chOff x="2318282" y="3262011"/>
                  <a:chExt cx="819470" cy="819473"/>
                </a:xfrm>
              </p:grpSpPr>
              <p:sp>
                <p:nvSpPr>
                  <p:cNvPr id="1398" name="Oval 1397"/>
                  <p:cNvSpPr/>
                  <p:nvPr/>
                </p:nvSpPr>
                <p:spPr>
                  <a:xfrm>
                    <a:off x="2483098" y="3444441"/>
                    <a:ext cx="464443" cy="48545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9" name="Oval 1398"/>
                  <p:cNvSpPr/>
                  <p:nvPr/>
                </p:nvSpPr>
                <p:spPr>
                  <a:xfrm>
                    <a:off x="2419799" y="3378279"/>
                    <a:ext cx="591040" cy="617775"/>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00" name="Oval 1399"/>
                  <p:cNvSpPr/>
                  <p:nvPr/>
                </p:nvSpPr>
                <p:spPr>
                  <a:xfrm>
                    <a:off x="2357436" y="3313095"/>
                    <a:ext cx="715765" cy="74814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01" name="Rectangle 1400"/>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02" name="Rectangle 1401"/>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380" name="Group 1379"/>
                <p:cNvGrpSpPr/>
                <p:nvPr/>
              </p:nvGrpSpPr>
              <p:grpSpPr>
                <a:xfrm>
                  <a:off x="3350378" y="580865"/>
                  <a:ext cx="369087" cy="395640"/>
                  <a:chOff x="2318281" y="3262011"/>
                  <a:chExt cx="819470" cy="878426"/>
                </a:xfrm>
              </p:grpSpPr>
              <p:sp>
                <p:nvSpPr>
                  <p:cNvPr id="1393" name="Oval 1392"/>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4" name="Oval 1393"/>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5" name="Oval 1394"/>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6" name="Rectangle 1395"/>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7" name="Rectangle 1396"/>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381" name="Group 1380"/>
                <p:cNvGrpSpPr/>
                <p:nvPr/>
              </p:nvGrpSpPr>
              <p:grpSpPr>
                <a:xfrm>
                  <a:off x="4112181" y="675693"/>
                  <a:ext cx="369087" cy="376049"/>
                  <a:chOff x="2318281" y="3262011"/>
                  <a:chExt cx="819470" cy="834927"/>
                </a:xfrm>
              </p:grpSpPr>
              <p:sp>
                <p:nvSpPr>
                  <p:cNvPr id="1388" name="Oval 1387"/>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89" name="Oval 1388"/>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0" name="Oval 1389"/>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1" name="Rectangle 1390"/>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2" name="Rectangle 1391"/>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1382" name="Picture 138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1383" name="Picture 138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1384" name="Picture 138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1385" name="Picture 1384"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1386" name="Picture 138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1387" name="Picture 138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1272" name="Group 221"/>
              <p:cNvGrpSpPr/>
              <p:nvPr/>
            </p:nvGrpSpPr>
            <p:grpSpPr>
              <a:xfrm>
                <a:off x="2342860" y="5386450"/>
                <a:ext cx="446450" cy="329492"/>
                <a:chOff x="366315" y="3653929"/>
                <a:chExt cx="2379685" cy="1756271"/>
              </a:xfrm>
            </p:grpSpPr>
            <p:sp>
              <p:nvSpPr>
                <p:cNvPr id="1273" name="Parallelogram 1272"/>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274" name="Group 98"/>
                <p:cNvGrpSpPr/>
                <p:nvPr/>
              </p:nvGrpSpPr>
              <p:grpSpPr>
                <a:xfrm>
                  <a:off x="1852018" y="5083997"/>
                  <a:ext cx="163909" cy="326203"/>
                  <a:chOff x="1476543" y="4728479"/>
                  <a:chExt cx="163909" cy="326203"/>
                </a:xfrm>
              </p:grpSpPr>
              <p:sp>
                <p:nvSpPr>
                  <p:cNvPr id="1374" name="Isosceles Triangle 137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75" name="Straight Connector 1374"/>
                  <p:cNvCxnSpPr>
                    <a:stCxn id="137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75" name="Group 99"/>
                <p:cNvGrpSpPr/>
                <p:nvPr/>
              </p:nvGrpSpPr>
              <p:grpSpPr>
                <a:xfrm>
                  <a:off x="1589955" y="5083997"/>
                  <a:ext cx="163909" cy="326203"/>
                  <a:chOff x="1476543" y="4728479"/>
                  <a:chExt cx="163909" cy="326203"/>
                </a:xfrm>
              </p:grpSpPr>
              <p:sp>
                <p:nvSpPr>
                  <p:cNvPr id="1372" name="Isosceles Triangle 137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73" name="Straight Connector 1372"/>
                  <p:cNvCxnSpPr>
                    <a:stCxn id="137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76" name="Group 102"/>
                <p:cNvGrpSpPr/>
                <p:nvPr/>
              </p:nvGrpSpPr>
              <p:grpSpPr>
                <a:xfrm>
                  <a:off x="381000" y="5083996"/>
                  <a:ext cx="163909" cy="326203"/>
                  <a:chOff x="1476543" y="4728479"/>
                  <a:chExt cx="163909" cy="326203"/>
                </a:xfrm>
              </p:grpSpPr>
              <p:sp>
                <p:nvSpPr>
                  <p:cNvPr id="1370" name="Isosceles Triangle 136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71" name="Straight Connector 1370"/>
                  <p:cNvCxnSpPr>
                    <a:stCxn id="137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77" name="Group 105"/>
                <p:cNvGrpSpPr/>
                <p:nvPr/>
              </p:nvGrpSpPr>
              <p:grpSpPr>
                <a:xfrm>
                  <a:off x="685800" y="5083996"/>
                  <a:ext cx="163909" cy="326203"/>
                  <a:chOff x="1476543" y="4728479"/>
                  <a:chExt cx="163909" cy="326203"/>
                </a:xfrm>
              </p:grpSpPr>
              <p:sp>
                <p:nvSpPr>
                  <p:cNvPr id="1368" name="Isosceles Triangle 136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69" name="Straight Connector 1368"/>
                  <p:cNvCxnSpPr>
                    <a:stCxn id="136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78" name="Group 117"/>
                <p:cNvGrpSpPr/>
                <p:nvPr/>
              </p:nvGrpSpPr>
              <p:grpSpPr>
                <a:xfrm>
                  <a:off x="979091" y="5083996"/>
                  <a:ext cx="163909" cy="326203"/>
                  <a:chOff x="1476543" y="4728479"/>
                  <a:chExt cx="163909" cy="326203"/>
                </a:xfrm>
              </p:grpSpPr>
              <p:sp>
                <p:nvSpPr>
                  <p:cNvPr id="1366" name="Isosceles Triangle 136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67" name="Straight Connector 1366"/>
                  <p:cNvCxnSpPr>
                    <a:stCxn id="136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79" name="Group 120"/>
                <p:cNvGrpSpPr/>
                <p:nvPr/>
              </p:nvGrpSpPr>
              <p:grpSpPr>
                <a:xfrm>
                  <a:off x="1283891" y="5083996"/>
                  <a:ext cx="163909" cy="326203"/>
                  <a:chOff x="1476543" y="4728479"/>
                  <a:chExt cx="163909" cy="326203"/>
                </a:xfrm>
              </p:grpSpPr>
              <p:sp>
                <p:nvSpPr>
                  <p:cNvPr id="1364" name="Isosceles Triangle 136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65" name="Straight Connector 1364"/>
                  <p:cNvCxnSpPr>
                    <a:stCxn id="136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0" name="Group 123"/>
                <p:cNvGrpSpPr/>
                <p:nvPr/>
              </p:nvGrpSpPr>
              <p:grpSpPr>
                <a:xfrm>
                  <a:off x="2569046" y="3819924"/>
                  <a:ext cx="163909" cy="326203"/>
                  <a:chOff x="1476543" y="4728479"/>
                  <a:chExt cx="163909" cy="326203"/>
                </a:xfrm>
              </p:grpSpPr>
              <p:sp>
                <p:nvSpPr>
                  <p:cNvPr id="1362" name="Isosceles Triangle 136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63" name="Straight Connector 1362"/>
                  <p:cNvCxnSpPr>
                    <a:stCxn id="136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1" name="Group 126"/>
                <p:cNvGrpSpPr/>
                <p:nvPr/>
              </p:nvGrpSpPr>
              <p:grpSpPr>
                <a:xfrm>
                  <a:off x="2306983" y="3819924"/>
                  <a:ext cx="163909" cy="326203"/>
                  <a:chOff x="1476543" y="4728479"/>
                  <a:chExt cx="163909" cy="326203"/>
                </a:xfrm>
              </p:grpSpPr>
              <p:sp>
                <p:nvSpPr>
                  <p:cNvPr id="1360" name="Isosceles Triangle 135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61" name="Straight Connector 1360"/>
                  <p:cNvCxnSpPr>
                    <a:stCxn id="136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2" name="Group 129"/>
                <p:cNvGrpSpPr/>
                <p:nvPr/>
              </p:nvGrpSpPr>
              <p:grpSpPr>
                <a:xfrm>
                  <a:off x="1098028" y="3819923"/>
                  <a:ext cx="163909" cy="326203"/>
                  <a:chOff x="1476543" y="4728479"/>
                  <a:chExt cx="163909" cy="326203"/>
                </a:xfrm>
              </p:grpSpPr>
              <p:sp>
                <p:nvSpPr>
                  <p:cNvPr id="1358" name="Isosceles Triangle 135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59" name="Straight Connector 1358"/>
                  <p:cNvCxnSpPr>
                    <a:stCxn id="135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3" name="Group 132"/>
                <p:cNvGrpSpPr/>
                <p:nvPr/>
              </p:nvGrpSpPr>
              <p:grpSpPr>
                <a:xfrm>
                  <a:off x="1402828" y="3819923"/>
                  <a:ext cx="163909" cy="326203"/>
                  <a:chOff x="1476543" y="4728479"/>
                  <a:chExt cx="163909" cy="326203"/>
                </a:xfrm>
              </p:grpSpPr>
              <p:sp>
                <p:nvSpPr>
                  <p:cNvPr id="1356" name="Isosceles Triangle 135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57" name="Straight Connector 1356"/>
                  <p:cNvCxnSpPr>
                    <a:stCxn id="135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4" name="Group 135"/>
                <p:cNvGrpSpPr/>
                <p:nvPr/>
              </p:nvGrpSpPr>
              <p:grpSpPr>
                <a:xfrm>
                  <a:off x="1696119" y="3819923"/>
                  <a:ext cx="163909" cy="326203"/>
                  <a:chOff x="1476543" y="4728479"/>
                  <a:chExt cx="163909" cy="326203"/>
                </a:xfrm>
              </p:grpSpPr>
              <p:sp>
                <p:nvSpPr>
                  <p:cNvPr id="1354" name="Isosceles Triangle 135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55" name="Straight Connector 1354"/>
                  <p:cNvCxnSpPr>
                    <a:stCxn id="135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5" name="Group 1284"/>
                <p:cNvGrpSpPr/>
                <p:nvPr/>
              </p:nvGrpSpPr>
              <p:grpSpPr>
                <a:xfrm>
                  <a:off x="2000919" y="3819923"/>
                  <a:ext cx="163909" cy="326203"/>
                  <a:chOff x="1476543" y="4728479"/>
                  <a:chExt cx="163909" cy="326203"/>
                </a:xfrm>
              </p:grpSpPr>
              <p:sp>
                <p:nvSpPr>
                  <p:cNvPr id="1352" name="Isosceles Triangle 135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53" name="Straight Connector 1352"/>
                  <p:cNvCxnSpPr>
                    <a:stCxn id="135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6" name="Group 141"/>
                <p:cNvGrpSpPr/>
                <p:nvPr/>
              </p:nvGrpSpPr>
              <p:grpSpPr>
                <a:xfrm>
                  <a:off x="2070373" y="4658124"/>
                  <a:ext cx="163909" cy="326203"/>
                  <a:chOff x="1476543" y="4728479"/>
                  <a:chExt cx="163909" cy="326203"/>
                </a:xfrm>
              </p:grpSpPr>
              <p:sp>
                <p:nvSpPr>
                  <p:cNvPr id="1350" name="Isosceles Triangle 134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51" name="Straight Connector 1350"/>
                  <p:cNvCxnSpPr>
                    <a:stCxn id="135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7" name="Group 144"/>
                <p:cNvGrpSpPr/>
                <p:nvPr/>
              </p:nvGrpSpPr>
              <p:grpSpPr>
                <a:xfrm>
                  <a:off x="1808310" y="4658124"/>
                  <a:ext cx="163909" cy="326203"/>
                  <a:chOff x="1476543" y="4728479"/>
                  <a:chExt cx="163909" cy="326203"/>
                </a:xfrm>
              </p:grpSpPr>
              <p:sp>
                <p:nvSpPr>
                  <p:cNvPr id="1348" name="Isosceles Triangle 134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49" name="Straight Connector 1348"/>
                  <p:cNvCxnSpPr>
                    <a:stCxn id="134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8" name="Group 147"/>
                <p:cNvGrpSpPr/>
                <p:nvPr/>
              </p:nvGrpSpPr>
              <p:grpSpPr>
                <a:xfrm>
                  <a:off x="599355" y="4658123"/>
                  <a:ext cx="163909" cy="326203"/>
                  <a:chOff x="1476543" y="4728479"/>
                  <a:chExt cx="163909" cy="326203"/>
                </a:xfrm>
              </p:grpSpPr>
              <p:sp>
                <p:nvSpPr>
                  <p:cNvPr id="1346" name="Isosceles Triangle 134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47" name="Straight Connector 1346"/>
                  <p:cNvCxnSpPr>
                    <a:stCxn id="134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9" name="Group 150"/>
                <p:cNvGrpSpPr/>
                <p:nvPr/>
              </p:nvGrpSpPr>
              <p:grpSpPr>
                <a:xfrm>
                  <a:off x="904155" y="4658123"/>
                  <a:ext cx="163909" cy="326203"/>
                  <a:chOff x="1476543" y="4728479"/>
                  <a:chExt cx="163909" cy="326203"/>
                </a:xfrm>
              </p:grpSpPr>
              <p:sp>
                <p:nvSpPr>
                  <p:cNvPr id="1344" name="Isosceles Triangle 134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45" name="Straight Connector 1344"/>
                  <p:cNvCxnSpPr>
                    <a:stCxn id="134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0" name="Group 153"/>
                <p:cNvGrpSpPr/>
                <p:nvPr/>
              </p:nvGrpSpPr>
              <p:grpSpPr>
                <a:xfrm>
                  <a:off x="1197446" y="4658123"/>
                  <a:ext cx="163909" cy="326203"/>
                  <a:chOff x="1476543" y="4728479"/>
                  <a:chExt cx="163909" cy="326203"/>
                </a:xfrm>
              </p:grpSpPr>
              <p:sp>
                <p:nvSpPr>
                  <p:cNvPr id="1342" name="Isosceles Triangle 134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43" name="Straight Connector 1342"/>
                  <p:cNvCxnSpPr>
                    <a:stCxn id="134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1" name="Group 156"/>
                <p:cNvGrpSpPr/>
                <p:nvPr/>
              </p:nvGrpSpPr>
              <p:grpSpPr>
                <a:xfrm>
                  <a:off x="1502246" y="4658123"/>
                  <a:ext cx="163909" cy="326203"/>
                  <a:chOff x="1476543" y="4728479"/>
                  <a:chExt cx="163909" cy="326203"/>
                </a:xfrm>
              </p:grpSpPr>
              <p:sp>
                <p:nvSpPr>
                  <p:cNvPr id="1340" name="Isosceles Triangle 133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41" name="Straight Connector 1340"/>
                  <p:cNvCxnSpPr>
                    <a:stCxn id="134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2" name="Group 159"/>
                <p:cNvGrpSpPr/>
                <p:nvPr/>
              </p:nvGrpSpPr>
              <p:grpSpPr>
                <a:xfrm>
                  <a:off x="2340446" y="4222328"/>
                  <a:ext cx="163909" cy="326203"/>
                  <a:chOff x="1476543" y="4728479"/>
                  <a:chExt cx="163909" cy="326203"/>
                </a:xfrm>
              </p:grpSpPr>
              <p:sp>
                <p:nvSpPr>
                  <p:cNvPr id="1338" name="Isosceles Triangle 133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39" name="Straight Connector 1338"/>
                  <p:cNvCxnSpPr>
                    <a:stCxn id="133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3" name="Group 162"/>
                <p:cNvGrpSpPr/>
                <p:nvPr/>
              </p:nvGrpSpPr>
              <p:grpSpPr>
                <a:xfrm>
                  <a:off x="2078383" y="4222328"/>
                  <a:ext cx="163909" cy="326203"/>
                  <a:chOff x="1476543" y="4728479"/>
                  <a:chExt cx="163909" cy="326203"/>
                </a:xfrm>
              </p:grpSpPr>
              <p:sp>
                <p:nvSpPr>
                  <p:cNvPr id="1336" name="Isosceles Triangle 133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37" name="Straight Connector 1336"/>
                  <p:cNvCxnSpPr>
                    <a:stCxn id="133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4" name="Group 165"/>
                <p:cNvGrpSpPr/>
                <p:nvPr/>
              </p:nvGrpSpPr>
              <p:grpSpPr>
                <a:xfrm>
                  <a:off x="869428" y="4222327"/>
                  <a:ext cx="163909" cy="326203"/>
                  <a:chOff x="1476543" y="4728479"/>
                  <a:chExt cx="163909" cy="326203"/>
                </a:xfrm>
              </p:grpSpPr>
              <p:sp>
                <p:nvSpPr>
                  <p:cNvPr id="1334" name="Isosceles Triangle 133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35" name="Straight Connector 1334"/>
                  <p:cNvCxnSpPr>
                    <a:stCxn id="133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5" name="Group 168"/>
                <p:cNvGrpSpPr/>
                <p:nvPr/>
              </p:nvGrpSpPr>
              <p:grpSpPr>
                <a:xfrm>
                  <a:off x="1174228" y="4222327"/>
                  <a:ext cx="163909" cy="326203"/>
                  <a:chOff x="1476543" y="4728479"/>
                  <a:chExt cx="163909" cy="326203"/>
                </a:xfrm>
              </p:grpSpPr>
              <p:sp>
                <p:nvSpPr>
                  <p:cNvPr id="1332" name="Isosceles Triangle 133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33" name="Straight Connector 1332"/>
                  <p:cNvCxnSpPr>
                    <a:stCxn id="133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6" name="Group 171"/>
                <p:cNvGrpSpPr/>
                <p:nvPr/>
              </p:nvGrpSpPr>
              <p:grpSpPr>
                <a:xfrm>
                  <a:off x="1467519" y="4222327"/>
                  <a:ext cx="163909" cy="326203"/>
                  <a:chOff x="1476543" y="4728479"/>
                  <a:chExt cx="163909" cy="326203"/>
                </a:xfrm>
              </p:grpSpPr>
              <p:sp>
                <p:nvSpPr>
                  <p:cNvPr id="1330" name="Isosceles Triangle 132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31" name="Straight Connector 1330"/>
                  <p:cNvCxnSpPr>
                    <a:stCxn id="133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7" name="Group 174"/>
                <p:cNvGrpSpPr/>
                <p:nvPr/>
              </p:nvGrpSpPr>
              <p:grpSpPr>
                <a:xfrm>
                  <a:off x="1772319" y="4222327"/>
                  <a:ext cx="163909" cy="326203"/>
                  <a:chOff x="1476543" y="4728479"/>
                  <a:chExt cx="163909" cy="326203"/>
                </a:xfrm>
              </p:grpSpPr>
              <p:sp>
                <p:nvSpPr>
                  <p:cNvPr id="1328" name="Isosceles Triangle 132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329" name="Straight Connector 1328"/>
                  <p:cNvCxnSpPr>
                    <a:stCxn id="132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298" name="Straight Connector 1297"/>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9" name="Straight Connector 1298"/>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0" name="Straight Connector 1299"/>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1" name="Straight Connector 1300"/>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2" name="Straight Connector 1301"/>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3" name="Straight Connector 1302"/>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30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130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130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130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130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130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131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131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131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131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131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131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131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131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131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131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132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132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132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132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132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132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132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132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pic>
          <p:nvPicPr>
            <p:cNvPr id="1269" name="Picture 1268" descr="Untitled.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46777" y="6468865"/>
              <a:ext cx="2011680" cy="402336"/>
            </a:xfrm>
            <a:prstGeom prst="rect">
              <a:avLst/>
            </a:prstGeom>
          </p:spPr>
        </p:pic>
        <p:sp>
          <p:nvSpPr>
            <p:cNvPr id="1270" name="Rectangle 1269"/>
            <p:cNvSpPr/>
            <p:nvPr/>
          </p:nvSpPr>
          <p:spPr>
            <a:xfrm>
              <a:off x="2715077" y="6561986"/>
              <a:ext cx="1577350" cy="243840"/>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dirty="0" smtClean="0"/>
                <a:t>Pilots</a:t>
              </a:r>
              <a:endParaRPr lang="en-US" sz="1800" dirty="0"/>
            </a:p>
          </p:txBody>
        </p:sp>
      </p:grpSp>
      <p:grpSp>
        <p:nvGrpSpPr>
          <p:cNvPr id="1418" name="Group 1417"/>
          <p:cNvGrpSpPr/>
          <p:nvPr/>
        </p:nvGrpSpPr>
        <p:grpSpPr>
          <a:xfrm>
            <a:off x="12722538" y="2621740"/>
            <a:ext cx="2088879" cy="1457634"/>
            <a:chOff x="4692082" y="5388626"/>
            <a:chExt cx="2088879" cy="1457634"/>
          </a:xfrm>
        </p:grpSpPr>
        <p:grpSp>
          <p:nvGrpSpPr>
            <p:cNvPr id="1419" name="Group 1418"/>
            <p:cNvGrpSpPr/>
            <p:nvPr/>
          </p:nvGrpSpPr>
          <p:grpSpPr>
            <a:xfrm>
              <a:off x="4692082" y="5388626"/>
              <a:ext cx="2088879" cy="965169"/>
              <a:chOff x="4592726" y="42092"/>
              <a:chExt cx="2088879" cy="965169"/>
            </a:xfrm>
          </p:grpSpPr>
          <p:grpSp>
            <p:nvGrpSpPr>
              <p:cNvPr id="1423" name="Group 1422"/>
              <p:cNvGrpSpPr/>
              <p:nvPr/>
            </p:nvGrpSpPr>
            <p:grpSpPr>
              <a:xfrm>
                <a:off x="5039176" y="288411"/>
                <a:ext cx="1442727" cy="718850"/>
                <a:chOff x="2874193" y="301987"/>
                <a:chExt cx="1442727" cy="718850"/>
              </a:xfrm>
            </p:grpSpPr>
            <p:sp>
              <p:nvSpPr>
                <p:cNvPr id="1535" name="Rectangle 1534"/>
                <p:cNvSpPr/>
                <p:nvPr/>
              </p:nvSpPr>
              <p:spPr>
                <a:xfrm>
                  <a:off x="3222026" y="651750"/>
                  <a:ext cx="223183" cy="3690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36" name="Rectangle 1535"/>
                <p:cNvSpPr/>
                <p:nvPr/>
              </p:nvSpPr>
              <p:spPr>
                <a:xfrm rot="5400000">
                  <a:off x="3405495" y="662537"/>
                  <a:ext cx="258854" cy="3690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pic>
              <p:nvPicPr>
                <p:cNvPr id="1537" name="Picture 153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1538" name="Picture 153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1539" name="Picture 153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1540" name="Picture 153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1541" name="Picture 154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1542" name="Picture 154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1424" name="Group 221"/>
              <p:cNvGrpSpPr/>
              <p:nvPr/>
            </p:nvGrpSpPr>
            <p:grpSpPr>
              <a:xfrm>
                <a:off x="4592726" y="42092"/>
                <a:ext cx="446450" cy="329492"/>
                <a:chOff x="366315" y="3653929"/>
                <a:chExt cx="2379685" cy="1756271"/>
              </a:xfrm>
            </p:grpSpPr>
            <p:sp>
              <p:nvSpPr>
                <p:cNvPr id="1432" name="Parallelogram 1431"/>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433" name="Group 98"/>
                <p:cNvGrpSpPr/>
                <p:nvPr/>
              </p:nvGrpSpPr>
              <p:grpSpPr>
                <a:xfrm>
                  <a:off x="1852018" y="5083997"/>
                  <a:ext cx="163909" cy="326203"/>
                  <a:chOff x="1476543" y="4728479"/>
                  <a:chExt cx="163909" cy="326203"/>
                </a:xfrm>
              </p:grpSpPr>
              <p:sp>
                <p:nvSpPr>
                  <p:cNvPr id="1533" name="Isosceles Triangle 153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34" name="Straight Connector 1533"/>
                  <p:cNvCxnSpPr>
                    <a:stCxn id="153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4" name="Group 99"/>
                <p:cNvGrpSpPr/>
                <p:nvPr/>
              </p:nvGrpSpPr>
              <p:grpSpPr>
                <a:xfrm>
                  <a:off x="1589955" y="5083997"/>
                  <a:ext cx="163909" cy="326203"/>
                  <a:chOff x="1476543" y="4728479"/>
                  <a:chExt cx="163909" cy="326203"/>
                </a:xfrm>
              </p:grpSpPr>
              <p:sp>
                <p:nvSpPr>
                  <p:cNvPr id="1531" name="Isosceles Triangle 153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32" name="Straight Connector 1531"/>
                  <p:cNvCxnSpPr>
                    <a:stCxn id="153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5" name="Group 102"/>
                <p:cNvGrpSpPr/>
                <p:nvPr/>
              </p:nvGrpSpPr>
              <p:grpSpPr>
                <a:xfrm>
                  <a:off x="381000" y="5083996"/>
                  <a:ext cx="163909" cy="326203"/>
                  <a:chOff x="1476543" y="4728479"/>
                  <a:chExt cx="163909" cy="326203"/>
                </a:xfrm>
              </p:grpSpPr>
              <p:sp>
                <p:nvSpPr>
                  <p:cNvPr id="1529" name="Isosceles Triangle 152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30" name="Straight Connector 1529"/>
                  <p:cNvCxnSpPr>
                    <a:stCxn id="152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6" name="Group 105"/>
                <p:cNvGrpSpPr/>
                <p:nvPr/>
              </p:nvGrpSpPr>
              <p:grpSpPr>
                <a:xfrm>
                  <a:off x="685800" y="5083996"/>
                  <a:ext cx="163909" cy="326203"/>
                  <a:chOff x="1476543" y="4728479"/>
                  <a:chExt cx="163909" cy="326203"/>
                </a:xfrm>
              </p:grpSpPr>
              <p:sp>
                <p:nvSpPr>
                  <p:cNvPr id="1527" name="Isosceles Triangle 152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28" name="Straight Connector 1527"/>
                  <p:cNvCxnSpPr>
                    <a:stCxn id="152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7" name="Group 117"/>
                <p:cNvGrpSpPr/>
                <p:nvPr/>
              </p:nvGrpSpPr>
              <p:grpSpPr>
                <a:xfrm>
                  <a:off x="979091" y="5083996"/>
                  <a:ext cx="163909" cy="326203"/>
                  <a:chOff x="1476543" y="4728479"/>
                  <a:chExt cx="163909" cy="326203"/>
                </a:xfrm>
              </p:grpSpPr>
              <p:sp>
                <p:nvSpPr>
                  <p:cNvPr id="1525" name="Isosceles Triangle 152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26" name="Straight Connector 1525"/>
                  <p:cNvCxnSpPr>
                    <a:stCxn id="152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8" name="Group 120"/>
                <p:cNvGrpSpPr/>
                <p:nvPr/>
              </p:nvGrpSpPr>
              <p:grpSpPr>
                <a:xfrm>
                  <a:off x="1283891" y="5083996"/>
                  <a:ext cx="163909" cy="326203"/>
                  <a:chOff x="1476543" y="4728479"/>
                  <a:chExt cx="163909" cy="326203"/>
                </a:xfrm>
              </p:grpSpPr>
              <p:sp>
                <p:nvSpPr>
                  <p:cNvPr id="1523" name="Isosceles Triangle 152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24" name="Straight Connector 1523"/>
                  <p:cNvCxnSpPr>
                    <a:stCxn id="152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9" name="Group 123"/>
                <p:cNvGrpSpPr/>
                <p:nvPr/>
              </p:nvGrpSpPr>
              <p:grpSpPr>
                <a:xfrm>
                  <a:off x="2569046" y="3819924"/>
                  <a:ext cx="163909" cy="326203"/>
                  <a:chOff x="1476543" y="4728479"/>
                  <a:chExt cx="163909" cy="326203"/>
                </a:xfrm>
              </p:grpSpPr>
              <p:sp>
                <p:nvSpPr>
                  <p:cNvPr id="1521" name="Isosceles Triangle 152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22" name="Straight Connector 1521"/>
                  <p:cNvCxnSpPr>
                    <a:stCxn id="152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0" name="Group 126"/>
                <p:cNvGrpSpPr/>
                <p:nvPr/>
              </p:nvGrpSpPr>
              <p:grpSpPr>
                <a:xfrm>
                  <a:off x="2306983" y="3819924"/>
                  <a:ext cx="163909" cy="326203"/>
                  <a:chOff x="1476543" y="4728479"/>
                  <a:chExt cx="163909" cy="326203"/>
                </a:xfrm>
              </p:grpSpPr>
              <p:sp>
                <p:nvSpPr>
                  <p:cNvPr id="1519" name="Isosceles Triangle 151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20" name="Straight Connector 1519"/>
                  <p:cNvCxnSpPr>
                    <a:stCxn id="151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1" name="Group 129"/>
                <p:cNvGrpSpPr/>
                <p:nvPr/>
              </p:nvGrpSpPr>
              <p:grpSpPr>
                <a:xfrm>
                  <a:off x="1098028" y="3819923"/>
                  <a:ext cx="163909" cy="326203"/>
                  <a:chOff x="1476543" y="4728479"/>
                  <a:chExt cx="163909" cy="326203"/>
                </a:xfrm>
              </p:grpSpPr>
              <p:sp>
                <p:nvSpPr>
                  <p:cNvPr id="1517" name="Isosceles Triangle 151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18" name="Straight Connector 1517"/>
                  <p:cNvCxnSpPr>
                    <a:stCxn id="151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2" name="Group 132"/>
                <p:cNvGrpSpPr/>
                <p:nvPr/>
              </p:nvGrpSpPr>
              <p:grpSpPr>
                <a:xfrm>
                  <a:off x="1402828" y="3819923"/>
                  <a:ext cx="163909" cy="326203"/>
                  <a:chOff x="1476543" y="4728479"/>
                  <a:chExt cx="163909" cy="326203"/>
                </a:xfrm>
              </p:grpSpPr>
              <p:sp>
                <p:nvSpPr>
                  <p:cNvPr id="1515" name="Isosceles Triangle 151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16" name="Straight Connector 1515"/>
                  <p:cNvCxnSpPr>
                    <a:stCxn id="151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3" name="Group 135"/>
                <p:cNvGrpSpPr/>
                <p:nvPr/>
              </p:nvGrpSpPr>
              <p:grpSpPr>
                <a:xfrm>
                  <a:off x="1696119" y="3819923"/>
                  <a:ext cx="163909" cy="326203"/>
                  <a:chOff x="1476543" y="4728479"/>
                  <a:chExt cx="163909" cy="326203"/>
                </a:xfrm>
              </p:grpSpPr>
              <p:sp>
                <p:nvSpPr>
                  <p:cNvPr id="1513" name="Isosceles Triangle 151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14" name="Straight Connector 1513"/>
                  <p:cNvCxnSpPr>
                    <a:stCxn id="151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4" name="Group 138"/>
                <p:cNvGrpSpPr/>
                <p:nvPr/>
              </p:nvGrpSpPr>
              <p:grpSpPr>
                <a:xfrm>
                  <a:off x="2000919" y="3819923"/>
                  <a:ext cx="163909" cy="326203"/>
                  <a:chOff x="1476543" y="4728479"/>
                  <a:chExt cx="163909" cy="326203"/>
                </a:xfrm>
              </p:grpSpPr>
              <p:sp>
                <p:nvSpPr>
                  <p:cNvPr id="1511" name="Isosceles Triangle 151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12" name="Straight Connector 1511"/>
                  <p:cNvCxnSpPr>
                    <a:stCxn id="151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5" name="Group 141"/>
                <p:cNvGrpSpPr/>
                <p:nvPr/>
              </p:nvGrpSpPr>
              <p:grpSpPr>
                <a:xfrm>
                  <a:off x="2070373" y="4658124"/>
                  <a:ext cx="163909" cy="326203"/>
                  <a:chOff x="1476543" y="4728479"/>
                  <a:chExt cx="163909" cy="326203"/>
                </a:xfrm>
              </p:grpSpPr>
              <p:sp>
                <p:nvSpPr>
                  <p:cNvPr id="1509" name="Isosceles Triangle 150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10" name="Straight Connector 1509"/>
                  <p:cNvCxnSpPr>
                    <a:stCxn id="150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6" name="Group 144"/>
                <p:cNvGrpSpPr/>
                <p:nvPr/>
              </p:nvGrpSpPr>
              <p:grpSpPr>
                <a:xfrm>
                  <a:off x="1808310" y="4658124"/>
                  <a:ext cx="163909" cy="326203"/>
                  <a:chOff x="1476543" y="4728479"/>
                  <a:chExt cx="163909" cy="326203"/>
                </a:xfrm>
              </p:grpSpPr>
              <p:sp>
                <p:nvSpPr>
                  <p:cNvPr id="1507" name="Isosceles Triangle 150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08" name="Straight Connector 1507"/>
                  <p:cNvCxnSpPr>
                    <a:stCxn id="150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7" name="Group 147"/>
                <p:cNvGrpSpPr/>
                <p:nvPr/>
              </p:nvGrpSpPr>
              <p:grpSpPr>
                <a:xfrm>
                  <a:off x="599355" y="4658123"/>
                  <a:ext cx="163909" cy="326203"/>
                  <a:chOff x="1476543" y="4728479"/>
                  <a:chExt cx="163909" cy="326203"/>
                </a:xfrm>
              </p:grpSpPr>
              <p:sp>
                <p:nvSpPr>
                  <p:cNvPr id="1505" name="Isosceles Triangle 150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06" name="Straight Connector 1505"/>
                  <p:cNvCxnSpPr>
                    <a:stCxn id="150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8" name="Group 150"/>
                <p:cNvGrpSpPr/>
                <p:nvPr/>
              </p:nvGrpSpPr>
              <p:grpSpPr>
                <a:xfrm>
                  <a:off x="904155" y="4658123"/>
                  <a:ext cx="163909" cy="326203"/>
                  <a:chOff x="1476543" y="4728479"/>
                  <a:chExt cx="163909" cy="326203"/>
                </a:xfrm>
              </p:grpSpPr>
              <p:sp>
                <p:nvSpPr>
                  <p:cNvPr id="1503" name="Isosceles Triangle 150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04" name="Straight Connector 1503"/>
                  <p:cNvCxnSpPr>
                    <a:stCxn id="150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9" name="Group 153"/>
                <p:cNvGrpSpPr/>
                <p:nvPr/>
              </p:nvGrpSpPr>
              <p:grpSpPr>
                <a:xfrm>
                  <a:off x="1197446" y="4658123"/>
                  <a:ext cx="163909" cy="326203"/>
                  <a:chOff x="1476543" y="4728479"/>
                  <a:chExt cx="163909" cy="326203"/>
                </a:xfrm>
              </p:grpSpPr>
              <p:sp>
                <p:nvSpPr>
                  <p:cNvPr id="1501" name="Isosceles Triangle 150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02" name="Straight Connector 1501"/>
                  <p:cNvCxnSpPr>
                    <a:stCxn id="150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0" name="Group 156"/>
                <p:cNvGrpSpPr/>
                <p:nvPr/>
              </p:nvGrpSpPr>
              <p:grpSpPr>
                <a:xfrm>
                  <a:off x="1502246" y="4658123"/>
                  <a:ext cx="163909" cy="326203"/>
                  <a:chOff x="1476543" y="4728479"/>
                  <a:chExt cx="163909" cy="326203"/>
                </a:xfrm>
              </p:grpSpPr>
              <p:sp>
                <p:nvSpPr>
                  <p:cNvPr id="1499" name="Isosceles Triangle 149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500" name="Straight Connector 1499"/>
                  <p:cNvCxnSpPr>
                    <a:stCxn id="149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1" name="Group 159"/>
                <p:cNvGrpSpPr/>
                <p:nvPr/>
              </p:nvGrpSpPr>
              <p:grpSpPr>
                <a:xfrm>
                  <a:off x="2340446" y="4222328"/>
                  <a:ext cx="163909" cy="326203"/>
                  <a:chOff x="1476543" y="4728479"/>
                  <a:chExt cx="163909" cy="326203"/>
                </a:xfrm>
              </p:grpSpPr>
              <p:sp>
                <p:nvSpPr>
                  <p:cNvPr id="1497" name="Isosceles Triangle 149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498" name="Straight Connector 1497"/>
                  <p:cNvCxnSpPr>
                    <a:stCxn id="149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2" name="Group 162"/>
                <p:cNvGrpSpPr/>
                <p:nvPr/>
              </p:nvGrpSpPr>
              <p:grpSpPr>
                <a:xfrm>
                  <a:off x="2078383" y="4222328"/>
                  <a:ext cx="163909" cy="326203"/>
                  <a:chOff x="1476543" y="4728479"/>
                  <a:chExt cx="163909" cy="326203"/>
                </a:xfrm>
              </p:grpSpPr>
              <p:sp>
                <p:nvSpPr>
                  <p:cNvPr id="1495" name="Isosceles Triangle 149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496" name="Straight Connector 1495"/>
                  <p:cNvCxnSpPr>
                    <a:stCxn id="149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3" name="Group 165"/>
                <p:cNvGrpSpPr/>
                <p:nvPr/>
              </p:nvGrpSpPr>
              <p:grpSpPr>
                <a:xfrm>
                  <a:off x="869428" y="4222327"/>
                  <a:ext cx="163909" cy="326203"/>
                  <a:chOff x="1476543" y="4728479"/>
                  <a:chExt cx="163909" cy="326203"/>
                </a:xfrm>
              </p:grpSpPr>
              <p:sp>
                <p:nvSpPr>
                  <p:cNvPr id="1493" name="Isosceles Triangle 149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494" name="Straight Connector 1493"/>
                  <p:cNvCxnSpPr>
                    <a:stCxn id="149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4" name="Group 168"/>
                <p:cNvGrpSpPr/>
                <p:nvPr/>
              </p:nvGrpSpPr>
              <p:grpSpPr>
                <a:xfrm>
                  <a:off x="1174228" y="4222327"/>
                  <a:ext cx="163909" cy="326203"/>
                  <a:chOff x="1476543" y="4728479"/>
                  <a:chExt cx="163909" cy="326203"/>
                </a:xfrm>
              </p:grpSpPr>
              <p:sp>
                <p:nvSpPr>
                  <p:cNvPr id="1491" name="Isosceles Triangle 149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492" name="Straight Connector 1491"/>
                  <p:cNvCxnSpPr>
                    <a:stCxn id="149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5" name="Group 171"/>
                <p:cNvGrpSpPr/>
                <p:nvPr/>
              </p:nvGrpSpPr>
              <p:grpSpPr>
                <a:xfrm>
                  <a:off x="1467519" y="4222327"/>
                  <a:ext cx="163909" cy="326203"/>
                  <a:chOff x="1476543" y="4728479"/>
                  <a:chExt cx="163909" cy="326203"/>
                </a:xfrm>
              </p:grpSpPr>
              <p:sp>
                <p:nvSpPr>
                  <p:cNvPr id="1489" name="Isosceles Triangle 148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490" name="Straight Connector 1489"/>
                  <p:cNvCxnSpPr>
                    <a:stCxn id="148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6" name="Group 174"/>
                <p:cNvGrpSpPr/>
                <p:nvPr/>
              </p:nvGrpSpPr>
              <p:grpSpPr>
                <a:xfrm>
                  <a:off x="1772319" y="4222327"/>
                  <a:ext cx="163909" cy="326203"/>
                  <a:chOff x="1476543" y="4728479"/>
                  <a:chExt cx="163909" cy="326203"/>
                </a:xfrm>
              </p:grpSpPr>
              <p:sp>
                <p:nvSpPr>
                  <p:cNvPr id="1487" name="Isosceles Triangle 148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488" name="Straight Connector 1487"/>
                  <p:cNvCxnSpPr>
                    <a:stCxn id="148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457" name="Straight Connector 1456"/>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0" name="Straight Connector 1459"/>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1" name="Straight Connector 1460"/>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2" name="Straight Connector 1461"/>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14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14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146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146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146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146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147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147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147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147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147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147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147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147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147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147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148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148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148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148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148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148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148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nvGrpSpPr>
              <p:cNvPr id="1425" name="Group 1424"/>
              <p:cNvGrpSpPr/>
              <p:nvPr/>
            </p:nvGrpSpPr>
            <p:grpSpPr>
              <a:xfrm>
                <a:off x="4865580" y="134502"/>
                <a:ext cx="1816025" cy="853898"/>
                <a:chOff x="4865580" y="134502"/>
                <a:chExt cx="1816025" cy="853898"/>
              </a:xfrm>
            </p:grpSpPr>
            <p:sp>
              <p:nvSpPr>
                <p:cNvPr id="1426" name="Oval 1425"/>
                <p:cNvSpPr/>
                <p:nvPr/>
              </p:nvSpPr>
              <p:spPr>
                <a:xfrm rot="1309940">
                  <a:off x="4900282" y="488312"/>
                  <a:ext cx="1781323" cy="139043"/>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28" name="Oval 1427"/>
                <p:cNvSpPr/>
                <p:nvPr/>
              </p:nvSpPr>
              <p:spPr>
                <a:xfrm rot="2144080">
                  <a:off x="4865580" y="492353"/>
                  <a:ext cx="1120820" cy="133242"/>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29" name="Oval 1428"/>
                <p:cNvSpPr/>
                <p:nvPr/>
              </p:nvSpPr>
              <p:spPr>
                <a:xfrm rot="3036327">
                  <a:off x="4827401" y="510859"/>
                  <a:ext cx="853898" cy="101184"/>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1" name="Oval 1430"/>
                <p:cNvSpPr/>
                <p:nvPr/>
              </p:nvSpPr>
              <p:spPr>
                <a:xfrm rot="330113">
                  <a:off x="4988775" y="238348"/>
                  <a:ext cx="1142291" cy="88495"/>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420" name="Group 1419"/>
            <p:cNvGrpSpPr/>
            <p:nvPr/>
          </p:nvGrpSpPr>
          <p:grpSpPr>
            <a:xfrm>
              <a:off x="4697705" y="6478104"/>
              <a:ext cx="2012320" cy="368156"/>
              <a:chOff x="4697705" y="6512890"/>
              <a:chExt cx="2012320" cy="358901"/>
            </a:xfrm>
          </p:grpSpPr>
          <p:sp>
            <p:nvSpPr>
              <p:cNvPr id="1421" name="Rectangle 1420"/>
              <p:cNvSpPr/>
              <p:nvPr/>
            </p:nvSpPr>
            <p:spPr>
              <a:xfrm>
                <a:off x="4698345" y="6514739"/>
                <a:ext cx="2011680" cy="35705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   Downlink</a:t>
                </a:r>
                <a:endParaRPr lang="en-US" sz="1800" dirty="0"/>
              </a:p>
            </p:txBody>
          </p:sp>
          <p:sp>
            <p:nvSpPr>
              <p:cNvPr id="1422" name="Rectangle 1421"/>
              <p:cNvSpPr/>
              <p:nvPr/>
            </p:nvSpPr>
            <p:spPr>
              <a:xfrm>
                <a:off x="4697705" y="6512890"/>
                <a:ext cx="175561" cy="3565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smtClean="0"/>
                  <a:t>CC</a:t>
                </a:r>
                <a:endParaRPr lang="en-US" sz="1000" dirty="0"/>
              </a:p>
            </p:txBody>
          </p:sp>
        </p:grpSp>
      </p:grpSp>
      <p:grpSp>
        <p:nvGrpSpPr>
          <p:cNvPr id="1543" name="Group 1542"/>
          <p:cNvGrpSpPr/>
          <p:nvPr/>
        </p:nvGrpSpPr>
        <p:grpSpPr>
          <a:xfrm>
            <a:off x="14743696" y="2624156"/>
            <a:ext cx="2088879" cy="1458132"/>
            <a:chOff x="7102810" y="5387284"/>
            <a:chExt cx="2088879" cy="1458132"/>
          </a:xfrm>
        </p:grpSpPr>
        <p:grpSp>
          <p:nvGrpSpPr>
            <p:cNvPr id="1544" name="Group 1543"/>
            <p:cNvGrpSpPr/>
            <p:nvPr/>
          </p:nvGrpSpPr>
          <p:grpSpPr>
            <a:xfrm>
              <a:off x="7102810" y="5387284"/>
              <a:ext cx="2088879" cy="996074"/>
              <a:chOff x="4592726" y="42092"/>
              <a:chExt cx="2088879" cy="996074"/>
            </a:xfrm>
          </p:grpSpPr>
          <p:grpSp>
            <p:nvGrpSpPr>
              <p:cNvPr id="1548" name="Group 1547"/>
              <p:cNvGrpSpPr/>
              <p:nvPr/>
            </p:nvGrpSpPr>
            <p:grpSpPr>
              <a:xfrm>
                <a:off x="4928865" y="168107"/>
                <a:ext cx="1717386" cy="870059"/>
                <a:chOff x="2763882" y="181683"/>
                <a:chExt cx="1717386" cy="870059"/>
              </a:xfrm>
            </p:grpSpPr>
            <p:grpSp>
              <p:nvGrpSpPr>
                <p:cNvPr id="1660" name="Group 1659"/>
                <p:cNvGrpSpPr/>
                <p:nvPr/>
              </p:nvGrpSpPr>
              <p:grpSpPr>
                <a:xfrm>
                  <a:off x="3628367" y="181683"/>
                  <a:ext cx="369087" cy="369088"/>
                  <a:chOff x="2318282" y="3262011"/>
                  <a:chExt cx="819470" cy="819473"/>
                </a:xfrm>
              </p:grpSpPr>
              <p:sp>
                <p:nvSpPr>
                  <p:cNvPr id="1697" name="Oval 1696"/>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98" name="Oval 1697"/>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99" name="Oval 1698"/>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00" name="Rectangle 169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01" name="Rectangle 170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661" name="Group 1660"/>
                <p:cNvGrpSpPr/>
                <p:nvPr/>
              </p:nvGrpSpPr>
              <p:grpSpPr>
                <a:xfrm>
                  <a:off x="3947833" y="396348"/>
                  <a:ext cx="369087" cy="369088"/>
                  <a:chOff x="2318282" y="3262011"/>
                  <a:chExt cx="819470" cy="819473"/>
                </a:xfrm>
              </p:grpSpPr>
              <p:sp>
                <p:nvSpPr>
                  <p:cNvPr id="1695" name="Rectangle 169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96" name="Rectangle 169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662" name="Group 1661"/>
                <p:cNvGrpSpPr/>
                <p:nvPr/>
              </p:nvGrpSpPr>
              <p:grpSpPr>
                <a:xfrm>
                  <a:off x="2763882" y="550771"/>
                  <a:ext cx="369087" cy="369088"/>
                  <a:chOff x="2318282" y="3262011"/>
                  <a:chExt cx="819470" cy="819473"/>
                </a:xfrm>
              </p:grpSpPr>
              <p:sp>
                <p:nvSpPr>
                  <p:cNvPr id="1690" name="Rectangle 168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91" name="Rectangle 169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663" name="Group 1662"/>
                <p:cNvGrpSpPr/>
                <p:nvPr/>
              </p:nvGrpSpPr>
              <p:grpSpPr>
                <a:xfrm>
                  <a:off x="3104865" y="651749"/>
                  <a:ext cx="369087" cy="369088"/>
                  <a:chOff x="2318282" y="3262011"/>
                  <a:chExt cx="819470" cy="819473"/>
                </a:xfrm>
              </p:grpSpPr>
              <p:sp>
                <p:nvSpPr>
                  <p:cNvPr id="1682" name="Oval 1681"/>
                  <p:cNvSpPr/>
                  <p:nvPr/>
                </p:nvSpPr>
                <p:spPr>
                  <a:xfrm>
                    <a:off x="2483098" y="3444441"/>
                    <a:ext cx="464443" cy="48545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3" name="Oval 1682"/>
                  <p:cNvSpPr/>
                  <p:nvPr/>
                </p:nvSpPr>
                <p:spPr>
                  <a:xfrm>
                    <a:off x="2419799" y="3378279"/>
                    <a:ext cx="591040" cy="617775"/>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4" name="Oval 1683"/>
                  <p:cNvSpPr/>
                  <p:nvPr/>
                </p:nvSpPr>
                <p:spPr>
                  <a:xfrm>
                    <a:off x="2357436" y="3313095"/>
                    <a:ext cx="715765" cy="74814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5" name="Rectangle 168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6" name="Rectangle 168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664" name="Group 1663"/>
                <p:cNvGrpSpPr/>
                <p:nvPr/>
              </p:nvGrpSpPr>
              <p:grpSpPr>
                <a:xfrm>
                  <a:off x="3350378" y="580865"/>
                  <a:ext cx="369087" cy="395640"/>
                  <a:chOff x="2318281" y="3262011"/>
                  <a:chExt cx="819470" cy="878426"/>
                </a:xfrm>
              </p:grpSpPr>
              <p:sp>
                <p:nvSpPr>
                  <p:cNvPr id="1677" name="Oval 1676"/>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8" name="Oval 1677"/>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9" name="Oval 1678"/>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0" name="Rectangle 167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1" name="Rectangle 1680"/>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665" name="Group 1664"/>
                <p:cNvGrpSpPr/>
                <p:nvPr/>
              </p:nvGrpSpPr>
              <p:grpSpPr>
                <a:xfrm>
                  <a:off x="4112181" y="675693"/>
                  <a:ext cx="369087" cy="376049"/>
                  <a:chOff x="2318281" y="3262011"/>
                  <a:chExt cx="819470" cy="834927"/>
                </a:xfrm>
              </p:grpSpPr>
              <p:sp>
                <p:nvSpPr>
                  <p:cNvPr id="1672" name="Oval 1671"/>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3" name="Oval 1672"/>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4" name="Oval 1673"/>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5" name="Rectangle 167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6" name="Rectangle 1675"/>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1666" name="Picture 166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1667" name="Picture 166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1668" name="Picture 166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1669" name="Picture 166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1670" name="Picture 166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1671" name="Picture 167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1549" name="Group 221"/>
              <p:cNvGrpSpPr/>
              <p:nvPr/>
            </p:nvGrpSpPr>
            <p:grpSpPr>
              <a:xfrm>
                <a:off x="4592726" y="42092"/>
                <a:ext cx="446450" cy="329492"/>
                <a:chOff x="366315" y="3653929"/>
                <a:chExt cx="2379685" cy="1756271"/>
              </a:xfrm>
            </p:grpSpPr>
            <p:sp>
              <p:nvSpPr>
                <p:cNvPr id="1557" name="Parallelogram 1556"/>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558" name="Group 98"/>
                <p:cNvGrpSpPr/>
                <p:nvPr/>
              </p:nvGrpSpPr>
              <p:grpSpPr>
                <a:xfrm>
                  <a:off x="1852018" y="5083997"/>
                  <a:ext cx="163909" cy="326203"/>
                  <a:chOff x="1476543" y="4728479"/>
                  <a:chExt cx="163909" cy="326203"/>
                </a:xfrm>
              </p:grpSpPr>
              <p:sp>
                <p:nvSpPr>
                  <p:cNvPr id="1658" name="Isosceles Triangle 165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59" name="Straight Connector 1658"/>
                  <p:cNvCxnSpPr>
                    <a:stCxn id="165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59" name="Group 99"/>
                <p:cNvGrpSpPr/>
                <p:nvPr/>
              </p:nvGrpSpPr>
              <p:grpSpPr>
                <a:xfrm>
                  <a:off x="1589955" y="5083997"/>
                  <a:ext cx="163909" cy="326203"/>
                  <a:chOff x="1476543" y="4728479"/>
                  <a:chExt cx="163909" cy="326203"/>
                </a:xfrm>
              </p:grpSpPr>
              <p:sp>
                <p:nvSpPr>
                  <p:cNvPr id="1656" name="Isosceles Triangle 165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57" name="Straight Connector 1656"/>
                  <p:cNvCxnSpPr>
                    <a:stCxn id="165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0" name="Group 102"/>
                <p:cNvGrpSpPr/>
                <p:nvPr/>
              </p:nvGrpSpPr>
              <p:grpSpPr>
                <a:xfrm>
                  <a:off x="381000" y="5083996"/>
                  <a:ext cx="163909" cy="326203"/>
                  <a:chOff x="1476543" y="4728479"/>
                  <a:chExt cx="163909" cy="326203"/>
                </a:xfrm>
              </p:grpSpPr>
              <p:sp>
                <p:nvSpPr>
                  <p:cNvPr id="1654" name="Isosceles Triangle 165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55" name="Straight Connector 1654"/>
                  <p:cNvCxnSpPr>
                    <a:stCxn id="165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1" name="Group 105"/>
                <p:cNvGrpSpPr/>
                <p:nvPr/>
              </p:nvGrpSpPr>
              <p:grpSpPr>
                <a:xfrm>
                  <a:off x="685800" y="5083996"/>
                  <a:ext cx="163909" cy="326203"/>
                  <a:chOff x="1476543" y="4728479"/>
                  <a:chExt cx="163909" cy="326203"/>
                </a:xfrm>
              </p:grpSpPr>
              <p:sp>
                <p:nvSpPr>
                  <p:cNvPr id="1652" name="Isosceles Triangle 165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53" name="Straight Connector 1652"/>
                  <p:cNvCxnSpPr>
                    <a:stCxn id="165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2" name="Group 117"/>
                <p:cNvGrpSpPr/>
                <p:nvPr/>
              </p:nvGrpSpPr>
              <p:grpSpPr>
                <a:xfrm>
                  <a:off x="979091" y="5083996"/>
                  <a:ext cx="163909" cy="326203"/>
                  <a:chOff x="1476543" y="4728479"/>
                  <a:chExt cx="163909" cy="326203"/>
                </a:xfrm>
              </p:grpSpPr>
              <p:sp>
                <p:nvSpPr>
                  <p:cNvPr id="1650" name="Isosceles Triangle 164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51" name="Straight Connector 1650"/>
                  <p:cNvCxnSpPr>
                    <a:stCxn id="165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3" name="Group 120"/>
                <p:cNvGrpSpPr/>
                <p:nvPr/>
              </p:nvGrpSpPr>
              <p:grpSpPr>
                <a:xfrm>
                  <a:off x="1283891" y="5083996"/>
                  <a:ext cx="163909" cy="326203"/>
                  <a:chOff x="1476543" y="4728479"/>
                  <a:chExt cx="163909" cy="326203"/>
                </a:xfrm>
              </p:grpSpPr>
              <p:sp>
                <p:nvSpPr>
                  <p:cNvPr id="1648" name="Isosceles Triangle 164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49" name="Straight Connector 1648"/>
                  <p:cNvCxnSpPr>
                    <a:stCxn id="164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4" name="Group 123"/>
                <p:cNvGrpSpPr/>
                <p:nvPr/>
              </p:nvGrpSpPr>
              <p:grpSpPr>
                <a:xfrm>
                  <a:off x="2569046" y="3819924"/>
                  <a:ext cx="163909" cy="326203"/>
                  <a:chOff x="1476543" y="4728479"/>
                  <a:chExt cx="163909" cy="326203"/>
                </a:xfrm>
              </p:grpSpPr>
              <p:sp>
                <p:nvSpPr>
                  <p:cNvPr id="1646" name="Isosceles Triangle 164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47" name="Straight Connector 1646"/>
                  <p:cNvCxnSpPr>
                    <a:stCxn id="164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5" name="Group 126"/>
                <p:cNvGrpSpPr/>
                <p:nvPr/>
              </p:nvGrpSpPr>
              <p:grpSpPr>
                <a:xfrm>
                  <a:off x="2306983" y="3819924"/>
                  <a:ext cx="163909" cy="326203"/>
                  <a:chOff x="1476543" y="4728479"/>
                  <a:chExt cx="163909" cy="326203"/>
                </a:xfrm>
              </p:grpSpPr>
              <p:sp>
                <p:nvSpPr>
                  <p:cNvPr id="1644" name="Isosceles Triangle 164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45" name="Straight Connector 1644"/>
                  <p:cNvCxnSpPr>
                    <a:stCxn id="164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6" name="Group 129"/>
                <p:cNvGrpSpPr/>
                <p:nvPr/>
              </p:nvGrpSpPr>
              <p:grpSpPr>
                <a:xfrm>
                  <a:off x="1098028" y="3819923"/>
                  <a:ext cx="163909" cy="326203"/>
                  <a:chOff x="1476543" y="4728479"/>
                  <a:chExt cx="163909" cy="326203"/>
                </a:xfrm>
              </p:grpSpPr>
              <p:sp>
                <p:nvSpPr>
                  <p:cNvPr id="1642" name="Isosceles Triangle 164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43" name="Straight Connector 1642"/>
                  <p:cNvCxnSpPr>
                    <a:stCxn id="164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7" name="Group 132"/>
                <p:cNvGrpSpPr/>
                <p:nvPr/>
              </p:nvGrpSpPr>
              <p:grpSpPr>
                <a:xfrm>
                  <a:off x="1402828" y="3819923"/>
                  <a:ext cx="163909" cy="326203"/>
                  <a:chOff x="1476543" y="4728479"/>
                  <a:chExt cx="163909" cy="326203"/>
                </a:xfrm>
              </p:grpSpPr>
              <p:sp>
                <p:nvSpPr>
                  <p:cNvPr id="1640" name="Isosceles Triangle 163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41" name="Straight Connector 1640"/>
                  <p:cNvCxnSpPr>
                    <a:stCxn id="164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8" name="Group 135"/>
                <p:cNvGrpSpPr/>
                <p:nvPr/>
              </p:nvGrpSpPr>
              <p:grpSpPr>
                <a:xfrm>
                  <a:off x="1696119" y="3819923"/>
                  <a:ext cx="163909" cy="326203"/>
                  <a:chOff x="1476543" y="4728479"/>
                  <a:chExt cx="163909" cy="326203"/>
                </a:xfrm>
              </p:grpSpPr>
              <p:sp>
                <p:nvSpPr>
                  <p:cNvPr id="1638" name="Isosceles Triangle 163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39" name="Straight Connector 1638"/>
                  <p:cNvCxnSpPr>
                    <a:stCxn id="163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9" name="Group 138"/>
                <p:cNvGrpSpPr/>
                <p:nvPr/>
              </p:nvGrpSpPr>
              <p:grpSpPr>
                <a:xfrm>
                  <a:off x="2000919" y="3819923"/>
                  <a:ext cx="163909" cy="326203"/>
                  <a:chOff x="1476543" y="4728479"/>
                  <a:chExt cx="163909" cy="326203"/>
                </a:xfrm>
              </p:grpSpPr>
              <p:sp>
                <p:nvSpPr>
                  <p:cNvPr id="1636" name="Isosceles Triangle 163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37" name="Straight Connector 1636"/>
                  <p:cNvCxnSpPr>
                    <a:stCxn id="163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0" name="Group 141"/>
                <p:cNvGrpSpPr/>
                <p:nvPr/>
              </p:nvGrpSpPr>
              <p:grpSpPr>
                <a:xfrm>
                  <a:off x="2070373" y="4658124"/>
                  <a:ext cx="163909" cy="326203"/>
                  <a:chOff x="1476543" y="4728479"/>
                  <a:chExt cx="163909" cy="326203"/>
                </a:xfrm>
              </p:grpSpPr>
              <p:sp>
                <p:nvSpPr>
                  <p:cNvPr id="1634" name="Isosceles Triangle 163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35" name="Straight Connector 1634"/>
                  <p:cNvCxnSpPr>
                    <a:stCxn id="163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1" name="Group 144"/>
                <p:cNvGrpSpPr/>
                <p:nvPr/>
              </p:nvGrpSpPr>
              <p:grpSpPr>
                <a:xfrm>
                  <a:off x="1808310" y="4658124"/>
                  <a:ext cx="163909" cy="326203"/>
                  <a:chOff x="1476543" y="4728479"/>
                  <a:chExt cx="163909" cy="326203"/>
                </a:xfrm>
              </p:grpSpPr>
              <p:sp>
                <p:nvSpPr>
                  <p:cNvPr id="1632" name="Isosceles Triangle 163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33" name="Straight Connector 1632"/>
                  <p:cNvCxnSpPr>
                    <a:stCxn id="163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2" name="Group 147"/>
                <p:cNvGrpSpPr/>
                <p:nvPr/>
              </p:nvGrpSpPr>
              <p:grpSpPr>
                <a:xfrm>
                  <a:off x="599355" y="4658123"/>
                  <a:ext cx="163909" cy="326203"/>
                  <a:chOff x="1476543" y="4728479"/>
                  <a:chExt cx="163909" cy="326203"/>
                </a:xfrm>
              </p:grpSpPr>
              <p:sp>
                <p:nvSpPr>
                  <p:cNvPr id="1630" name="Isosceles Triangle 162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31" name="Straight Connector 1630"/>
                  <p:cNvCxnSpPr>
                    <a:stCxn id="163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3" name="Group 150"/>
                <p:cNvGrpSpPr/>
                <p:nvPr/>
              </p:nvGrpSpPr>
              <p:grpSpPr>
                <a:xfrm>
                  <a:off x="904155" y="4658123"/>
                  <a:ext cx="163909" cy="326203"/>
                  <a:chOff x="1476543" y="4728479"/>
                  <a:chExt cx="163909" cy="326203"/>
                </a:xfrm>
              </p:grpSpPr>
              <p:sp>
                <p:nvSpPr>
                  <p:cNvPr id="1628" name="Isosceles Triangle 162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29" name="Straight Connector 1628"/>
                  <p:cNvCxnSpPr>
                    <a:stCxn id="162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4" name="Group 153"/>
                <p:cNvGrpSpPr/>
                <p:nvPr/>
              </p:nvGrpSpPr>
              <p:grpSpPr>
                <a:xfrm>
                  <a:off x="1197446" y="4658123"/>
                  <a:ext cx="163909" cy="326203"/>
                  <a:chOff x="1476543" y="4728479"/>
                  <a:chExt cx="163909" cy="326203"/>
                </a:xfrm>
              </p:grpSpPr>
              <p:sp>
                <p:nvSpPr>
                  <p:cNvPr id="1626" name="Isosceles Triangle 162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27" name="Straight Connector 1626"/>
                  <p:cNvCxnSpPr>
                    <a:stCxn id="162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5" name="Group 156"/>
                <p:cNvGrpSpPr/>
                <p:nvPr/>
              </p:nvGrpSpPr>
              <p:grpSpPr>
                <a:xfrm>
                  <a:off x="1502246" y="4658123"/>
                  <a:ext cx="163909" cy="326203"/>
                  <a:chOff x="1476543" y="4728479"/>
                  <a:chExt cx="163909" cy="326203"/>
                </a:xfrm>
              </p:grpSpPr>
              <p:sp>
                <p:nvSpPr>
                  <p:cNvPr id="1624" name="Isosceles Triangle 162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25" name="Straight Connector 1624"/>
                  <p:cNvCxnSpPr>
                    <a:stCxn id="162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6" name="Group 159"/>
                <p:cNvGrpSpPr/>
                <p:nvPr/>
              </p:nvGrpSpPr>
              <p:grpSpPr>
                <a:xfrm>
                  <a:off x="2340446" y="4222328"/>
                  <a:ext cx="163909" cy="326203"/>
                  <a:chOff x="1476543" y="4728479"/>
                  <a:chExt cx="163909" cy="326203"/>
                </a:xfrm>
              </p:grpSpPr>
              <p:sp>
                <p:nvSpPr>
                  <p:cNvPr id="1622" name="Isosceles Triangle 162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23" name="Straight Connector 1622"/>
                  <p:cNvCxnSpPr>
                    <a:stCxn id="162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7" name="Group 162"/>
                <p:cNvGrpSpPr/>
                <p:nvPr/>
              </p:nvGrpSpPr>
              <p:grpSpPr>
                <a:xfrm>
                  <a:off x="2078383" y="4222328"/>
                  <a:ext cx="163909" cy="326203"/>
                  <a:chOff x="1476543" y="4728479"/>
                  <a:chExt cx="163909" cy="326203"/>
                </a:xfrm>
              </p:grpSpPr>
              <p:sp>
                <p:nvSpPr>
                  <p:cNvPr id="1620" name="Isosceles Triangle 161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21" name="Straight Connector 1620"/>
                  <p:cNvCxnSpPr>
                    <a:stCxn id="162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8" name="Group 165"/>
                <p:cNvGrpSpPr/>
                <p:nvPr/>
              </p:nvGrpSpPr>
              <p:grpSpPr>
                <a:xfrm>
                  <a:off x="869428" y="4222327"/>
                  <a:ext cx="163909" cy="326203"/>
                  <a:chOff x="1476543" y="4728479"/>
                  <a:chExt cx="163909" cy="326203"/>
                </a:xfrm>
              </p:grpSpPr>
              <p:sp>
                <p:nvSpPr>
                  <p:cNvPr id="1618" name="Isosceles Triangle 161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19" name="Straight Connector 1618"/>
                  <p:cNvCxnSpPr>
                    <a:stCxn id="161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9" name="Group 168"/>
                <p:cNvGrpSpPr/>
                <p:nvPr/>
              </p:nvGrpSpPr>
              <p:grpSpPr>
                <a:xfrm>
                  <a:off x="1174228" y="4222327"/>
                  <a:ext cx="163909" cy="326203"/>
                  <a:chOff x="1476543" y="4728479"/>
                  <a:chExt cx="163909" cy="326203"/>
                </a:xfrm>
              </p:grpSpPr>
              <p:sp>
                <p:nvSpPr>
                  <p:cNvPr id="1616" name="Isosceles Triangle 161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17" name="Straight Connector 1616"/>
                  <p:cNvCxnSpPr>
                    <a:stCxn id="161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80" name="Group 171"/>
                <p:cNvGrpSpPr/>
                <p:nvPr/>
              </p:nvGrpSpPr>
              <p:grpSpPr>
                <a:xfrm>
                  <a:off x="1467519" y="4222327"/>
                  <a:ext cx="163909" cy="326203"/>
                  <a:chOff x="1476543" y="4728479"/>
                  <a:chExt cx="163909" cy="326203"/>
                </a:xfrm>
              </p:grpSpPr>
              <p:sp>
                <p:nvSpPr>
                  <p:cNvPr id="1614" name="Isosceles Triangle 161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15" name="Straight Connector 1614"/>
                  <p:cNvCxnSpPr>
                    <a:stCxn id="161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81" name="Group 174"/>
                <p:cNvGrpSpPr/>
                <p:nvPr/>
              </p:nvGrpSpPr>
              <p:grpSpPr>
                <a:xfrm>
                  <a:off x="1772319" y="4222327"/>
                  <a:ext cx="163909" cy="326203"/>
                  <a:chOff x="1476543" y="4728479"/>
                  <a:chExt cx="163909" cy="326203"/>
                </a:xfrm>
              </p:grpSpPr>
              <p:sp>
                <p:nvSpPr>
                  <p:cNvPr id="1612" name="Isosceles Triangle 161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613" name="Straight Connector 1612"/>
                  <p:cNvCxnSpPr>
                    <a:stCxn id="161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582" name="Straight Connector 1581"/>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3" name="Straight Connector 1582"/>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4" name="Straight Connector 1583"/>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5" name="Straight Connector 1584"/>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6" name="Straight Connector 1585"/>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7" name="Straight Connector 1586"/>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8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158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159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159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159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159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159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159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159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159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159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159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160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160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160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160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160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160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160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160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160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160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161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161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nvGrpSpPr>
              <p:cNvPr id="1550" name="Group 1549"/>
              <p:cNvGrpSpPr/>
              <p:nvPr/>
            </p:nvGrpSpPr>
            <p:grpSpPr>
              <a:xfrm>
                <a:off x="4865580" y="134502"/>
                <a:ext cx="1816025" cy="853898"/>
                <a:chOff x="4865580" y="134502"/>
                <a:chExt cx="1816025" cy="853898"/>
              </a:xfrm>
            </p:grpSpPr>
            <p:sp>
              <p:nvSpPr>
                <p:cNvPr id="1551" name="Oval 1550"/>
                <p:cNvSpPr/>
                <p:nvPr/>
              </p:nvSpPr>
              <p:spPr>
                <a:xfrm rot="1309940">
                  <a:off x="4900282" y="488312"/>
                  <a:ext cx="1781323" cy="139043"/>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53" name="Oval 1552"/>
                <p:cNvSpPr/>
                <p:nvPr/>
              </p:nvSpPr>
              <p:spPr>
                <a:xfrm rot="2144080">
                  <a:off x="4865580" y="492353"/>
                  <a:ext cx="1120820" cy="133242"/>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54" name="Oval 1553"/>
                <p:cNvSpPr/>
                <p:nvPr/>
              </p:nvSpPr>
              <p:spPr>
                <a:xfrm rot="3036327">
                  <a:off x="4827401" y="510859"/>
                  <a:ext cx="853898" cy="101184"/>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56" name="Oval 1555"/>
                <p:cNvSpPr/>
                <p:nvPr/>
              </p:nvSpPr>
              <p:spPr>
                <a:xfrm rot="330113">
                  <a:off x="4988775" y="238348"/>
                  <a:ext cx="1142291" cy="88495"/>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545" name="Group 1544"/>
            <p:cNvGrpSpPr/>
            <p:nvPr/>
          </p:nvGrpSpPr>
          <p:grpSpPr>
            <a:xfrm>
              <a:off x="7110526" y="6479655"/>
              <a:ext cx="2011680" cy="365761"/>
              <a:chOff x="7120051" y="6501880"/>
              <a:chExt cx="2011680" cy="365761"/>
            </a:xfrm>
          </p:grpSpPr>
          <p:sp>
            <p:nvSpPr>
              <p:cNvPr id="1546" name="Rectangle 1545"/>
              <p:cNvSpPr/>
              <p:nvPr/>
            </p:nvSpPr>
            <p:spPr>
              <a:xfrm>
                <a:off x="7120051" y="6501880"/>
                <a:ext cx="2011680" cy="365760"/>
              </a:xfrm>
              <a:prstGeom prst="rect">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00" dirty="0" smtClean="0"/>
                  <a:t>  Uplink</a:t>
                </a:r>
                <a:endParaRPr lang="en-US" sz="1800" dirty="0"/>
              </a:p>
            </p:txBody>
          </p:sp>
          <p:sp>
            <p:nvSpPr>
              <p:cNvPr id="1547" name="Rectangle 1546"/>
              <p:cNvSpPr/>
              <p:nvPr/>
            </p:nvSpPr>
            <p:spPr>
              <a:xfrm>
                <a:off x="7123226" y="6501881"/>
                <a:ext cx="175561" cy="3657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smtClean="0"/>
                  <a:t>CC</a:t>
                </a:r>
                <a:endParaRPr lang="en-US" sz="1000" dirty="0"/>
              </a:p>
            </p:txBody>
          </p:sp>
        </p:grpSp>
      </p:grpSp>
      <p:grpSp>
        <p:nvGrpSpPr>
          <p:cNvPr id="1702" name="Group 1701"/>
          <p:cNvGrpSpPr/>
          <p:nvPr/>
        </p:nvGrpSpPr>
        <p:grpSpPr>
          <a:xfrm>
            <a:off x="16764000" y="2547558"/>
            <a:ext cx="2018859" cy="1538668"/>
            <a:chOff x="0" y="5316462"/>
            <a:chExt cx="2018859" cy="1538668"/>
          </a:xfrm>
        </p:grpSpPr>
        <p:sp>
          <p:nvSpPr>
            <p:cNvPr id="1703" name="AutoShape 4" descr="data:image/jpeg;base64,/9j/4AAQSkZJRgABAQAAAQABAAD/2wCEAAkGBxQTBhMSEBAQFhUXFx0WFBQSFRcUFRQbFBoXFxgUFRYYHSggGBwlGxoTIT0hJSkrLjAvGB8zODMsNygtLisBCgoKBQUFDgUFDisZExkrKysrKysrKysrKysrKysrKysrKysrKysrKysrKysrKysrKysrKysrKysrKysrKysrK//AABEIAL0BCwMBIgACEQEDEQH/xAAbAAEAAgMBAQAAAAAAAAAAAAAABAUDBgcCAf/EAEoQAAIBAgIEBwoJCgcBAAAAAAABAgMRBBIFBiExIkFRcXKRoQcTNGFzgYKisbImMjM1QlKzwcIUIyQlNmJjktHSQ1N0g5PD4RX/xAAUAQEAAAAAAAAAAAAAAAAAAAAA/8QAFBEBAAAAAAAAAAAAAAAAAAAAAP/aAAwDAQACEQMRAD8A7iAAAAAAAAAAAAAFXpGlGWNWaMXwNl0nxvlLQrcd4b6H3sDBhqMY4ym4xinme1JL6E+Qrpa5xjpedCpRlsqZFOElK+2ybi7W8zZl0vVUYU255eHvzOH0Kmy6aKaeHwzrZ26bk3dydS7b33vm3gbdpiCapJpNd83NXXydQgzw8FlahBPPDaopfTiV+GxGbG0132UuE9jqOf0J7bNsnaSlbBSd7btt7W4S234gNgIOlop0YJpNZ1saut0jW3jVx4iX/PL+490MSpYumlVcuFudRyXxZcTbAsK+GgqLahDzRRO03piGFwqnUU2m8qUEm27N8bS4mQdIv9AqbbcF7d1tnLxFNi5UqkEqtRTSd0p1XJJ8qvLnAusBphYrQVeoqbilngk3mbtBO72bN+7buPf5LC/ycP5V/Q16MqVPCyjSqKKd3ljVaTbVtylt4kbNxgTNGL9W0uhH2IlEbRnzdS6EfYiSAAAAAAAAAAAAAAAAAAAAAAAAAAAArcd4b6H3ssitx3hvofewKfWDQyxeGhRc3Dh5lJLNtjCpvV1dbeU5pi9G1KGk5U4SzShPKnHZdxdk7Px2OwUvC6fSfuTOc6V/aup/qPxgW+gdPYuppeGHxkLNZppzpunNuMZLxJrbxI2fGVoww+ebSjFxlJvckpRbbJ2lf8Lyn/XUK3SmFVXASpSbSnaDa3pSkldAa/rxi4VZqVKpCce9rbCSkvjS40W2iNI0v/hYKj32n3zJD82pJy4NN3vFbVsNS0vq/wDkbqU++Z1JRknlytK81Z7XfdvLHVTVZU6WHxjqtuW2MFGyWeMltd3fsA2bS1Zw0XVmrXjCUknu4Kb29RzzTumMbisNGVaDjSzcDLBwhez3SltlsvxnScT8hLmKzuk/NVLyv4Jgajq3qk62CniZ1sqpyfAUbuTglP4zexbVxM6NxlFqV+yeI6U/s4F7xgTdGfN1LoR9iJJG0Z83UuhH2IkgAAAAAAAAAAAAAAAAAAAAAAAAAAAIONw83XUoKD4Nnmk48d+KLJwArqGFqflEXJU0k2+DJyfxWrWcVynNdK/tXU/1H4zrZrOkdTadTSHfoVZxk555JpSi3e7stjXWBZaxVXDR/fbJqm87V7XWWUdjs9vCRR6D0z+V4pwhSy5cs25TvsjKO5KO8u9aYt6vV0k28j2JXfUah3Nn+tqvk/xRAz90Hwx+Tj71QudXablqfhnG14xTs20nbMt6TKTugeHPycfbUL/U1/A6j0JdkpAU+jNZPynGRoxouLnezlPYrRcnujyJkruk/NVLyv4Jms6iUpPWGjJRk4xzZpJNxjenNbXuW1rrN/1g0LHFYeEJzlFRlm4KV3satt3bwKTUSk5as1oq15TmlfdthBbS8/Jqt/i0v+SX9hm0PoqnhsJ3ulms3mbk7ttpK/UkTgMODpOOEhF2vGKTtu2K2wzAAAAAAAAAAAAAAAAAAAAAAAAAAAAAAAAAADGqMe/Z8sc1rOVlmtyX323GQAc/1+8Ol0Irtn/Uv9QXfVGhzTXVUmjX9fPDZ9GPsZfdz39kKH+59rUA2KMUo2SSS3JbEj6AAAAAAAAAAAAAAAAAAAAGCUm8XFJ7EnJ+fYvxdRnI+H216j8aj/Kv6tn3H1cuCnJb1F257bO2wH3C189LNayu0vGk2k/Pa5mMeGpZMPGK+ikupWImN4WkaNPiTlVfoJRXrTT9ECeAR8FilUhJpNJTlBN/SyNxbXiun1ASAAAAAAAAAAAAAHPdevDano+6i97nT+CNHnqfaTKHXjw2rzr3Il33Nn8E6fTqfaSA2gAAAAAAAAAAAAABHwGKVXDZ0mtsotPenCTi11pmDSnBnSqfVqJPo1fzb7XF+YCeYcNXzQeyzUnFrf8AFdu1WfnMxDobNI1I/WUZ+fbF+7EDLi5NUsye5pvmvZ9l+oznmrC9JrlTXWeMLO+Gi/Er8/GB4wXyLfLKT9ZnjSfyEY/WnBesm+xM94DwOPN7Txj/AJWiv4nsjN/cBLIFHbpuo/q04RXpOcn7IE8gYD5wxD/fiuqnF/eBKxVbJhpze6MXJ+irkbQVHJoejF78kXLpSV5PrbMeskrav4hr/Kn2xaLGMbRSXFsArNKVZPSmFpRlJZpSqTytq8aUfiu3FnnTLQqJ7dbIfu4afr1Kf9hbgRcBjo1YzcFK0KkqTbttdN5ZONnuzXXOmSil1N26tUZfXUqj8bqzlNv1jFrTK+N0fT+jPFrMuVUqNetH16dN+YC/AKnQeOnVxeLztZaeI71TSVrRjSpN3fG3KU3zNAWwAAAADneu3htbpL7OmXXczfwUh06nvspNdfDq/SX2VMuO5g/guvKz9oG2gAAAfJLg7APoKrVXHzr6t4etVs5zpxc2lZOVrSaXEm7u3jIun5ZdYdHTW+VapRl0Z4erUa/npU35gL8i6Mx0a+DVSCkk3JWlbMnCThKLs2rqUWt/ESil1Z2PFw4o4qpb/cUKr7ZsDNpmrKGIw1RSko9+VOaTdpKsnBXXHabpstCo1q+ZJP6s6Uv5KtOX3FuBWaL4OkMVD+Iqi5qkI39aM+szaahfRNW29QbXPFZl2pGGhs1jrLlo0n51Osv6E/Exvh5Lli12AfaU70k+VJ9ZHq7NJ03ywnHqcWvvGiZX0VRf8OPuoYvwyj0pL1JP7gJZCoV1GDi+KUveZNNfx1S2LkvH7QLjAeBx5vYeMf8AK0fKe2E0e8F8i1ySkvWZ40nsoKX1ZwfmzJPsbAlkDA/OOIX70X104r7ieQKfB05NfXpRa56cpJ9k4AedYoX0BiEv8qfusn053pprjV+sVaalScXuaafM9hA0BUb0TCMvjQXep9Kk8j67X84GGts1rpP6+HqR88J0nbqlLqLciY3BZ69GalllSnmTte6cZQlB+Jp9aRLApdUVl0KqTTTpTqUmn+5Ukovmccr5miTpfRvfqmHkpKMqNaNaLaunwZ05R88Kk1ztFiABHw2DhTrVJQik6ss9Rq/Ckoxhma5csYLzEgAAAAAAHOdc/DK3SXZTpotu5Y/g1LxVp/hZUa4+E1ek/dii07lL+Dk/Lz92AG5gAAfJK6sfQBgwOEhRwcKVKKjThFQhFboxirJbfERcfo3vulMNVclahKc1G21znTlSTvyKM6uzxrkLEACl1WV8LWq2dquIqzjfjipd7i/PGCfM0XQAqNaduicnHOrSgvSq00+y/UW5ExmC75iKMnLZTm55bfGeWUY3fFbM3z2JYFZh9usVZ8lGlHz5q0vY0TsTK2Gk+SLfUiDobhVK9binVai/3aSVNetGb85l03K2iqiW+Uci56nAXa0B70TG2i6K5KcfdQxfhlHpSfqSX3kmnG0ElxK3URqu3SdNfVhKXW4pfiAlmvY+nfGSfj9hsJBo4dSi5PjlL3mBmo7MTOPLaS86s+1dp7xVHPhpQ+tFrrW8+yp/nlK+5Nc6f/qRkAw4OtnwsZPe1tXI1sa67mPFYdvEUpxteDd78cZK0l15X6JIjFJbEltvs2bXtbPQA+KKW5H0AAAAAAAAAAAAAAHN9b/lqvTl/Qs+5O/1BV8vL3YFZrY+FU6c+yTRP7kj/Ulfy79ymBvIAAAAAAAAAAAAD5GKSslZeIjYzDudWnuyxlnkuN5U8qXpWfmRKAAiYXhYyrPi2U16F2/Wk15iWeYRSVkkl4tm/a+0D5XqZaMpcibPmGhlw8VyJX+8VqeaKV9l0347bbddjIAAAAAAAAAAAAAAAAAAAAAAc11p/wATp1PtJk7uRP8AVOI8u/cgQNZ91TylT7SZM7kL/V2JX8b8EQN/AAAAAAAAAAAAAAAAAAAAAAAAAAAAAAAAAAAAAAAAAAHNNZ/i1PKVPtJknuQP9Fxa/ix90jazfJy6U/fkZu4+/wA1jPKQ91gdFAAAAAAAAAAAAAAAAAAAAAAAAAAAAAAAAAAAAAAAAAAHM9ZPkHzvtbMvcee3GL96HsmYtY/BVzX69p97jsv0nGrx039oB0sAAAAAAAAAAAAAAAAAAAAAAAAAAAAAAAAAAAAAAAAAAcy1g8Bj0F7Eee46/wBPxy8VL/tIGmNJ5sMo5LWilfNyK19xP7kEbaSxj5Y0+x1AOngAAAAAAAAAAAAAAAAAAAAP/9k="/>
            <p:cNvSpPr>
              <a:spLocks noChangeAspect="1" noChangeArrowheads="1"/>
            </p:cNvSpPr>
            <p:nvPr/>
          </p:nvSpPr>
          <p:spPr bwMode="auto">
            <a:xfrm>
              <a:off x="76394" y="5316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04" name="Group 1703"/>
            <p:cNvGrpSpPr/>
            <p:nvPr/>
          </p:nvGrpSpPr>
          <p:grpSpPr>
            <a:xfrm>
              <a:off x="6698" y="6487915"/>
              <a:ext cx="2012161" cy="367215"/>
              <a:chOff x="-6002" y="6494265"/>
              <a:chExt cx="2012161" cy="367215"/>
            </a:xfrm>
          </p:grpSpPr>
          <p:sp>
            <p:nvSpPr>
              <p:cNvPr id="1817" name="Rectangle 1816"/>
              <p:cNvSpPr/>
              <p:nvPr/>
            </p:nvSpPr>
            <p:spPr>
              <a:xfrm>
                <a:off x="-2806" y="6680125"/>
                <a:ext cx="2008965" cy="181355"/>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Paging</a:t>
                </a:r>
                <a:endParaRPr lang="en-US" sz="1400" dirty="0"/>
              </a:p>
            </p:txBody>
          </p:sp>
          <p:sp>
            <p:nvSpPr>
              <p:cNvPr id="1818" name="Rectangle 1817"/>
              <p:cNvSpPr/>
              <p:nvPr/>
            </p:nvSpPr>
            <p:spPr>
              <a:xfrm>
                <a:off x="-6002" y="6494265"/>
                <a:ext cx="2012161" cy="181355"/>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t>Beacon</a:t>
                </a:r>
                <a:endParaRPr lang="en-US" sz="1400" dirty="0"/>
              </a:p>
            </p:txBody>
          </p:sp>
        </p:grpSp>
        <p:grpSp>
          <p:nvGrpSpPr>
            <p:cNvPr id="1705" name="Group 1704"/>
            <p:cNvGrpSpPr/>
            <p:nvPr/>
          </p:nvGrpSpPr>
          <p:grpSpPr>
            <a:xfrm>
              <a:off x="0" y="5390246"/>
              <a:ext cx="1950875" cy="1023910"/>
              <a:chOff x="0" y="5358496"/>
              <a:chExt cx="1950875" cy="1023910"/>
            </a:xfrm>
          </p:grpSpPr>
          <p:sp>
            <p:nvSpPr>
              <p:cNvPr id="1706" name="Oval 1705"/>
              <p:cNvSpPr/>
              <p:nvPr/>
            </p:nvSpPr>
            <p:spPr>
              <a:xfrm rot="3620545">
                <a:off x="48939" y="5883614"/>
                <a:ext cx="883215" cy="114369"/>
              </a:xfrm>
              <a:prstGeom prst="ellipse">
                <a:avLst/>
              </a:prstGeom>
              <a:solidFill>
                <a:schemeClr val="accent6">
                  <a:alpha val="4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07" name="Oval 1706"/>
              <p:cNvSpPr/>
              <p:nvPr/>
            </p:nvSpPr>
            <p:spPr>
              <a:xfrm rot="12391506">
                <a:off x="117333" y="5839634"/>
                <a:ext cx="1741690" cy="139043"/>
              </a:xfrm>
              <a:prstGeom prst="ellipse">
                <a:avLst/>
              </a:prstGeom>
              <a:solidFill>
                <a:schemeClr val="accent3">
                  <a:alpha val="52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708" name="Picture 170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596" y="6092974"/>
                <a:ext cx="93252" cy="64240"/>
              </a:xfrm>
              <a:prstGeom prst="rect">
                <a:avLst/>
              </a:prstGeom>
              <a:noFill/>
              <a:ln>
                <a:noFill/>
              </a:ln>
            </p:spPr>
          </p:pic>
          <p:pic>
            <p:nvPicPr>
              <p:cNvPr id="1709" name="Picture 170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0669" y="6067672"/>
                <a:ext cx="93252" cy="64240"/>
              </a:xfrm>
              <a:prstGeom prst="rect">
                <a:avLst/>
              </a:prstGeom>
              <a:noFill/>
              <a:ln>
                <a:noFill/>
              </a:ln>
            </p:spPr>
          </p:pic>
          <p:pic>
            <p:nvPicPr>
              <p:cNvPr id="1710" name="Picture 170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9810" y="6003432"/>
                <a:ext cx="93252" cy="64240"/>
              </a:xfrm>
              <a:prstGeom prst="rect">
                <a:avLst/>
              </a:prstGeom>
              <a:noFill/>
              <a:ln>
                <a:noFill/>
              </a:ln>
            </p:spPr>
          </p:pic>
          <p:pic>
            <p:nvPicPr>
              <p:cNvPr id="1711" name="Picture 171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3121" y="5971312"/>
                <a:ext cx="93252" cy="64240"/>
              </a:xfrm>
              <a:prstGeom prst="rect">
                <a:avLst/>
              </a:prstGeom>
              <a:noFill/>
              <a:ln>
                <a:noFill/>
              </a:ln>
            </p:spPr>
          </p:pic>
          <p:pic>
            <p:nvPicPr>
              <p:cNvPr id="1712" name="Picture 171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4483" y="5815025"/>
                <a:ext cx="93252" cy="64240"/>
              </a:xfrm>
              <a:prstGeom prst="rect">
                <a:avLst/>
              </a:prstGeom>
              <a:noFill/>
              <a:ln>
                <a:noFill/>
              </a:ln>
            </p:spPr>
          </p:pic>
          <p:grpSp>
            <p:nvGrpSpPr>
              <p:cNvPr id="1713" name="Group 221"/>
              <p:cNvGrpSpPr/>
              <p:nvPr/>
            </p:nvGrpSpPr>
            <p:grpSpPr>
              <a:xfrm>
                <a:off x="0" y="5358496"/>
                <a:ext cx="446450" cy="329492"/>
                <a:chOff x="366315" y="3653929"/>
                <a:chExt cx="2379685" cy="1756271"/>
              </a:xfrm>
            </p:grpSpPr>
            <p:sp>
              <p:nvSpPr>
                <p:cNvPr id="1714" name="Parallelogram 1713"/>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5" name="Group 98"/>
                <p:cNvGrpSpPr/>
                <p:nvPr/>
              </p:nvGrpSpPr>
              <p:grpSpPr>
                <a:xfrm>
                  <a:off x="1852018" y="5083997"/>
                  <a:ext cx="163909" cy="326203"/>
                  <a:chOff x="1476543" y="4728479"/>
                  <a:chExt cx="163909" cy="326203"/>
                </a:xfrm>
              </p:grpSpPr>
              <p:sp>
                <p:nvSpPr>
                  <p:cNvPr id="1815" name="Isosceles Triangle 181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16" name="Straight Connector 1815"/>
                  <p:cNvCxnSpPr>
                    <a:stCxn id="181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6" name="Group 99"/>
                <p:cNvGrpSpPr/>
                <p:nvPr/>
              </p:nvGrpSpPr>
              <p:grpSpPr>
                <a:xfrm>
                  <a:off x="1589955" y="5083997"/>
                  <a:ext cx="163909" cy="326203"/>
                  <a:chOff x="1476543" y="4728479"/>
                  <a:chExt cx="163909" cy="326203"/>
                </a:xfrm>
              </p:grpSpPr>
              <p:sp>
                <p:nvSpPr>
                  <p:cNvPr id="1813" name="Isosceles Triangle 181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14" name="Straight Connector 1813"/>
                  <p:cNvCxnSpPr>
                    <a:stCxn id="181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7" name="Group 102"/>
                <p:cNvGrpSpPr/>
                <p:nvPr/>
              </p:nvGrpSpPr>
              <p:grpSpPr>
                <a:xfrm>
                  <a:off x="381000" y="5083996"/>
                  <a:ext cx="163909" cy="326203"/>
                  <a:chOff x="1476543" y="4728479"/>
                  <a:chExt cx="163909" cy="326203"/>
                </a:xfrm>
              </p:grpSpPr>
              <p:sp>
                <p:nvSpPr>
                  <p:cNvPr id="1811" name="Isosceles Triangle 181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12" name="Straight Connector 1811"/>
                  <p:cNvCxnSpPr>
                    <a:stCxn id="181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8" name="Group 105"/>
                <p:cNvGrpSpPr/>
                <p:nvPr/>
              </p:nvGrpSpPr>
              <p:grpSpPr>
                <a:xfrm>
                  <a:off x="685800" y="5083996"/>
                  <a:ext cx="163909" cy="326203"/>
                  <a:chOff x="1476543" y="4728479"/>
                  <a:chExt cx="163909" cy="326203"/>
                </a:xfrm>
              </p:grpSpPr>
              <p:sp>
                <p:nvSpPr>
                  <p:cNvPr id="1809" name="Isosceles Triangle 180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10" name="Straight Connector 1809"/>
                  <p:cNvCxnSpPr>
                    <a:stCxn id="180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9" name="Group 117"/>
                <p:cNvGrpSpPr/>
                <p:nvPr/>
              </p:nvGrpSpPr>
              <p:grpSpPr>
                <a:xfrm>
                  <a:off x="979091" y="5083996"/>
                  <a:ext cx="163909" cy="326203"/>
                  <a:chOff x="1476543" y="4728479"/>
                  <a:chExt cx="163909" cy="326203"/>
                </a:xfrm>
              </p:grpSpPr>
              <p:sp>
                <p:nvSpPr>
                  <p:cNvPr id="1807" name="Isosceles Triangle 180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08" name="Straight Connector 1807"/>
                  <p:cNvCxnSpPr>
                    <a:stCxn id="180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0" name="Group 120"/>
                <p:cNvGrpSpPr/>
                <p:nvPr/>
              </p:nvGrpSpPr>
              <p:grpSpPr>
                <a:xfrm>
                  <a:off x="1283891" y="5083996"/>
                  <a:ext cx="163909" cy="326203"/>
                  <a:chOff x="1476543" y="4728479"/>
                  <a:chExt cx="163909" cy="326203"/>
                </a:xfrm>
              </p:grpSpPr>
              <p:sp>
                <p:nvSpPr>
                  <p:cNvPr id="1805" name="Isosceles Triangle 180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06" name="Straight Connector 1805"/>
                  <p:cNvCxnSpPr>
                    <a:stCxn id="180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1" name="Group 123"/>
                <p:cNvGrpSpPr/>
                <p:nvPr/>
              </p:nvGrpSpPr>
              <p:grpSpPr>
                <a:xfrm>
                  <a:off x="2569046" y="3819924"/>
                  <a:ext cx="163909" cy="326203"/>
                  <a:chOff x="1476543" y="4728479"/>
                  <a:chExt cx="163909" cy="326203"/>
                </a:xfrm>
              </p:grpSpPr>
              <p:sp>
                <p:nvSpPr>
                  <p:cNvPr id="1803" name="Isosceles Triangle 180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04" name="Straight Connector 1803"/>
                  <p:cNvCxnSpPr>
                    <a:stCxn id="180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2" name="Group 126"/>
                <p:cNvGrpSpPr/>
                <p:nvPr/>
              </p:nvGrpSpPr>
              <p:grpSpPr>
                <a:xfrm>
                  <a:off x="2306983" y="3819924"/>
                  <a:ext cx="163909" cy="326203"/>
                  <a:chOff x="1476543" y="4728479"/>
                  <a:chExt cx="163909" cy="326203"/>
                </a:xfrm>
              </p:grpSpPr>
              <p:sp>
                <p:nvSpPr>
                  <p:cNvPr id="1801" name="Isosceles Triangle 180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02" name="Straight Connector 1801"/>
                  <p:cNvCxnSpPr>
                    <a:stCxn id="180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3" name="Group 129"/>
                <p:cNvGrpSpPr/>
                <p:nvPr/>
              </p:nvGrpSpPr>
              <p:grpSpPr>
                <a:xfrm>
                  <a:off x="1098028" y="3819923"/>
                  <a:ext cx="163909" cy="326203"/>
                  <a:chOff x="1476543" y="4728479"/>
                  <a:chExt cx="163909" cy="326203"/>
                </a:xfrm>
              </p:grpSpPr>
              <p:sp>
                <p:nvSpPr>
                  <p:cNvPr id="1799" name="Isosceles Triangle 179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00" name="Straight Connector 1799"/>
                  <p:cNvCxnSpPr>
                    <a:stCxn id="179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4" name="Group 132"/>
                <p:cNvGrpSpPr/>
                <p:nvPr/>
              </p:nvGrpSpPr>
              <p:grpSpPr>
                <a:xfrm>
                  <a:off x="1402828" y="3819923"/>
                  <a:ext cx="163909" cy="326203"/>
                  <a:chOff x="1476543" y="4728479"/>
                  <a:chExt cx="163909" cy="326203"/>
                </a:xfrm>
              </p:grpSpPr>
              <p:sp>
                <p:nvSpPr>
                  <p:cNvPr id="1797" name="Isosceles Triangle 179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98" name="Straight Connector 1797"/>
                  <p:cNvCxnSpPr>
                    <a:stCxn id="179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5" name="Group 135"/>
                <p:cNvGrpSpPr/>
                <p:nvPr/>
              </p:nvGrpSpPr>
              <p:grpSpPr>
                <a:xfrm>
                  <a:off x="1696119" y="3819923"/>
                  <a:ext cx="163909" cy="326203"/>
                  <a:chOff x="1476543" y="4728479"/>
                  <a:chExt cx="163909" cy="326203"/>
                </a:xfrm>
              </p:grpSpPr>
              <p:sp>
                <p:nvSpPr>
                  <p:cNvPr id="1795" name="Isosceles Triangle 179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96" name="Straight Connector 1795"/>
                  <p:cNvCxnSpPr>
                    <a:stCxn id="179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6" name="Group 138"/>
                <p:cNvGrpSpPr/>
                <p:nvPr/>
              </p:nvGrpSpPr>
              <p:grpSpPr>
                <a:xfrm>
                  <a:off x="2000919" y="3819923"/>
                  <a:ext cx="163909" cy="326203"/>
                  <a:chOff x="1476543" y="4728479"/>
                  <a:chExt cx="163909" cy="326203"/>
                </a:xfrm>
              </p:grpSpPr>
              <p:sp>
                <p:nvSpPr>
                  <p:cNvPr id="1793" name="Isosceles Triangle 179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94" name="Straight Connector 1793"/>
                  <p:cNvCxnSpPr>
                    <a:stCxn id="179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7" name="Group 141"/>
                <p:cNvGrpSpPr/>
                <p:nvPr/>
              </p:nvGrpSpPr>
              <p:grpSpPr>
                <a:xfrm>
                  <a:off x="2070373" y="4658124"/>
                  <a:ext cx="163909" cy="326203"/>
                  <a:chOff x="1476543" y="4728479"/>
                  <a:chExt cx="163909" cy="326203"/>
                </a:xfrm>
              </p:grpSpPr>
              <p:sp>
                <p:nvSpPr>
                  <p:cNvPr id="1791" name="Isosceles Triangle 179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92" name="Straight Connector 1791"/>
                  <p:cNvCxnSpPr>
                    <a:stCxn id="179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8" name="Group 144"/>
                <p:cNvGrpSpPr/>
                <p:nvPr/>
              </p:nvGrpSpPr>
              <p:grpSpPr>
                <a:xfrm>
                  <a:off x="1808310" y="4658124"/>
                  <a:ext cx="163909" cy="326203"/>
                  <a:chOff x="1476543" y="4728479"/>
                  <a:chExt cx="163909" cy="326203"/>
                </a:xfrm>
              </p:grpSpPr>
              <p:sp>
                <p:nvSpPr>
                  <p:cNvPr id="1789" name="Isosceles Triangle 178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90" name="Straight Connector 1789"/>
                  <p:cNvCxnSpPr>
                    <a:stCxn id="178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9" name="Group 147"/>
                <p:cNvGrpSpPr/>
                <p:nvPr/>
              </p:nvGrpSpPr>
              <p:grpSpPr>
                <a:xfrm>
                  <a:off x="599355" y="4658123"/>
                  <a:ext cx="163909" cy="326203"/>
                  <a:chOff x="1476543" y="4728479"/>
                  <a:chExt cx="163909" cy="326203"/>
                </a:xfrm>
              </p:grpSpPr>
              <p:sp>
                <p:nvSpPr>
                  <p:cNvPr id="1787" name="Isosceles Triangle 178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88" name="Straight Connector 1787"/>
                  <p:cNvCxnSpPr>
                    <a:stCxn id="178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0" name="Group 150"/>
                <p:cNvGrpSpPr/>
                <p:nvPr/>
              </p:nvGrpSpPr>
              <p:grpSpPr>
                <a:xfrm>
                  <a:off x="904155" y="4658123"/>
                  <a:ext cx="163909" cy="326203"/>
                  <a:chOff x="1476543" y="4728479"/>
                  <a:chExt cx="163909" cy="326203"/>
                </a:xfrm>
              </p:grpSpPr>
              <p:sp>
                <p:nvSpPr>
                  <p:cNvPr id="1785" name="Isosceles Triangle 178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86" name="Straight Connector 1785"/>
                  <p:cNvCxnSpPr>
                    <a:stCxn id="178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1" name="Group 153"/>
                <p:cNvGrpSpPr/>
                <p:nvPr/>
              </p:nvGrpSpPr>
              <p:grpSpPr>
                <a:xfrm>
                  <a:off x="1197446" y="4658123"/>
                  <a:ext cx="163909" cy="326203"/>
                  <a:chOff x="1476543" y="4728479"/>
                  <a:chExt cx="163909" cy="326203"/>
                </a:xfrm>
              </p:grpSpPr>
              <p:sp>
                <p:nvSpPr>
                  <p:cNvPr id="1783" name="Isosceles Triangle 178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84" name="Straight Connector 1783"/>
                  <p:cNvCxnSpPr>
                    <a:stCxn id="178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2" name="Group 156"/>
                <p:cNvGrpSpPr/>
                <p:nvPr/>
              </p:nvGrpSpPr>
              <p:grpSpPr>
                <a:xfrm>
                  <a:off x="1502246" y="4658123"/>
                  <a:ext cx="163909" cy="326203"/>
                  <a:chOff x="1476543" y="4728479"/>
                  <a:chExt cx="163909" cy="326203"/>
                </a:xfrm>
              </p:grpSpPr>
              <p:sp>
                <p:nvSpPr>
                  <p:cNvPr id="1781" name="Isosceles Triangle 178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82" name="Straight Connector 1781"/>
                  <p:cNvCxnSpPr>
                    <a:stCxn id="178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3" name="Group 159"/>
                <p:cNvGrpSpPr/>
                <p:nvPr/>
              </p:nvGrpSpPr>
              <p:grpSpPr>
                <a:xfrm>
                  <a:off x="2340446" y="4222328"/>
                  <a:ext cx="163909" cy="326203"/>
                  <a:chOff x="1476543" y="4728479"/>
                  <a:chExt cx="163909" cy="326203"/>
                </a:xfrm>
              </p:grpSpPr>
              <p:sp>
                <p:nvSpPr>
                  <p:cNvPr id="1779" name="Isosceles Triangle 177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80" name="Straight Connector 1779"/>
                  <p:cNvCxnSpPr>
                    <a:stCxn id="177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4" name="Group 162"/>
                <p:cNvGrpSpPr/>
                <p:nvPr/>
              </p:nvGrpSpPr>
              <p:grpSpPr>
                <a:xfrm>
                  <a:off x="2078383" y="4222328"/>
                  <a:ext cx="163909" cy="326203"/>
                  <a:chOff x="1476543" y="4728479"/>
                  <a:chExt cx="163909" cy="326203"/>
                </a:xfrm>
              </p:grpSpPr>
              <p:sp>
                <p:nvSpPr>
                  <p:cNvPr id="1777" name="Isosceles Triangle 177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78" name="Straight Connector 1777"/>
                  <p:cNvCxnSpPr>
                    <a:stCxn id="177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5" name="Group 165"/>
                <p:cNvGrpSpPr/>
                <p:nvPr/>
              </p:nvGrpSpPr>
              <p:grpSpPr>
                <a:xfrm>
                  <a:off x="869428" y="4222327"/>
                  <a:ext cx="163909" cy="326203"/>
                  <a:chOff x="1476543" y="4728479"/>
                  <a:chExt cx="163909" cy="326203"/>
                </a:xfrm>
              </p:grpSpPr>
              <p:sp>
                <p:nvSpPr>
                  <p:cNvPr id="1775" name="Isosceles Triangle 177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76" name="Straight Connector 1775"/>
                  <p:cNvCxnSpPr>
                    <a:stCxn id="177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6" name="Group 168"/>
                <p:cNvGrpSpPr/>
                <p:nvPr/>
              </p:nvGrpSpPr>
              <p:grpSpPr>
                <a:xfrm>
                  <a:off x="1174228" y="4222327"/>
                  <a:ext cx="163909" cy="326203"/>
                  <a:chOff x="1476543" y="4728479"/>
                  <a:chExt cx="163909" cy="326203"/>
                </a:xfrm>
              </p:grpSpPr>
              <p:sp>
                <p:nvSpPr>
                  <p:cNvPr id="1773" name="Isosceles Triangle 177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74" name="Straight Connector 1773"/>
                  <p:cNvCxnSpPr>
                    <a:stCxn id="177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7" name="Group 171"/>
                <p:cNvGrpSpPr/>
                <p:nvPr/>
              </p:nvGrpSpPr>
              <p:grpSpPr>
                <a:xfrm>
                  <a:off x="1467519" y="4222327"/>
                  <a:ext cx="163909" cy="326203"/>
                  <a:chOff x="1476543" y="4728479"/>
                  <a:chExt cx="163909" cy="326203"/>
                </a:xfrm>
              </p:grpSpPr>
              <p:sp>
                <p:nvSpPr>
                  <p:cNvPr id="1771" name="Isosceles Triangle 177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72" name="Straight Connector 1771"/>
                  <p:cNvCxnSpPr>
                    <a:stCxn id="177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8" name="Group 174"/>
                <p:cNvGrpSpPr/>
                <p:nvPr/>
              </p:nvGrpSpPr>
              <p:grpSpPr>
                <a:xfrm>
                  <a:off x="1772319" y="4222327"/>
                  <a:ext cx="163909" cy="326203"/>
                  <a:chOff x="1476543" y="4728479"/>
                  <a:chExt cx="163909" cy="326203"/>
                </a:xfrm>
              </p:grpSpPr>
              <p:sp>
                <p:nvSpPr>
                  <p:cNvPr id="1769" name="Isosceles Triangle 176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70" name="Straight Connector 1769"/>
                  <p:cNvCxnSpPr>
                    <a:stCxn id="176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739" name="Straight Connector 1738"/>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0" name="Straight Connector 1739"/>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1" name="Straight Connector 1740"/>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2" name="Straight Connector 1741"/>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3" name="Straight Connector 1742"/>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4" name="Straight Connector 1743"/>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4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174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17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17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17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17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17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17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17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17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17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17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17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17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17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17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17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17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17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17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17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176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176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176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sp>
            <p:nvSpPr>
              <p:cNvPr id="2254" name="Oval 2253"/>
              <p:cNvSpPr/>
              <p:nvPr/>
            </p:nvSpPr>
            <p:spPr>
              <a:xfrm rot="660532">
                <a:off x="240671" y="5657414"/>
                <a:ext cx="1710204" cy="131458"/>
              </a:xfrm>
              <a:prstGeom prst="ellipse">
                <a:avLst/>
              </a:prstGeom>
              <a:solidFill>
                <a:schemeClr val="accent6">
                  <a:alpha val="4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nvGrpSpPr>
          <p:cNvPr id="1819" name="Group 1818"/>
          <p:cNvGrpSpPr/>
          <p:nvPr/>
        </p:nvGrpSpPr>
        <p:grpSpPr>
          <a:xfrm>
            <a:off x="18793435" y="2617144"/>
            <a:ext cx="2089603" cy="1484751"/>
            <a:chOff x="2342860" y="5386450"/>
            <a:chExt cx="2089603" cy="1484751"/>
          </a:xfrm>
        </p:grpSpPr>
        <p:grpSp>
          <p:nvGrpSpPr>
            <p:cNvPr id="1820" name="Group 1819"/>
            <p:cNvGrpSpPr/>
            <p:nvPr/>
          </p:nvGrpSpPr>
          <p:grpSpPr>
            <a:xfrm>
              <a:off x="2342860" y="5386450"/>
              <a:ext cx="2089603" cy="994035"/>
              <a:chOff x="2342860" y="5386450"/>
              <a:chExt cx="2089603" cy="994035"/>
            </a:xfrm>
          </p:grpSpPr>
          <p:grpSp>
            <p:nvGrpSpPr>
              <p:cNvPr id="1823" name="Group 1822"/>
              <p:cNvGrpSpPr/>
              <p:nvPr/>
            </p:nvGrpSpPr>
            <p:grpSpPr>
              <a:xfrm>
                <a:off x="2715077" y="5510426"/>
                <a:ext cx="1717386" cy="870059"/>
                <a:chOff x="2763882" y="181683"/>
                <a:chExt cx="1717386" cy="870059"/>
              </a:xfrm>
            </p:grpSpPr>
            <p:grpSp>
              <p:nvGrpSpPr>
                <p:cNvPr id="1928" name="Group 1927"/>
                <p:cNvGrpSpPr/>
                <p:nvPr/>
              </p:nvGrpSpPr>
              <p:grpSpPr>
                <a:xfrm>
                  <a:off x="3628367" y="181683"/>
                  <a:ext cx="369087" cy="369088"/>
                  <a:chOff x="2318282" y="3262011"/>
                  <a:chExt cx="819470" cy="819473"/>
                </a:xfrm>
              </p:grpSpPr>
              <p:sp>
                <p:nvSpPr>
                  <p:cNvPr id="1965" name="Oval 1964"/>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6" name="Oval 1965"/>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7" name="Oval 1966"/>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8" name="Rectangle 1967"/>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9" name="Rectangle 1968"/>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929" name="Group 1928"/>
                <p:cNvGrpSpPr/>
                <p:nvPr/>
              </p:nvGrpSpPr>
              <p:grpSpPr>
                <a:xfrm>
                  <a:off x="3947833" y="396348"/>
                  <a:ext cx="369087" cy="369088"/>
                  <a:chOff x="2318282" y="3262011"/>
                  <a:chExt cx="819470" cy="819473"/>
                </a:xfrm>
              </p:grpSpPr>
              <p:sp>
                <p:nvSpPr>
                  <p:cNvPr id="1960" name="Oval 1959"/>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1" name="Oval 1960"/>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2" name="Oval 1961"/>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3" name="Rectangle 1962"/>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4" name="Rectangle 1963"/>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930" name="Group 1929"/>
                <p:cNvGrpSpPr/>
                <p:nvPr/>
              </p:nvGrpSpPr>
              <p:grpSpPr>
                <a:xfrm>
                  <a:off x="2763882" y="550771"/>
                  <a:ext cx="369087" cy="369088"/>
                  <a:chOff x="2318282" y="3262011"/>
                  <a:chExt cx="819470" cy="819473"/>
                </a:xfrm>
              </p:grpSpPr>
              <p:sp>
                <p:nvSpPr>
                  <p:cNvPr id="1955" name="Oval 1954"/>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6" name="Oval 1955"/>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7" name="Oval 1956"/>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8" name="Rectangle 1957"/>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9" name="Rectangle 1958"/>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931" name="Group 1930"/>
                <p:cNvGrpSpPr/>
                <p:nvPr/>
              </p:nvGrpSpPr>
              <p:grpSpPr>
                <a:xfrm>
                  <a:off x="3104865" y="651749"/>
                  <a:ext cx="369087" cy="369088"/>
                  <a:chOff x="2318282" y="3262011"/>
                  <a:chExt cx="819470" cy="819473"/>
                </a:xfrm>
              </p:grpSpPr>
              <p:sp>
                <p:nvSpPr>
                  <p:cNvPr id="1950" name="Oval 1949"/>
                  <p:cNvSpPr/>
                  <p:nvPr/>
                </p:nvSpPr>
                <p:spPr>
                  <a:xfrm>
                    <a:off x="2483098" y="3444441"/>
                    <a:ext cx="464443" cy="48545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1" name="Oval 1950"/>
                  <p:cNvSpPr/>
                  <p:nvPr/>
                </p:nvSpPr>
                <p:spPr>
                  <a:xfrm>
                    <a:off x="2419799" y="3378279"/>
                    <a:ext cx="591040" cy="617775"/>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2" name="Oval 1951"/>
                  <p:cNvSpPr/>
                  <p:nvPr/>
                </p:nvSpPr>
                <p:spPr>
                  <a:xfrm>
                    <a:off x="2357436" y="3313095"/>
                    <a:ext cx="715765" cy="74814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3" name="Rectangle 1952"/>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4" name="Rectangle 1953"/>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932" name="Group 1931"/>
                <p:cNvGrpSpPr/>
                <p:nvPr/>
              </p:nvGrpSpPr>
              <p:grpSpPr>
                <a:xfrm>
                  <a:off x="3350378" y="580865"/>
                  <a:ext cx="369087" cy="395640"/>
                  <a:chOff x="2318281" y="3262011"/>
                  <a:chExt cx="819470" cy="878426"/>
                </a:xfrm>
              </p:grpSpPr>
              <p:sp>
                <p:nvSpPr>
                  <p:cNvPr id="1945" name="Oval 1944"/>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6" name="Oval 1945"/>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7" name="Oval 1946"/>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8" name="Rectangle 1947"/>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9" name="Rectangle 1948"/>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933" name="Group 1932"/>
                <p:cNvGrpSpPr/>
                <p:nvPr/>
              </p:nvGrpSpPr>
              <p:grpSpPr>
                <a:xfrm>
                  <a:off x="4112181" y="675693"/>
                  <a:ext cx="369087" cy="376049"/>
                  <a:chOff x="2318281" y="3262011"/>
                  <a:chExt cx="819470" cy="834927"/>
                </a:xfrm>
              </p:grpSpPr>
              <p:sp>
                <p:nvSpPr>
                  <p:cNvPr id="1940" name="Oval 1939"/>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1" name="Oval 1940"/>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2" name="Oval 1941"/>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3" name="Rectangle 1942"/>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4" name="Rectangle 1943"/>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1934" name="Picture 193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1935" name="Picture 1934"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1936" name="Picture 193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1937" name="Picture 193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1938" name="Picture 193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1939" name="Picture 193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1824" name="Group 221"/>
              <p:cNvGrpSpPr/>
              <p:nvPr/>
            </p:nvGrpSpPr>
            <p:grpSpPr>
              <a:xfrm>
                <a:off x="2342860" y="5386450"/>
                <a:ext cx="446450" cy="329492"/>
                <a:chOff x="366315" y="3653929"/>
                <a:chExt cx="2379685" cy="1756271"/>
              </a:xfrm>
            </p:grpSpPr>
            <p:sp>
              <p:nvSpPr>
                <p:cNvPr id="1825" name="Parallelogram 1824"/>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826" name="Group 98"/>
                <p:cNvGrpSpPr/>
                <p:nvPr/>
              </p:nvGrpSpPr>
              <p:grpSpPr>
                <a:xfrm>
                  <a:off x="1852018" y="5083997"/>
                  <a:ext cx="163909" cy="326203"/>
                  <a:chOff x="1476543" y="4728479"/>
                  <a:chExt cx="163909" cy="326203"/>
                </a:xfrm>
              </p:grpSpPr>
              <p:sp>
                <p:nvSpPr>
                  <p:cNvPr id="1926" name="Isosceles Triangle 192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27" name="Straight Connector 1926"/>
                  <p:cNvCxnSpPr>
                    <a:stCxn id="192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27" name="Group 99"/>
                <p:cNvGrpSpPr/>
                <p:nvPr/>
              </p:nvGrpSpPr>
              <p:grpSpPr>
                <a:xfrm>
                  <a:off x="1589955" y="5083997"/>
                  <a:ext cx="163909" cy="326203"/>
                  <a:chOff x="1476543" y="4728479"/>
                  <a:chExt cx="163909" cy="326203"/>
                </a:xfrm>
              </p:grpSpPr>
              <p:sp>
                <p:nvSpPr>
                  <p:cNvPr id="1924" name="Isosceles Triangle 192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25" name="Straight Connector 1924"/>
                  <p:cNvCxnSpPr>
                    <a:stCxn id="192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28" name="Group 102"/>
                <p:cNvGrpSpPr/>
                <p:nvPr/>
              </p:nvGrpSpPr>
              <p:grpSpPr>
                <a:xfrm>
                  <a:off x="381000" y="5083996"/>
                  <a:ext cx="163909" cy="326203"/>
                  <a:chOff x="1476543" y="4728479"/>
                  <a:chExt cx="163909" cy="326203"/>
                </a:xfrm>
              </p:grpSpPr>
              <p:sp>
                <p:nvSpPr>
                  <p:cNvPr id="1922" name="Isosceles Triangle 192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23" name="Straight Connector 1922"/>
                  <p:cNvCxnSpPr>
                    <a:stCxn id="192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29" name="Group 105"/>
                <p:cNvGrpSpPr/>
                <p:nvPr/>
              </p:nvGrpSpPr>
              <p:grpSpPr>
                <a:xfrm>
                  <a:off x="685800" y="5083996"/>
                  <a:ext cx="163909" cy="326203"/>
                  <a:chOff x="1476543" y="4728479"/>
                  <a:chExt cx="163909" cy="326203"/>
                </a:xfrm>
              </p:grpSpPr>
              <p:sp>
                <p:nvSpPr>
                  <p:cNvPr id="1920" name="Isosceles Triangle 191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21" name="Straight Connector 1920"/>
                  <p:cNvCxnSpPr>
                    <a:stCxn id="192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0" name="Group 117"/>
                <p:cNvGrpSpPr/>
                <p:nvPr/>
              </p:nvGrpSpPr>
              <p:grpSpPr>
                <a:xfrm>
                  <a:off x="979091" y="5083996"/>
                  <a:ext cx="163909" cy="326203"/>
                  <a:chOff x="1476543" y="4728479"/>
                  <a:chExt cx="163909" cy="326203"/>
                </a:xfrm>
              </p:grpSpPr>
              <p:sp>
                <p:nvSpPr>
                  <p:cNvPr id="1918" name="Isosceles Triangle 191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19" name="Straight Connector 1918"/>
                  <p:cNvCxnSpPr>
                    <a:stCxn id="191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1" name="Group 120"/>
                <p:cNvGrpSpPr/>
                <p:nvPr/>
              </p:nvGrpSpPr>
              <p:grpSpPr>
                <a:xfrm>
                  <a:off x="1283891" y="5083996"/>
                  <a:ext cx="163909" cy="326203"/>
                  <a:chOff x="1476543" y="4728479"/>
                  <a:chExt cx="163909" cy="326203"/>
                </a:xfrm>
              </p:grpSpPr>
              <p:sp>
                <p:nvSpPr>
                  <p:cNvPr id="1916" name="Isosceles Triangle 191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17" name="Straight Connector 1916"/>
                  <p:cNvCxnSpPr>
                    <a:stCxn id="191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2" name="Group 123"/>
                <p:cNvGrpSpPr/>
                <p:nvPr/>
              </p:nvGrpSpPr>
              <p:grpSpPr>
                <a:xfrm>
                  <a:off x="2569046" y="3819924"/>
                  <a:ext cx="163909" cy="326203"/>
                  <a:chOff x="1476543" y="4728479"/>
                  <a:chExt cx="163909" cy="326203"/>
                </a:xfrm>
              </p:grpSpPr>
              <p:sp>
                <p:nvSpPr>
                  <p:cNvPr id="1914" name="Isosceles Triangle 191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15" name="Straight Connector 1914"/>
                  <p:cNvCxnSpPr>
                    <a:stCxn id="191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3" name="Group 126"/>
                <p:cNvGrpSpPr/>
                <p:nvPr/>
              </p:nvGrpSpPr>
              <p:grpSpPr>
                <a:xfrm>
                  <a:off x="2306983" y="3819924"/>
                  <a:ext cx="163909" cy="326203"/>
                  <a:chOff x="1476543" y="4728479"/>
                  <a:chExt cx="163909" cy="326203"/>
                </a:xfrm>
              </p:grpSpPr>
              <p:sp>
                <p:nvSpPr>
                  <p:cNvPr id="1912" name="Isosceles Triangle 191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13" name="Straight Connector 1912"/>
                  <p:cNvCxnSpPr>
                    <a:stCxn id="191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4" name="Group 129"/>
                <p:cNvGrpSpPr/>
                <p:nvPr/>
              </p:nvGrpSpPr>
              <p:grpSpPr>
                <a:xfrm>
                  <a:off x="1098028" y="3819923"/>
                  <a:ext cx="163909" cy="326203"/>
                  <a:chOff x="1476543" y="4728479"/>
                  <a:chExt cx="163909" cy="326203"/>
                </a:xfrm>
              </p:grpSpPr>
              <p:sp>
                <p:nvSpPr>
                  <p:cNvPr id="1910" name="Isosceles Triangle 190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11" name="Straight Connector 1910"/>
                  <p:cNvCxnSpPr>
                    <a:stCxn id="191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5" name="Group 132"/>
                <p:cNvGrpSpPr/>
                <p:nvPr/>
              </p:nvGrpSpPr>
              <p:grpSpPr>
                <a:xfrm>
                  <a:off x="1402828" y="3819923"/>
                  <a:ext cx="163909" cy="326203"/>
                  <a:chOff x="1476543" y="4728479"/>
                  <a:chExt cx="163909" cy="326203"/>
                </a:xfrm>
              </p:grpSpPr>
              <p:sp>
                <p:nvSpPr>
                  <p:cNvPr id="1908" name="Isosceles Triangle 190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09" name="Straight Connector 1908"/>
                  <p:cNvCxnSpPr>
                    <a:stCxn id="190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6" name="Group 135"/>
                <p:cNvGrpSpPr/>
                <p:nvPr/>
              </p:nvGrpSpPr>
              <p:grpSpPr>
                <a:xfrm>
                  <a:off x="1696119" y="3819923"/>
                  <a:ext cx="163909" cy="326203"/>
                  <a:chOff x="1476543" y="4728479"/>
                  <a:chExt cx="163909" cy="326203"/>
                </a:xfrm>
              </p:grpSpPr>
              <p:sp>
                <p:nvSpPr>
                  <p:cNvPr id="1906" name="Isosceles Triangle 190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07" name="Straight Connector 1906"/>
                  <p:cNvCxnSpPr>
                    <a:stCxn id="190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7" name="Group 1836"/>
                <p:cNvGrpSpPr/>
                <p:nvPr/>
              </p:nvGrpSpPr>
              <p:grpSpPr>
                <a:xfrm>
                  <a:off x="2000919" y="3819923"/>
                  <a:ext cx="163909" cy="326203"/>
                  <a:chOff x="1476543" y="4728479"/>
                  <a:chExt cx="163909" cy="326203"/>
                </a:xfrm>
              </p:grpSpPr>
              <p:sp>
                <p:nvSpPr>
                  <p:cNvPr id="1904" name="Isosceles Triangle 190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05" name="Straight Connector 1904"/>
                  <p:cNvCxnSpPr>
                    <a:stCxn id="190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8" name="Group 141"/>
                <p:cNvGrpSpPr/>
                <p:nvPr/>
              </p:nvGrpSpPr>
              <p:grpSpPr>
                <a:xfrm>
                  <a:off x="2070373" y="4658124"/>
                  <a:ext cx="163909" cy="326203"/>
                  <a:chOff x="1476543" y="4728479"/>
                  <a:chExt cx="163909" cy="326203"/>
                </a:xfrm>
              </p:grpSpPr>
              <p:sp>
                <p:nvSpPr>
                  <p:cNvPr id="1902" name="Isosceles Triangle 190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03" name="Straight Connector 1902"/>
                  <p:cNvCxnSpPr>
                    <a:stCxn id="190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9" name="Group 144"/>
                <p:cNvGrpSpPr/>
                <p:nvPr/>
              </p:nvGrpSpPr>
              <p:grpSpPr>
                <a:xfrm>
                  <a:off x="1808310" y="4658124"/>
                  <a:ext cx="163909" cy="326203"/>
                  <a:chOff x="1476543" y="4728479"/>
                  <a:chExt cx="163909" cy="326203"/>
                </a:xfrm>
              </p:grpSpPr>
              <p:sp>
                <p:nvSpPr>
                  <p:cNvPr id="1900" name="Isosceles Triangle 189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901" name="Straight Connector 1900"/>
                  <p:cNvCxnSpPr>
                    <a:stCxn id="190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0" name="Group 147"/>
                <p:cNvGrpSpPr/>
                <p:nvPr/>
              </p:nvGrpSpPr>
              <p:grpSpPr>
                <a:xfrm>
                  <a:off x="599355" y="4658123"/>
                  <a:ext cx="163909" cy="326203"/>
                  <a:chOff x="1476543" y="4728479"/>
                  <a:chExt cx="163909" cy="326203"/>
                </a:xfrm>
              </p:grpSpPr>
              <p:sp>
                <p:nvSpPr>
                  <p:cNvPr id="1898" name="Isosceles Triangle 189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99" name="Straight Connector 1898"/>
                  <p:cNvCxnSpPr>
                    <a:stCxn id="189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1" name="Group 150"/>
                <p:cNvGrpSpPr/>
                <p:nvPr/>
              </p:nvGrpSpPr>
              <p:grpSpPr>
                <a:xfrm>
                  <a:off x="904155" y="4658123"/>
                  <a:ext cx="163909" cy="326203"/>
                  <a:chOff x="1476543" y="4728479"/>
                  <a:chExt cx="163909" cy="326203"/>
                </a:xfrm>
              </p:grpSpPr>
              <p:sp>
                <p:nvSpPr>
                  <p:cNvPr id="1896" name="Isosceles Triangle 189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97" name="Straight Connector 1896"/>
                  <p:cNvCxnSpPr>
                    <a:stCxn id="189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2" name="Group 153"/>
                <p:cNvGrpSpPr/>
                <p:nvPr/>
              </p:nvGrpSpPr>
              <p:grpSpPr>
                <a:xfrm>
                  <a:off x="1197446" y="4658123"/>
                  <a:ext cx="163909" cy="326203"/>
                  <a:chOff x="1476543" y="4728479"/>
                  <a:chExt cx="163909" cy="326203"/>
                </a:xfrm>
              </p:grpSpPr>
              <p:sp>
                <p:nvSpPr>
                  <p:cNvPr id="1894" name="Isosceles Triangle 189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95" name="Straight Connector 1894"/>
                  <p:cNvCxnSpPr>
                    <a:stCxn id="189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3" name="Group 156"/>
                <p:cNvGrpSpPr/>
                <p:nvPr/>
              </p:nvGrpSpPr>
              <p:grpSpPr>
                <a:xfrm>
                  <a:off x="1502246" y="4658123"/>
                  <a:ext cx="163909" cy="326203"/>
                  <a:chOff x="1476543" y="4728479"/>
                  <a:chExt cx="163909" cy="326203"/>
                </a:xfrm>
              </p:grpSpPr>
              <p:sp>
                <p:nvSpPr>
                  <p:cNvPr id="1892" name="Isosceles Triangle 189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93" name="Straight Connector 1892"/>
                  <p:cNvCxnSpPr>
                    <a:stCxn id="189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4" name="Group 159"/>
                <p:cNvGrpSpPr/>
                <p:nvPr/>
              </p:nvGrpSpPr>
              <p:grpSpPr>
                <a:xfrm>
                  <a:off x="2340446" y="4222328"/>
                  <a:ext cx="163909" cy="326203"/>
                  <a:chOff x="1476543" y="4728479"/>
                  <a:chExt cx="163909" cy="326203"/>
                </a:xfrm>
              </p:grpSpPr>
              <p:sp>
                <p:nvSpPr>
                  <p:cNvPr id="1890" name="Isosceles Triangle 188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91" name="Straight Connector 1890"/>
                  <p:cNvCxnSpPr>
                    <a:stCxn id="189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5" name="Group 162"/>
                <p:cNvGrpSpPr/>
                <p:nvPr/>
              </p:nvGrpSpPr>
              <p:grpSpPr>
                <a:xfrm>
                  <a:off x="2078383" y="4222328"/>
                  <a:ext cx="163909" cy="326203"/>
                  <a:chOff x="1476543" y="4728479"/>
                  <a:chExt cx="163909" cy="326203"/>
                </a:xfrm>
              </p:grpSpPr>
              <p:sp>
                <p:nvSpPr>
                  <p:cNvPr id="1888" name="Isosceles Triangle 188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89" name="Straight Connector 1888"/>
                  <p:cNvCxnSpPr>
                    <a:stCxn id="188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6" name="Group 165"/>
                <p:cNvGrpSpPr/>
                <p:nvPr/>
              </p:nvGrpSpPr>
              <p:grpSpPr>
                <a:xfrm>
                  <a:off x="869428" y="4222327"/>
                  <a:ext cx="163909" cy="326203"/>
                  <a:chOff x="1476543" y="4728479"/>
                  <a:chExt cx="163909" cy="326203"/>
                </a:xfrm>
              </p:grpSpPr>
              <p:sp>
                <p:nvSpPr>
                  <p:cNvPr id="1886" name="Isosceles Triangle 188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87" name="Straight Connector 1886"/>
                  <p:cNvCxnSpPr>
                    <a:stCxn id="188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7" name="Group 168"/>
                <p:cNvGrpSpPr/>
                <p:nvPr/>
              </p:nvGrpSpPr>
              <p:grpSpPr>
                <a:xfrm>
                  <a:off x="1174228" y="4222327"/>
                  <a:ext cx="163909" cy="326203"/>
                  <a:chOff x="1476543" y="4728479"/>
                  <a:chExt cx="163909" cy="326203"/>
                </a:xfrm>
              </p:grpSpPr>
              <p:sp>
                <p:nvSpPr>
                  <p:cNvPr id="1884" name="Isosceles Triangle 188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85" name="Straight Connector 1884"/>
                  <p:cNvCxnSpPr>
                    <a:stCxn id="188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8" name="Group 171"/>
                <p:cNvGrpSpPr/>
                <p:nvPr/>
              </p:nvGrpSpPr>
              <p:grpSpPr>
                <a:xfrm>
                  <a:off x="1467519" y="4222327"/>
                  <a:ext cx="163909" cy="326203"/>
                  <a:chOff x="1476543" y="4728479"/>
                  <a:chExt cx="163909" cy="326203"/>
                </a:xfrm>
              </p:grpSpPr>
              <p:sp>
                <p:nvSpPr>
                  <p:cNvPr id="1882" name="Isosceles Triangle 188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83" name="Straight Connector 1882"/>
                  <p:cNvCxnSpPr>
                    <a:stCxn id="188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49" name="Group 174"/>
                <p:cNvGrpSpPr/>
                <p:nvPr/>
              </p:nvGrpSpPr>
              <p:grpSpPr>
                <a:xfrm>
                  <a:off x="1772319" y="4222327"/>
                  <a:ext cx="163909" cy="326203"/>
                  <a:chOff x="1476543" y="4728479"/>
                  <a:chExt cx="163909" cy="326203"/>
                </a:xfrm>
              </p:grpSpPr>
              <p:sp>
                <p:nvSpPr>
                  <p:cNvPr id="1880" name="Isosceles Triangle 187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881" name="Straight Connector 1880"/>
                  <p:cNvCxnSpPr>
                    <a:stCxn id="188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850" name="Straight Connector 1849"/>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1" name="Straight Connector 1850"/>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2" name="Straight Connector 1851"/>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3" name="Straight Connector 1852"/>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4" name="Straight Connector 1853"/>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5" name="Straight Connector 1854"/>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8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18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18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18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18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18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18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18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18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18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186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186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186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186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187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187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187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187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187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187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187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187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187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187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pic>
          <p:nvPicPr>
            <p:cNvPr id="1821" name="Picture 1820" descr="Untitled.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46777" y="6468865"/>
              <a:ext cx="2011680" cy="402336"/>
            </a:xfrm>
            <a:prstGeom prst="rect">
              <a:avLst/>
            </a:prstGeom>
          </p:spPr>
        </p:pic>
        <p:sp>
          <p:nvSpPr>
            <p:cNvPr id="1822" name="Rectangle 1821"/>
            <p:cNvSpPr/>
            <p:nvPr/>
          </p:nvSpPr>
          <p:spPr>
            <a:xfrm>
              <a:off x="2715077" y="6561986"/>
              <a:ext cx="1577350" cy="243840"/>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dirty="0" smtClean="0"/>
                <a:t>Pilots</a:t>
              </a:r>
              <a:endParaRPr lang="en-US" sz="1800" dirty="0"/>
            </a:p>
          </p:txBody>
        </p:sp>
      </p:grpSp>
      <p:grpSp>
        <p:nvGrpSpPr>
          <p:cNvPr id="1970" name="Group 1969"/>
          <p:cNvGrpSpPr/>
          <p:nvPr/>
        </p:nvGrpSpPr>
        <p:grpSpPr>
          <a:xfrm>
            <a:off x="20800348" y="2618360"/>
            <a:ext cx="2088879" cy="1457634"/>
            <a:chOff x="4692082" y="5388626"/>
            <a:chExt cx="2088879" cy="1457634"/>
          </a:xfrm>
        </p:grpSpPr>
        <p:grpSp>
          <p:nvGrpSpPr>
            <p:cNvPr id="1971" name="Group 1970"/>
            <p:cNvGrpSpPr/>
            <p:nvPr/>
          </p:nvGrpSpPr>
          <p:grpSpPr>
            <a:xfrm>
              <a:off x="4692082" y="5388626"/>
              <a:ext cx="2088879" cy="965169"/>
              <a:chOff x="4592726" y="42092"/>
              <a:chExt cx="2088879" cy="965169"/>
            </a:xfrm>
          </p:grpSpPr>
          <p:grpSp>
            <p:nvGrpSpPr>
              <p:cNvPr id="1975" name="Group 1974"/>
              <p:cNvGrpSpPr/>
              <p:nvPr/>
            </p:nvGrpSpPr>
            <p:grpSpPr>
              <a:xfrm>
                <a:off x="5039176" y="288411"/>
                <a:ext cx="1442727" cy="718850"/>
                <a:chOff x="2874193" y="301987"/>
                <a:chExt cx="1442727" cy="718850"/>
              </a:xfrm>
            </p:grpSpPr>
            <p:sp>
              <p:nvSpPr>
                <p:cNvPr id="2087" name="Rectangle 2086"/>
                <p:cNvSpPr/>
                <p:nvPr/>
              </p:nvSpPr>
              <p:spPr>
                <a:xfrm>
                  <a:off x="3222026" y="651750"/>
                  <a:ext cx="223183" cy="3690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88" name="Rectangle 2087"/>
                <p:cNvSpPr/>
                <p:nvPr/>
              </p:nvSpPr>
              <p:spPr>
                <a:xfrm rot="5400000">
                  <a:off x="3405495" y="662537"/>
                  <a:ext cx="258854" cy="3690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pic>
              <p:nvPicPr>
                <p:cNvPr id="2089" name="Picture 208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2090" name="Picture 208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2091" name="Picture 209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2092" name="Picture 209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2093" name="Picture 209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2094" name="Picture 209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1976" name="Group 221"/>
              <p:cNvGrpSpPr/>
              <p:nvPr/>
            </p:nvGrpSpPr>
            <p:grpSpPr>
              <a:xfrm>
                <a:off x="4592726" y="42092"/>
                <a:ext cx="446450" cy="329492"/>
                <a:chOff x="366315" y="3653929"/>
                <a:chExt cx="2379685" cy="1756271"/>
              </a:xfrm>
            </p:grpSpPr>
            <p:sp>
              <p:nvSpPr>
                <p:cNvPr id="1984" name="Parallelogram 1983"/>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985" name="Group 98"/>
                <p:cNvGrpSpPr/>
                <p:nvPr/>
              </p:nvGrpSpPr>
              <p:grpSpPr>
                <a:xfrm>
                  <a:off x="1852018" y="5083997"/>
                  <a:ext cx="163909" cy="326203"/>
                  <a:chOff x="1476543" y="4728479"/>
                  <a:chExt cx="163909" cy="326203"/>
                </a:xfrm>
              </p:grpSpPr>
              <p:sp>
                <p:nvSpPr>
                  <p:cNvPr id="2085" name="Isosceles Triangle 208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86" name="Straight Connector 2085"/>
                  <p:cNvCxnSpPr>
                    <a:stCxn id="208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86" name="Group 99"/>
                <p:cNvGrpSpPr/>
                <p:nvPr/>
              </p:nvGrpSpPr>
              <p:grpSpPr>
                <a:xfrm>
                  <a:off x="1589955" y="5083997"/>
                  <a:ext cx="163909" cy="326203"/>
                  <a:chOff x="1476543" y="4728479"/>
                  <a:chExt cx="163909" cy="326203"/>
                </a:xfrm>
              </p:grpSpPr>
              <p:sp>
                <p:nvSpPr>
                  <p:cNvPr id="2083" name="Isosceles Triangle 208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84" name="Straight Connector 2083"/>
                  <p:cNvCxnSpPr>
                    <a:stCxn id="208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87" name="Group 102"/>
                <p:cNvGrpSpPr/>
                <p:nvPr/>
              </p:nvGrpSpPr>
              <p:grpSpPr>
                <a:xfrm>
                  <a:off x="381000" y="5083996"/>
                  <a:ext cx="163909" cy="326203"/>
                  <a:chOff x="1476543" y="4728479"/>
                  <a:chExt cx="163909" cy="326203"/>
                </a:xfrm>
              </p:grpSpPr>
              <p:sp>
                <p:nvSpPr>
                  <p:cNvPr id="2081" name="Isosceles Triangle 208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82" name="Straight Connector 2081"/>
                  <p:cNvCxnSpPr>
                    <a:stCxn id="208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88" name="Group 105"/>
                <p:cNvGrpSpPr/>
                <p:nvPr/>
              </p:nvGrpSpPr>
              <p:grpSpPr>
                <a:xfrm>
                  <a:off x="685800" y="5083996"/>
                  <a:ext cx="163909" cy="326203"/>
                  <a:chOff x="1476543" y="4728479"/>
                  <a:chExt cx="163909" cy="326203"/>
                </a:xfrm>
              </p:grpSpPr>
              <p:sp>
                <p:nvSpPr>
                  <p:cNvPr id="2079" name="Isosceles Triangle 207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80" name="Straight Connector 2079"/>
                  <p:cNvCxnSpPr>
                    <a:stCxn id="207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89" name="Group 117"/>
                <p:cNvGrpSpPr/>
                <p:nvPr/>
              </p:nvGrpSpPr>
              <p:grpSpPr>
                <a:xfrm>
                  <a:off x="979091" y="5083996"/>
                  <a:ext cx="163909" cy="326203"/>
                  <a:chOff x="1476543" y="4728479"/>
                  <a:chExt cx="163909" cy="326203"/>
                </a:xfrm>
              </p:grpSpPr>
              <p:sp>
                <p:nvSpPr>
                  <p:cNvPr id="2077" name="Isosceles Triangle 207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78" name="Straight Connector 2077"/>
                  <p:cNvCxnSpPr>
                    <a:stCxn id="207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0" name="Group 120"/>
                <p:cNvGrpSpPr/>
                <p:nvPr/>
              </p:nvGrpSpPr>
              <p:grpSpPr>
                <a:xfrm>
                  <a:off x="1283891" y="5083996"/>
                  <a:ext cx="163909" cy="326203"/>
                  <a:chOff x="1476543" y="4728479"/>
                  <a:chExt cx="163909" cy="326203"/>
                </a:xfrm>
              </p:grpSpPr>
              <p:sp>
                <p:nvSpPr>
                  <p:cNvPr id="2075" name="Isosceles Triangle 207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76" name="Straight Connector 2075"/>
                  <p:cNvCxnSpPr>
                    <a:stCxn id="207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1" name="Group 123"/>
                <p:cNvGrpSpPr/>
                <p:nvPr/>
              </p:nvGrpSpPr>
              <p:grpSpPr>
                <a:xfrm>
                  <a:off x="2569046" y="3819924"/>
                  <a:ext cx="163909" cy="326203"/>
                  <a:chOff x="1476543" y="4728479"/>
                  <a:chExt cx="163909" cy="326203"/>
                </a:xfrm>
              </p:grpSpPr>
              <p:sp>
                <p:nvSpPr>
                  <p:cNvPr id="2073" name="Isosceles Triangle 207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74" name="Straight Connector 2073"/>
                  <p:cNvCxnSpPr>
                    <a:stCxn id="207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2" name="Group 126"/>
                <p:cNvGrpSpPr/>
                <p:nvPr/>
              </p:nvGrpSpPr>
              <p:grpSpPr>
                <a:xfrm>
                  <a:off x="2306983" y="3819924"/>
                  <a:ext cx="163909" cy="326203"/>
                  <a:chOff x="1476543" y="4728479"/>
                  <a:chExt cx="163909" cy="326203"/>
                </a:xfrm>
              </p:grpSpPr>
              <p:sp>
                <p:nvSpPr>
                  <p:cNvPr id="2071" name="Isosceles Triangle 207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72" name="Straight Connector 2071"/>
                  <p:cNvCxnSpPr>
                    <a:stCxn id="207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3" name="Group 129"/>
                <p:cNvGrpSpPr/>
                <p:nvPr/>
              </p:nvGrpSpPr>
              <p:grpSpPr>
                <a:xfrm>
                  <a:off x="1098028" y="3819923"/>
                  <a:ext cx="163909" cy="326203"/>
                  <a:chOff x="1476543" y="4728479"/>
                  <a:chExt cx="163909" cy="326203"/>
                </a:xfrm>
              </p:grpSpPr>
              <p:sp>
                <p:nvSpPr>
                  <p:cNvPr id="2069" name="Isosceles Triangle 206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70" name="Straight Connector 2069"/>
                  <p:cNvCxnSpPr>
                    <a:stCxn id="206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4" name="Group 132"/>
                <p:cNvGrpSpPr/>
                <p:nvPr/>
              </p:nvGrpSpPr>
              <p:grpSpPr>
                <a:xfrm>
                  <a:off x="1402828" y="3819923"/>
                  <a:ext cx="163909" cy="326203"/>
                  <a:chOff x="1476543" y="4728479"/>
                  <a:chExt cx="163909" cy="326203"/>
                </a:xfrm>
              </p:grpSpPr>
              <p:sp>
                <p:nvSpPr>
                  <p:cNvPr id="2067" name="Isosceles Triangle 206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68" name="Straight Connector 2067"/>
                  <p:cNvCxnSpPr>
                    <a:stCxn id="206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5" name="Group 135"/>
                <p:cNvGrpSpPr/>
                <p:nvPr/>
              </p:nvGrpSpPr>
              <p:grpSpPr>
                <a:xfrm>
                  <a:off x="1696119" y="3819923"/>
                  <a:ext cx="163909" cy="326203"/>
                  <a:chOff x="1476543" y="4728479"/>
                  <a:chExt cx="163909" cy="326203"/>
                </a:xfrm>
              </p:grpSpPr>
              <p:sp>
                <p:nvSpPr>
                  <p:cNvPr id="2065" name="Isosceles Triangle 206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66" name="Straight Connector 2065"/>
                  <p:cNvCxnSpPr>
                    <a:stCxn id="206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6" name="Group 138"/>
                <p:cNvGrpSpPr/>
                <p:nvPr/>
              </p:nvGrpSpPr>
              <p:grpSpPr>
                <a:xfrm>
                  <a:off x="2000919" y="3819923"/>
                  <a:ext cx="163909" cy="326203"/>
                  <a:chOff x="1476543" y="4728479"/>
                  <a:chExt cx="163909" cy="326203"/>
                </a:xfrm>
              </p:grpSpPr>
              <p:sp>
                <p:nvSpPr>
                  <p:cNvPr id="2063" name="Isosceles Triangle 206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64" name="Straight Connector 2063"/>
                  <p:cNvCxnSpPr>
                    <a:stCxn id="206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7" name="Group 141"/>
                <p:cNvGrpSpPr/>
                <p:nvPr/>
              </p:nvGrpSpPr>
              <p:grpSpPr>
                <a:xfrm>
                  <a:off x="2070373" y="4658124"/>
                  <a:ext cx="163909" cy="326203"/>
                  <a:chOff x="1476543" y="4728479"/>
                  <a:chExt cx="163909" cy="326203"/>
                </a:xfrm>
              </p:grpSpPr>
              <p:sp>
                <p:nvSpPr>
                  <p:cNvPr id="2061" name="Isosceles Triangle 206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62" name="Straight Connector 2061"/>
                  <p:cNvCxnSpPr>
                    <a:stCxn id="206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8" name="Group 144"/>
                <p:cNvGrpSpPr/>
                <p:nvPr/>
              </p:nvGrpSpPr>
              <p:grpSpPr>
                <a:xfrm>
                  <a:off x="1808310" y="4658124"/>
                  <a:ext cx="163909" cy="326203"/>
                  <a:chOff x="1476543" y="4728479"/>
                  <a:chExt cx="163909" cy="326203"/>
                </a:xfrm>
              </p:grpSpPr>
              <p:sp>
                <p:nvSpPr>
                  <p:cNvPr id="2059" name="Isosceles Triangle 205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60" name="Straight Connector 2059"/>
                  <p:cNvCxnSpPr>
                    <a:stCxn id="205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99" name="Group 147"/>
                <p:cNvGrpSpPr/>
                <p:nvPr/>
              </p:nvGrpSpPr>
              <p:grpSpPr>
                <a:xfrm>
                  <a:off x="599355" y="4658123"/>
                  <a:ext cx="163909" cy="326203"/>
                  <a:chOff x="1476543" y="4728479"/>
                  <a:chExt cx="163909" cy="326203"/>
                </a:xfrm>
              </p:grpSpPr>
              <p:sp>
                <p:nvSpPr>
                  <p:cNvPr id="2057" name="Isosceles Triangle 205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58" name="Straight Connector 2057"/>
                  <p:cNvCxnSpPr>
                    <a:stCxn id="205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0" name="Group 150"/>
                <p:cNvGrpSpPr/>
                <p:nvPr/>
              </p:nvGrpSpPr>
              <p:grpSpPr>
                <a:xfrm>
                  <a:off x="904155" y="4658123"/>
                  <a:ext cx="163909" cy="326203"/>
                  <a:chOff x="1476543" y="4728479"/>
                  <a:chExt cx="163909" cy="326203"/>
                </a:xfrm>
              </p:grpSpPr>
              <p:sp>
                <p:nvSpPr>
                  <p:cNvPr id="2055" name="Isosceles Triangle 205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56" name="Straight Connector 2055"/>
                  <p:cNvCxnSpPr>
                    <a:stCxn id="205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1" name="Group 153"/>
                <p:cNvGrpSpPr/>
                <p:nvPr/>
              </p:nvGrpSpPr>
              <p:grpSpPr>
                <a:xfrm>
                  <a:off x="1197446" y="4658123"/>
                  <a:ext cx="163909" cy="326203"/>
                  <a:chOff x="1476543" y="4728479"/>
                  <a:chExt cx="163909" cy="326203"/>
                </a:xfrm>
              </p:grpSpPr>
              <p:sp>
                <p:nvSpPr>
                  <p:cNvPr id="2053" name="Isosceles Triangle 205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54" name="Straight Connector 2053"/>
                  <p:cNvCxnSpPr>
                    <a:stCxn id="205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2" name="Group 156"/>
                <p:cNvGrpSpPr/>
                <p:nvPr/>
              </p:nvGrpSpPr>
              <p:grpSpPr>
                <a:xfrm>
                  <a:off x="1502246" y="4658123"/>
                  <a:ext cx="163909" cy="326203"/>
                  <a:chOff x="1476543" y="4728479"/>
                  <a:chExt cx="163909" cy="326203"/>
                </a:xfrm>
              </p:grpSpPr>
              <p:sp>
                <p:nvSpPr>
                  <p:cNvPr id="2051" name="Isosceles Triangle 205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52" name="Straight Connector 2051"/>
                  <p:cNvCxnSpPr>
                    <a:stCxn id="205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3" name="Group 159"/>
                <p:cNvGrpSpPr/>
                <p:nvPr/>
              </p:nvGrpSpPr>
              <p:grpSpPr>
                <a:xfrm>
                  <a:off x="2340446" y="4222328"/>
                  <a:ext cx="163909" cy="326203"/>
                  <a:chOff x="1476543" y="4728479"/>
                  <a:chExt cx="163909" cy="326203"/>
                </a:xfrm>
              </p:grpSpPr>
              <p:sp>
                <p:nvSpPr>
                  <p:cNvPr id="2049" name="Isosceles Triangle 204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50" name="Straight Connector 2049"/>
                  <p:cNvCxnSpPr>
                    <a:stCxn id="204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4" name="Group 162"/>
                <p:cNvGrpSpPr/>
                <p:nvPr/>
              </p:nvGrpSpPr>
              <p:grpSpPr>
                <a:xfrm>
                  <a:off x="2078383" y="4222328"/>
                  <a:ext cx="163909" cy="326203"/>
                  <a:chOff x="1476543" y="4728479"/>
                  <a:chExt cx="163909" cy="326203"/>
                </a:xfrm>
              </p:grpSpPr>
              <p:sp>
                <p:nvSpPr>
                  <p:cNvPr id="2047" name="Isosceles Triangle 204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48" name="Straight Connector 2047"/>
                  <p:cNvCxnSpPr>
                    <a:stCxn id="204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5" name="Group 165"/>
                <p:cNvGrpSpPr/>
                <p:nvPr/>
              </p:nvGrpSpPr>
              <p:grpSpPr>
                <a:xfrm>
                  <a:off x="869428" y="4222327"/>
                  <a:ext cx="163909" cy="326203"/>
                  <a:chOff x="1476543" y="4728479"/>
                  <a:chExt cx="163909" cy="326203"/>
                </a:xfrm>
              </p:grpSpPr>
              <p:sp>
                <p:nvSpPr>
                  <p:cNvPr id="2045" name="Isosceles Triangle 204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46" name="Straight Connector 2045"/>
                  <p:cNvCxnSpPr>
                    <a:stCxn id="204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6" name="Group 168"/>
                <p:cNvGrpSpPr/>
                <p:nvPr/>
              </p:nvGrpSpPr>
              <p:grpSpPr>
                <a:xfrm>
                  <a:off x="1174228" y="4222327"/>
                  <a:ext cx="163909" cy="326203"/>
                  <a:chOff x="1476543" y="4728479"/>
                  <a:chExt cx="163909" cy="326203"/>
                </a:xfrm>
              </p:grpSpPr>
              <p:sp>
                <p:nvSpPr>
                  <p:cNvPr id="2043" name="Isosceles Triangle 204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44" name="Straight Connector 2043"/>
                  <p:cNvCxnSpPr>
                    <a:stCxn id="204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7" name="Group 171"/>
                <p:cNvGrpSpPr/>
                <p:nvPr/>
              </p:nvGrpSpPr>
              <p:grpSpPr>
                <a:xfrm>
                  <a:off x="1467519" y="4222327"/>
                  <a:ext cx="163909" cy="326203"/>
                  <a:chOff x="1476543" y="4728479"/>
                  <a:chExt cx="163909" cy="326203"/>
                </a:xfrm>
              </p:grpSpPr>
              <p:sp>
                <p:nvSpPr>
                  <p:cNvPr id="2041" name="Isosceles Triangle 204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42" name="Straight Connector 2041"/>
                  <p:cNvCxnSpPr>
                    <a:stCxn id="204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08" name="Group 174"/>
                <p:cNvGrpSpPr/>
                <p:nvPr/>
              </p:nvGrpSpPr>
              <p:grpSpPr>
                <a:xfrm>
                  <a:off x="1772319" y="4222327"/>
                  <a:ext cx="163909" cy="326203"/>
                  <a:chOff x="1476543" y="4728479"/>
                  <a:chExt cx="163909" cy="326203"/>
                </a:xfrm>
              </p:grpSpPr>
              <p:sp>
                <p:nvSpPr>
                  <p:cNvPr id="2039" name="Isosceles Triangle 203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040" name="Straight Connector 2039"/>
                  <p:cNvCxnSpPr>
                    <a:stCxn id="203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009" name="Straight Connector 2008"/>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1" name="Straight Connector 2010"/>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2" name="Straight Connector 2011"/>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3" name="Straight Connector 2012"/>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4" name="Straight Connector 2013"/>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1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201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201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201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201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202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202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202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202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202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202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202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202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202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202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203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203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203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203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203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203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203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203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203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nvGrpSpPr>
              <p:cNvPr id="1977" name="Group 1976"/>
              <p:cNvGrpSpPr/>
              <p:nvPr/>
            </p:nvGrpSpPr>
            <p:grpSpPr>
              <a:xfrm>
                <a:off x="4865580" y="134502"/>
                <a:ext cx="1816025" cy="853898"/>
                <a:chOff x="4865580" y="134502"/>
                <a:chExt cx="1816025" cy="853898"/>
              </a:xfrm>
            </p:grpSpPr>
            <p:sp>
              <p:nvSpPr>
                <p:cNvPr id="1978" name="Oval 1977"/>
                <p:cNvSpPr/>
                <p:nvPr/>
              </p:nvSpPr>
              <p:spPr>
                <a:xfrm rot="1309940">
                  <a:off x="4900282" y="488312"/>
                  <a:ext cx="1781323" cy="139043"/>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79" name="Oval 1978"/>
                <p:cNvSpPr/>
                <p:nvPr/>
              </p:nvSpPr>
              <p:spPr>
                <a:xfrm rot="796604">
                  <a:off x="4945450" y="344311"/>
                  <a:ext cx="1583860" cy="138433"/>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80" name="Oval 1979"/>
                <p:cNvSpPr/>
                <p:nvPr/>
              </p:nvSpPr>
              <p:spPr>
                <a:xfrm rot="2144080">
                  <a:off x="4865580" y="492353"/>
                  <a:ext cx="1120820" cy="133242"/>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81" name="Oval 1980"/>
                <p:cNvSpPr/>
                <p:nvPr/>
              </p:nvSpPr>
              <p:spPr>
                <a:xfrm rot="3036327">
                  <a:off x="4827401" y="510859"/>
                  <a:ext cx="853898" cy="101184"/>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82" name="Oval 1981"/>
                <p:cNvSpPr/>
                <p:nvPr/>
              </p:nvSpPr>
              <p:spPr>
                <a:xfrm rot="4683726">
                  <a:off x="4721158" y="499028"/>
                  <a:ext cx="677251" cy="97407"/>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83" name="Oval 1982"/>
                <p:cNvSpPr/>
                <p:nvPr/>
              </p:nvSpPr>
              <p:spPr>
                <a:xfrm rot="330113">
                  <a:off x="4988775" y="238348"/>
                  <a:ext cx="1142291" cy="88495"/>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972" name="Group 1971"/>
            <p:cNvGrpSpPr/>
            <p:nvPr/>
          </p:nvGrpSpPr>
          <p:grpSpPr>
            <a:xfrm>
              <a:off x="4697705" y="6478104"/>
              <a:ext cx="2012320" cy="368156"/>
              <a:chOff x="4697705" y="6512890"/>
              <a:chExt cx="2012320" cy="358901"/>
            </a:xfrm>
          </p:grpSpPr>
          <p:sp>
            <p:nvSpPr>
              <p:cNvPr id="1973" name="Rectangle 1972"/>
              <p:cNvSpPr/>
              <p:nvPr/>
            </p:nvSpPr>
            <p:spPr>
              <a:xfrm>
                <a:off x="4698345" y="6514739"/>
                <a:ext cx="2011680" cy="35705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   Downlink</a:t>
                </a:r>
                <a:endParaRPr lang="en-US" sz="1800" dirty="0"/>
              </a:p>
            </p:txBody>
          </p:sp>
          <p:sp>
            <p:nvSpPr>
              <p:cNvPr id="1974" name="Rectangle 1973"/>
              <p:cNvSpPr/>
              <p:nvPr/>
            </p:nvSpPr>
            <p:spPr>
              <a:xfrm>
                <a:off x="4697705" y="6512890"/>
                <a:ext cx="175561" cy="3565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smtClean="0"/>
                  <a:t>CC</a:t>
                </a:r>
                <a:endParaRPr lang="en-US" sz="1000" dirty="0"/>
              </a:p>
            </p:txBody>
          </p:sp>
        </p:grpSp>
      </p:grpSp>
      <p:grpSp>
        <p:nvGrpSpPr>
          <p:cNvPr id="2095" name="Group 2094"/>
          <p:cNvGrpSpPr/>
          <p:nvPr/>
        </p:nvGrpSpPr>
        <p:grpSpPr>
          <a:xfrm>
            <a:off x="22821506" y="2620776"/>
            <a:ext cx="2088879" cy="1458132"/>
            <a:chOff x="7102810" y="5387284"/>
            <a:chExt cx="2088879" cy="1458132"/>
          </a:xfrm>
        </p:grpSpPr>
        <p:grpSp>
          <p:nvGrpSpPr>
            <p:cNvPr id="2096" name="Group 2095"/>
            <p:cNvGrpSpPr/>
            <p:nvPr/>
          </p:nvGrpSpPr>
          <p:grpSpPr>
            <a:xfrm>
              <a:off x="7102810" y="5387284"/>
              <a:ext cx="2088879" cy="996074"/>
              <a:chOff x="4592726" y="42092"/>
              <a:chExt cx="2088879" cy="996074"/>
            </a:xfrm>
          </p:grpSpPr>
          <p:grpSp>
            <p:nvGrpSpPr>
              <p:cNvPr id="2100" name="Group 2099"/>
              <p:cNvGrpSpPr/>
              <p:nvPr/>
            </p:nvGrpSpPr>
            <p:grpSpPr>
              <a:xfrm>
                <a:off x="4928865" y="168107"/>
                <a:ext cx="1717386" cy="870059"/>
                <a:chOff x="2763882" y="181683"/>
                <a:chExt cx="1717386" cy="870059"/>
              </a:xfrm>
            </p:grpSpPr>
            <p:grpSp>
              <p:nvGrpSpPr>
                <p:cNvPr id="2212" name="Group 2211"/>
                <p:cNvGrpSpPr/>
                <p:nvPr/>
              </p:nvGrpSpPr>
              <p:grpSpPr>
                <a:xfrm>
                  <a:off x="3628367" y="181683"/>
                  <a:ext cx="369087" cy="369088"/>
                  <a:chOff x="2318282" y="3262011"/>
                  <a:chExt cx="819470" cy="819473"/>
                </a:xfrm>
              </p:grpSpPr>
              <p:sp>
                <p:nvSpPr>
                  <p:cNvPr id="2249" name="Oval 2248"/>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50" name="Oval 2249"/>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51" name="Oval 2250"/>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52" name="Rectangle 2251"/>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53" name="Rectangle 2252"/>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213" name="Group 2212"/>
                <p:cNvGrpSpPr/>
                <p:nvPr/>
              </p:nvGrpSpPr>
              <p:grpSpPr>
                <a:xfrm>
                  <a:off x="3947833" y="396348"/>
                  <a:ext cx="369087" cy="369088"/>
                  <a:chOff x="2318282" y="3262011"/>
                  <a:chExt cx="819470" cy="819473"/>
                </a:xfrm>
              </p:grpSpPr>
              <p:sp>
                <p:nvSpPr>
                  <p:cNvPr id="2244" name="Oval 2243"/>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5" name="Oval 2244"/>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6" name="Oval 2245"/>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7" name="Rectangle 2246"/>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8" name="Rectangle 2247"/>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214" name="Group 2213"/>
                <p:cNvGrpSpPr/>
                <p:nvPr/>
              </p:nvGrpSpPr>
              <p:grpSpPr>
                <a:xfrm>
                  <a:off x="2763882" y="550771"/>
                  <a:ext cx="369087" cy="369088"/>
                  <a:chOff x="2318282" y="3262011"/>
                  <a:chExt cx="819470" cy="819473"/>
                </a:xfrm>
              </p:grpSpPr>
              <p:sp>
                <p:nvSpPr>
                  <p:cNvPr id="2239" name="Oval 2238"/>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0" name="Oval 2239"/>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1" name="Oval 2240"/>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2" name="Rectangle 2241"/>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43" name="Rectangle 2242"/>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215" name="Group 2214"/>
                <p:cNvGrpSpPr/>
                <p:nvPr/>
              </p:nvGrpSpPr>
              <p:grpSpPr>
                <a:xfrm>
                  <a:off x="3104865" y="651749"/>
                  <a:ext cx="369087" cy="369088"/>
                  <a:chOff x="2318282" y="3262011"/>
                  <a:chExt cx="819470" cy="819473"/>
                </a:xfrm>
              </p:grpSpPr>
              <p:sp>
                <p:nvSpPr>
                  <p:cNvPr id="2234" name="Oval 2233"/>
                  <p:cNvSpPr/>
                  <p:nvPr/>
                </p:nvSpPr>
                <p:spPr>
                  <a:xfrm>
                    <a:off x="2483098" y="3444441"/>
                    <a:ext cx="464443" cy="48545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5" name="Oval 2234"/>
                  <p:cNvSpPr/>
                  <p:nvPr/>
                </p:nvSpPr>
                <p:spPr>
                  <a:xfrm>
                    <a:off x="2419799" y="3378279"/>
                    <a:ext cx="591040" cy="617775"/>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6" name="Oval 2235"/>
                  <p:cNvSpPr/>
                  <p:nvPr/>
                </p:nvSpPr>
                <p:spPr>
                  <a:xfrm>
                    <a:off x="2357436" y="3313095"/>
                    <a:ext cx="715765" cy="74814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7" name="Rectangle 2236"/>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8" name="Rectangle 2237"/>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216" name="Group 2215"/>
                <p:cNvGrpSpPr/>
                <p:nvPr/>
              </p:nvGrpSpPr>
              <p:grpSpPr>
                <a:xfrm>
                  <a:off x="3350378" y="580865"/>
                  <a:ext cx="369087" cy="395640"/>
                  <a:chOff x="2318281" y="3262011"/>
                  <a:chExt cx="819470" cy="878426"/>
                </a:xfrm>
              </p:grpSpPr>
              <p:sp>
                <p:nvSpPr>
                  <p:cNvPr id="2229" name="Oval 2228"/>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0" name="Oval 2229"/>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1" name="Oval 2230"/>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2" name="Rectangle 2231"/>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3" name="Rectangle 2232"/>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217" name="Group 2216"/>
                <p:cNvGrpSpPr/>
                <p:nvPr/>
              </p:nvGrpSpPr>
              <p:grpSpPr>
                <a:xfrm>
                  <a:off x="4112181" y="675693"/>
                  <a:ext cx="369087" cy="376049"/>
                  <a:chOff x="2318281" y="3262011"/>
                  <a:chExt cx="819470" cy="834927"/>
                </a:xfrm>
              </p:grpSpPr>
              <p:sp>
                <p:nvSpPr>
                  <p:cNvPr id="2224" name="Oval 2223"/>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25" name="Oval 2224"/>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26" name="Oval 2225"/>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27" name="Rectangle 2226"/>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28" name="Rectangle 2227"/>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2218" name="Picture 221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2219" name="Picture 221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2220" name="Picture 221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2221" name="Picture 222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2222" name="Picture 222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2223" name="Picture 222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2101" name="Group 221"/>
              <p:cNvGrpSpPr/>
              <p:nvPr/>
            </p:nvGrpSpPr>
            <p:grpSpPr>
              <a:xfrm>
                <a:off x="4592726" y="42092"/>
                <a:ext cx="446450" cy="329492"/>
                <a:chOff x="366315" y="3653929"/>
                <a:chExt cx="2379685" cy="1756271"/>
              </a:xfrm>
            </p:grpSpPr>
            <p:sp>
              <p:nvSpPr>
                <p:cNvPr id="2109" name="Parallelogram 2108"/>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110" name="Group 98"/>
                <p:cNvGrpSpPr/>
                <p:nvPr/>
              </p:nvGrpSpPr>
              <p:grpSpPr>
                <a:xfrm>
                  <a:off x="1852018" y="5083997"/>
                  <a:ext cx="163909" cy="326203"/>
                  <a:chOff x="1476543" y="4728479"/>
                  <a:chExt cx="163909" cy="326203"/>
                </a:xfrm>
              </p:grpSpPr>
              <p:sp>
                <p:nvSpPr>
                  <p:cNvPr id="2210" name="Isosceles Triangle 220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11" name="Straight Connector 2210"/>
                  <p:cNvCxnSpPr>
                    <a:stCxn id="221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1" name="Group 99"/>
                <p:cNvGrpSpPr/>
                <p:nvPr/>
              </p:nvGrpSpPr>
              <p:grpSpPr>
                <a:xfrm>
                  <a:off x="1589955" y="5083997"/>
                  <a:ext cx="163909" cy="326203"/>
                  <a:chOff x="1476543" y="4728479"/>
                  <a:chExt cx="163909" cy="326203"/>
                </a:xfrm>
              </p:grpSpPr>
              <p:sp>
                <p:nvSpPr>
                  <p:cNvPr id="2208" name="Isosceles Triangle 220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09" name="Straight Connector 2208"/>
                  <p:cNvCxnSpPr>
                    <a:stCxn id="220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2" name="Group 102"/>
                <p:cNvGrpSpPr/>
                <p:nvPr/>
              </p:nvGrpSpPr>
              <p:grpSpPr>
                <a:xfrm>
                  <a:off x="381000" y="5083996"/>
                  <a:ext cx="163909" cy="326203"/>
                  <a:chOff x="1476543" y="4728479"/>
                  <a:chExt cx="163909" cy="326203"/>
                </a:xfrm>
              </p:grpSpPr>
              <p:sp>
                <p:nvSpPr>
                  <p:cNvPr id="2206" name="Isosceles Triangle 220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07" name="Straight Connector 2206"/>
                  <p:cNvCxnSpPr>
                    <a:stCxn id="220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3" name="Group 105"/>
                <p:cNvGrpSpPr/>
                <p:nvPr/>
              </p:nvGrpSpPr>
              <p:grpSpPr>
                <a:xfrm>
                  <a:off x="685800" y="5083996"/>
                  <a:ext cx="163909" cy="326203"/>
                  <a:chOff x="1476543" y="4728479"/>
                  <a:chExt cx="163909" cy="326203"/>
                </a:xfrm>
              </p:grpSpPr>
              <p:sp>
                <p:nvSpPr>
                  <p:cNvPr id="2204" name="Isosceles Triangle 220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05" name="Straight Connector 2204"/>
                  <p:cNvCxnSpPr>
                    <a:stCxn id="220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4" name="Group 117"/>
                <p:cNvGrpSpPr/>
                <p:nvPr/>
              </p:nvGrpSpPr>
              <p:grpSpPr>
                <a:xfrm>
                  <a:off x="979091" y="5083996"/>
                  <a:ext cx="163909" cy="326203"/>
                  <a:chOff x="1476543" y="4728479"/>
                  <a:chExt cx="163909" cy="326203"/>
                </a:xfrm>
              </p:grpSpPr>
              <p:sp>
                <p:nvSpPr>
                  <p:cNvPr id="2202" name="Isosceles Triangle 220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03" name="Straight Connector 2202"/>
                  <p:cNvCxnSpPr>
                    <a:stCxn id="220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5" name="Group 120"/>
                <p:cNvGrpSpPr/>
                <p:nvPr/>
              </p:nvGrpSpPr>
              <p:grpSpPr>
                <a:xfrm>
                  <a:off x="1283891" y="5083996"/>
                  <a:ext cx="163909" cy="326203"/>
                  <a:chOff x="1476543" y="4728479"/>
                  <a:chExt cx="163909" cy="326203"/>
                </a:xfrm>
              </p:grpSpPr>
              <p:sp>
                <p:nvSpPr>
                  <p:cNvPr id="2200" name="Isosceles Triangle 219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01" name="Straight Connector 2200"/>
                  <p:cNvCxnSpPr>
                    <a:stCxn id="220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6" name="Group 123"/>
                <p:cNvGrpSpPr/>
                <p:nvPr/>
              </p:nvGrpSpPr>
              <p:grpSpPr>
                <a:xfrm>
                  <a:off x="2569046" y="3819924"/>
                  <a:ext cx="163909" cy="326203"/>
                  <a:chOff x="1476543" y="4728479"/>
                  <a:chExt cx="163909" cy="326203"/>
                </a:xfrm>
              </p:grpSpPr>
              <p:sp>
                <p:nvSpPr>
                  <p:cNvPr id="2198" name="Isosceles Triangle 219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99" name="Straight Connector 2198"/>
                  <p:cNvCxnSpPr>
                    <a:stCxn id="219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7" name="Group 126"/>
                <p:cNvGrpSpPr/>
                <p:nvPr/>
              </p:nvGrpSpPr>
              <p:grpSpPr>
                <a:xfrm>
                  <a:off x="2306983" y="3819924"/>
                  <a:ext cx="163909" cy="326203"/>
                  <a:chOff x="1476543" y="4728479"/>
                  <a:chExt cx="163909" cy="326203"/>
                </a:xfrm>
              </p:grpSpPr>
              <p:sp>
                <p:nvSpPr>
                  <p:cNvPr id="2196" name="Isosceles Triangle 219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97" name="Straight Connector 2196"/>
                  <p:cNvCxnSpPr>
                    <a:stCxn id="219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8" name="Group 129"/>
                <p:cNvGrpSpPr/>
                <p:nvPr/>
              </p:nvGrpSpPr>
              <p:grpSpPr>
                <a:xfrm>
                  <a:off x="1098028" y="3819923"/>
                  <a:ext cx="163909" cy="326203"/>
                  <a:chOff x="1476543" y="4728479"/>
                  <a:chExt cx="163909" cy="326203"/>
                </a:xfrm>
              </p:grpSpPr>
              <p:sp>
                <p:nvSpPr>
                  <p:cNvPr id="2194" name="Isosceles Triangle 219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95" name="Straight Connector 2194"/>
                  <p:cNvCxnSpPr>
                    <a:stCxn id="219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19" name="Group 132"/>
                <p:cNvGrpSpPr/>
                <p:nvPr/>
              </p:nvGrpSpPr>
              <p:grpSpPr>
                <a:xfrm>
                  <a:off x="1402828" y="3819923"/>
                  <a:ext cx="163909" cy="326203"/>
                  <a:chOff x="1476543" y="4728479"/>
                  <a:chExt cx="163909" cy="326203"/>
                </a:xfrm>
              </p:grpSpPr>
              <p:sp>
                <p:nvSpPr>
                  <p:cNvPr id="2192" name="Isosceles Triangle 219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93" name="Straight Connector 2192"/>
                  <p:cNvCxnSpPr>
                    <a:stCxn id="219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0" name="Group 135"/>
                <p:cNvGrpSpPr/>
                <p:nvPr/>
              </p:nvGrpSpPr>
              <p:grpSpPr>
                <a:xfrm>
                  <a:off x="1696119" y="3819923"/>
                  <a:ext cx="163909" cy="326203"/>
                  <a:chOff x="1476543" y="4728479"/>
                  <a:chExt cx="163909" cy="326203"/>
                </a:xfrm>
              </p:grpSpPr>
              <p:sp>
                <p:nvSpPr>
                  <p:cNvPr id="2190" name="Isosceles Triangle 218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91" name="Straight Connector 2190"/>
                  <p:cNvCxnSpPr>
                    <a:stCxn id="219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1" name="Group 138"/>
                <p:cNvGrpSpPr/>
                <p:nvPr/>
              </p:nvGrpSpPr>
              <p:grpSpPr>
                <a:xfrm>
                  <a:off x="2000919" y="3819923"/>
                  <a:ext cx="163909" cy="326203"/>
                  <a:chOff x="1476543" y="4728479"/>
                  <a:chExt cx="163909" cy="326203"/>
                </a:xfrm>
              </p:grpSpPr>
              <p:sp>
                <p:nvSpPr>
                  <p:cNvPr id="2188" name="Isosceles Triangle 218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89" name="Straight Connector 2188"/>
                  <p:cNvCxnSpPr>
                    <a:stCxn id="218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2" name="Group 141"/>
                <p:cNvGrpSpPr/>
                <p:nvPr/>
              </p:nvGrpSpPr>
              <p:grpSpPr>
                <a:xfrm>
                  <a:off x="2070373" y="4658124"/>
                  <a:ext cx="163909" cy="326203"/>
                  <a:chOff x="1476543" y="4728479"/>
                  <a:chExt cx="163909" cy="326203"/>
                </a:xfrm>
              </p:grpSpPr>
              <p:sp>
                <p:nvSpPr>
                  <p:cNvPr id="2186" name="Isosceles Triangle 218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87" name="Straight Connector 2186"/>
                  <p:cNvCxnSpPr>
                    <a:stCxn id="218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3" name="Group 144"/>
                <p:cNvGrpSpPr/>
                <p:nvPr/>
              </p:nvGrpSpPr>
              <p:grpSpPr>
                <a:xfrm>
                  <a:off x="1808310" y="4658124"/>
                  <a:ext cx="163909" cy="326203"/>
                  <a:chOff x="1476543" y="4728479"/>
                  <a:chExt cx="163909" cy="326203"/>
                </a:xfrm>
              </p:grpSpPr>
              <p:sp>
                <p:nvSpPr>
                  <p:cNvPr id="2184" name="Isosceles Triangle 218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85" name="Straight Connector 2184"/>
                  <p:cNvCxnSpPr>
                    <a:stCxn id="218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4" name="Group 147"/>
                <p:cNvGrpSpPr/>
                <p:nvPr/>
              </p:nvGrpSpPr>
              <p:grpSpPr>
                <a:xfrm>
                  <a:off x="599355" y="4658123"/>
                  <a:ext cx="163909" cy="326203"/>
                  <a:chOff x="1476543" y="4728479"/>
                  <a:chExt cx="163909" cy="326203"/>
                </a:xfrm>
              </p:grpSpPr>
              <p:sp>
                <p:nvSpPr>
                  <p:cNvPr id="2182" name="Isosceles Triangle 218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83" name="Straight Connector 2182"/>
                  <p:cNvCxnSpPr>
                    <a:stCxn id="218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5" name="Group 150"/>
                <p:cNvGrpSpPr/>
                <p:nvPr/>
              </p:nvGrpSpPr>
              <p:grpSpPr>
                <a:xfrm>
                  <a:off x="904155" y="4658123"/>
                  <a:ext cx="163909" cy="326203"/>
                  <a:chOff x="1476543" y="4728479"/>
                  <a:chExt cx="163909" cy="326203"/>
                </a:xfrm>
              </p:grpSpPr>
              <p:sp>
                <p:nvSpPr>
                  <p:cNvPr id="2180" name="Isosceles Triangle 217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81" name="Straight Connector 2180"/>
                  <p:cNvCxnSpPr>
                    <a:stCxn id="218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6" name="Group 153"/>
                <p:cNvGrpSpPr/>
                <p:nvPr/>
              </p:nvGrpSpPr>
              <p:grpSpPr>
                <a:xfrm>
                  <a:off x="1197446" y="4658123"/>
                  <a:ext cx="163909" cy="326203"/>
                  <a:chOff x="1476543" y="4728479"/>
                  <a:chExt cx="163909" cy="326203"/>
                </a:xfrm>
              </p:grpSpPr>
              <p:sp>
                <p:nvSpPr>
                  <p:cNvPr id="2178" name="Isosceles Triangle 217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79" name="Straight Connector 2178"/>
                  <p:cNvCxnSpPr>
                    <a:stCxn id="217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7" name="Group 156"/>
                <p:cNvGrpSpPr/>
                <p:nvPr/>
              </p:nvGrpSpPr>
              <p:grpSpPr>
                <a:xfrm>
                  <a:off x="1502246" y="4658123"/>
                  <a:ext cx="163909" cy="326203"/>
                  <a:chOff x="1476543" y="4728479"/>
                  <a:chExt cx="163909" cy="326203"/>
                </a:xfrm>
              </p:grpSpPr>
              <p:sp>
                <p:nvSpPr>
                  <p:cNvPr id="2176" name="Isosceles Triangle 217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77" name="Straight Connector 2176"/>
                  <p:cNvCxnSpPr>
                    <a:stCxn id="217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8" name="Group 159"/>
                <p:cNvGrpSpPr/>
                <p:nvPr/>
              </p:nvGrpSpPr>
              <p:grpSpPr>
                <a:xfrm>
                  <a:off x="2340446" y="4222328"/>
                  <a:ext cx="163909" cy="326203"/>
                  <a:chOff x="1476543" y="4728479"/>
                  <a:chExt cx="163909" cy="326203"/>
                </a:xfrm>
              </p:grpSpPr>
              <p:sp>
                <p:nvSpPr>
                  <p:cNvPr id="2174" name="Isosceles Triangle 217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75" name="Straight Connector 2174"/>
                  <p:cNvCxnSpPr>
                    <a:stCxn id="217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29" name="Group 162"/>
                <p:cNvGrpSpPr/>
                <p:nvPr/>
              </p:nvGrpSpPr>
              <p:grpSpPr>
                <a:xfrm>
                  <a:off x="2078383" y="4222328"/>
                  <a:ext cx="163909" cy="326203"/>
                  <a:chOff x="1476543" y="4728479"/>
                  <a:chExt cx="163909" cy="326203"/>
                </a:xfrm>
              </p:grpSpPr>
              <p:sp>
                <p:nvSpPr>
                  <p:cNvPr id="2172" name="Isosceles Triangle 217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73" name="Straight Connector 2172"/>
                  <p:cNvCxnSpPr>
                    <a:stCxn id="217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30" name="Group 165"/>
                <p:cNvGrpSpPr/>
                <p:nvPr/>
              </p:nvGrpSpPr>
              <p:grpSpPr>
                <a:xfrm>
                  <a:off x="869428" y="4222327"/>
                  <a:ext cx="163909" cy="326203"/>
                  <a:chOff x="1476543" y="4728479"/>
                  <a:chExt cx="163909" cy="326203"/>
                </a:xfrm>
              </p:grpSpPr>
              <p:sp>
                <p:nvSpPr>
                  <p:cNvPr id="2170" name="Isosceles Triangle 216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71" name="Straight Connector 2170"/>
                  <p:cNvCxnSpPr>
                    <a:stCxn id="217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31" name="Group 168"/>
                <p:cNvGrpSpPr/>
                <p:nvPr/>
              </p:nvGrpSpPr>
              <p:grpSpPr>
                <a:xfrm>
                  <a:off x="1174228" y="4222327"/>
                  <a:ext cx="163909" cy="326203"/>
                  <a:chOff x="1476543" y="4728479"/>
                  <a:chExt cx="163909" cy="326203"/>
                </a:xfrm>
              </p:grpSpPr>
              <p:sp>
                <p:nvSpPr>
                  <p:cNvPr id="2168" name="Isosceles Triangle 216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69" name="Straight Connector 2168"/>
                  <p:cNvCxnSpPr>
                    <a:stCxn id="216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32" name="Group 171"/>
                <p:cNvGrpSpPr/>
                <p:nvPr/>
              </p:nvGrpSpPr>
              <p:grpSpPr>
                <a:xfrm>
                  <a:off x="1467519" y="4222327"/>
                  <a:ext cx="163909" cy="326203"/>
                  <a:chOff x="1476543" y="4728479"/>
                  <a:chExt cx="163909" cy="326203"/>
                </a:xfrm>
              </p:grpSpPr>
              <p:sp>
                <p:nvSpPr>
                  <p:cNvPr id="2166" name="Isosceles Triangle 216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67" name="Straight Connector 2166"/>
                  <p:cNvCxnSpPr>
                    <a:stCxn id="216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33" name="Group 174"/>
                <p:cNvGrpSpPr/>
                <p:nvPr/>
              </p:nvGrpSpPr>
              <p:grpSpPr>
                <a:xfrm>
                  <a:off x="1772319" y="4222327"/>
                  <a:ext cx="163909" cy="326203"/>
                  <a:chOff x="1476543" y="4728479"/>
                  <a:chExt cx="163909" cy="326203"/>
                </a:xfrm>
              </p:grpSpPr>
              <p:sp>
                <p:nvSpPr>
                  <p:cNvPr id="2164" name="Isosceles Triangle 216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65" name="Straight Connector 2164"/>
                  <p:cNvCxnSpPr>
                    <a:stCxn id="216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134" name="Straight Connector 2133"/>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5" name="Straight Connector 2134"/>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6" name="Straight Connector 2135"/>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7" name="Straight Connector 2136"/>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8" name="Straight Connector 2137"/>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39" name="Straight Connector 2138"/>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14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214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214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214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214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214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214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21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21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21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21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21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21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21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21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21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21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21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21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21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21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21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21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21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nvGrpSpPr>
              <p:cNvPr id="2102" name="Group 2101"/>
              <p:cNvGrpSpPr/>
              <p:nvPr/>
            </p:nvGrpSpPr>
            <p:grpSpPr>
              <a:xfrm>
                <a:off x="4865580" y="134502"/>
                <a:ext cx="1816025" cy="853898"/>
                <a:chOff x="4865580" y="134502"/>
                <a:chExt cx="1816025" cy="853898"/>
              </a:xfrm>
            </p:grpSpPr>
            <p:sp>
              <p:nvSpPr>
                <p:cNvPr id="2104" name="Oval 2103"/>
                <p:cNvSpPr/>
                <p:nvPr/>
              </p:nvSpPr>
              <p:spPr>
                <a:xfrm rot="796604">
                  <a:off x="4934578" y="347044"/>
                  <a:ext cx="1583860" cy="138433"/>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03" name="Oval 2102"/>
                <p:cNvSpPr/>
                <p:nvPr/>
              </p:nvSpPr>
              <p:spPr>
                <a:xfrm rot="1309940">
                  <a:off x="4900282" y="488312"/>
                  <a:ext cx="1781323" cy="139043"/>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05" name="Oval 2104"/>
                <p:cNvSpPr/>
                <p:nvPr/>
              </p:nvSpPr>
              <p:spPr>
                <a:xfrm rot="2144080">
                  <a:off x="4865580" y="492353"/>
                  <a:ext cx="1120820" cy="133242"/>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06" name="Oval 2105"/>
                <p:cNvSpPr/>
                <p:nvPr/>
              </p:nvSpPr>
              <p:spPr>
                <a:xfrm rot="3036327">
                  <a:off x="4827401" y="510859"/>
                  <a:ext cx="853898" cy="101184"/>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07" name="Oval 2106"/>
                <p:cNvSpPr/>
                <p:nvPr/>
              </p:nvSpPr>
              <p:spPr>
                <a:xfrm rot="4683726">
                  <a:off x="4726665" y="510924"/>
                  <a:ext cx="677251" cy="88495"/>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08" name="Oval 2107"/>
                <p:cNvSpPr/>
                <p:nvPr/>
              </p:nvSpPr>
              <p:spPr>
                <a:xfrm rot="330113">
                  <a:off x="4988775" y="238348"/>
                  <a:ext cx="1142291" cy="88495"/>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2097" name="Group 2096"/>
            <p:cNvGrpSpPr/>
            <p:nvPr/>
          </p:nvGrpSpPr>
          <p:grpSpPr>
            <a:xfrm>
              <a:off x="7110526" y="6479655"/>
              <a:ext cx="2011680" cy="365761"/>
              <a:chOff x="7120051" y="6501880"/>
              <a:chExt cx="2011680" cy="365761"/>
            </a:xfrm>
          </p:grpSpPr>
          <p:sp>
            <p:nvSpPr>
              <p:cNvPr id="2098" name="Rectangle 2097"/>
              <p:cNvSpPr/>
              <p:nvPr/>
            </p:nvSpPr>
            <p:spPr>
              <a:xfrm>
                <a:off x="7120051" y="6501880"/>
                <a:ext cx="2011680" cy="365760"/>
              </a:xfrm>
              <a:prstGeom prst="rect">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00" dirty="0" smtClean="0"/>
                  <a:t>  Uplink</a:t>
                </a:r>
                <a:endParaRPr lang="en-US" sz="1800" dirty="0"/>
              </a:p>
            </p:txBody>
          </p:sp>
          <p:sp>
            <p:nvSpPr>
              <p:cNvPr id="2099" name="Rectangle 2098"/>
              <p:cNvSpPr/>
              <p:nvPr/>
            </p:nvSpPr>
            <p:spPr>
              <a:xfrm>
                <a:off x="7123226" y="6501881"/>
                <a:ext cx="175561" cy="3657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smtClean="0"/>
                  <a:t>CC</a:t>
                </a:r>
                <a:endParaRPr lang="en-US" sz="1000" dirty="0"/>
              </a:p>
            </p:txBody>
          </p:sp>
        </p:grpSp>
      </p:gr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333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Synchronization</a:t>
            </a:r>
            <a:endParaRPr lang="en-US" dirty="0"/>
          </a:p>
        </p:txBody>
      </p:sp>
      <p:sp>
        <p:nvSpPr>
          <p:cNvPr id="5" name="AutoShape 4" descr="data:image/jpeg;base64,/9j/4AAQSkZJRgABAQAAAQABAAD/2wCEAAkGBxQTBhMSEBAQFhUXFx0WFBQSFRcUFRQbFBoXFxgUFRYYHSggGBwlGxoTIT0hJSkrLjAvGB8zODMsNygtLisBCgoKBQUFDgUFDisZExkrKysrKysrKysrKysrKysrKysrKysrKysrKysrKysrKysrKysrKysrKysrKysrKysrK//AABEIAL0BCwMBIgACEQEDEQH/xAAbAAEAAgMBAQAAAAAAAAAAAAAABAUDBgcCAf/EAEoQAAIBAgIEBwoJCgcBAAAAAAABAgMRBBIFBiExIkFRcXKRoQcTNGFzgYKisbImMjM1QlKzwcIUIyQlNmJjktHSQ1N0g5PD4RX/xAAUAQEAAAAAAAAAAAAAAAAAAAAA/8QAFBEBAAAAAAAAAAAAAAAAAAAAAP/aAAwDAQACEQMRAD8A7iAAAAAAAAAAAAAFXpGlGWNWaMXwNl0nxvlLQrcd4b6H3sDBhqMY4ym4xinme1JL6E+Qrpa5xjpedCpRlsqZFOElK+2ybi7W8zZl0vVUYU255eHvzOH0Kmy6aKaeHwzrZ26bk3dydS7b33vm3gbdpiCapJpNd83NXXydQgzw8FlahBPPDaopfTiV+GxGbG0132UuE9jqOf0J7bNsnaSlbBSd7btt7W4S234gNgIOlop0YJpNZ1saut0jW3jVx4iX/PL+490MSpYumlVcuFudRyXxZcTbAsK+GgqLahDzRRO03piGFwqnUU2m8qUEm27N8bS4mQdIv9AqbbcF7d1tnLxFNi5UqkEqtRTSd0p1XJJ8qvLnAusBphYrQVeoqbilngk3mbtBO72bN+7buPf5LC/ycP5V/Q16MqVPCyjSqKKd3ljVaTbVtylt4kbNxgTNGL9W0uhH2IlEbRnzdS6EfYiSAAAAAAAAAAAAAAAAAAAAAAAAAAAArcd4b6H3ssitx3hvofewKfWDQyxeGhRc3Dh5lJLNtjCpvV1dbeU5pi9G1KGk5U4SzShPKnHZdxdk7Px2OwUvC6fSfuTOc6V/aup/qPxgW+gdPYuppeGHxkLNZppzpunNuMZLxJrbxI2fGVoww+ebSjFxlJvckpRbbJ2lf8Lyn/XUK3SmFVXASpSbSnaDa3pSkldAa/rxi4VZqVKpCce9rbCSkvjS40W2iNI0v/hYKj32n3zJD82pJy4NN3vFbVsNS0vq/wDkbqU++Z1JRknlytK81Z7XfdvLHVTVZU6WHxjqtuW2MFGyWeMltd3fsA2bS1Zw0XVmrXjCUknu4Kb29RzzTumMbisNGVaDjSzcDLBwhez3SltlsvxnScT8hLmKzuk/NVLyv4Jgajq3qk62CniZ1sqpyfAUbuTglP4zexbVxM6NxlFqV+yeI6U/s4F7xgTdGfN1LoR9iJJG0Z83UuhH2IkgAAAAAAAAAAAAAAAAAAAAAAAAAAAIONw83XUoKD4Nnmk48d+KLJwArqGFqflEXJU0k2+DJyfxWrWcVynNdK/tXU/1H4zrZrOkdTadTSHfoVZxk555JpSi3e7stjXWBZaxVXDR/fbJqm87V7XWWUdjs9vCRR6D0z+V4pwhSy5cs25TvsjKO5KO8u9aYt6vV0k28j2JXfUah3Nn+tqvk/xRAz90Hwx+Tj71QudXablqfhnG14xTs20nbMt6TKTugeHPycfbUL/U1/A6j0JdkpAU+jNZPynGRoxouLnezlPYrRcnujyJkruk/NVLyv4Jms6iUpPWGjJRk4xzZpJNxjenNbXuW1rrN/1g0LHFYeEJzlFRlm4KV3satt3bwKTUSk5as1oq15TmlfdthBbS8/Jqt/i0v+SX9hm0PoqnhsJ3ulms3mbk7ttpK/UkTgMODpOOEhF2vGKTtu2K2wzAAAAAAAAAAAAAAAAAAAAAAAAAAAAAAAAAADGqMe/Z8sc1rOVlmtyX323GQAc/1+8Ol0Irtn/Uv9QXfVGhzTXVUmjX9fPDZ9GPsZfdz39kKH+59rUA2KMUo2SSS3JbEj6AAAAAAAAAAAAAAAAAAAAGCUm8XFJ7EnJ+fYvxdRnI+H216j8aj/Kv6tn3H1cuCnJb1F257bO2wH3C189LNayu0vGk2k/Pa5mMeGpZMPGK+ikupWImN4WkaNPiTlVfoJRXrTT9ECeAR8FilUhJpNJTlBN/SyNxbXiun1ASAAAAAAAAAAAAAHPdevDano+6i97nT+CNHnqfaTKHXjw2rzr3Il33Nn8E6fTqfaSA2gAAAAAAAAAAAAABHwGKVXDZ0mtsotPenCTi11pmDSnBnSqfVqJPo1fzb7XF+YCeYcNXzQeyzUnFrf8AFdu1WfnMxDobNI1I/WUZ+fbF+7EDLi5NUsye5pvmvZ9l+oznmrC9JrlTXWeMLO+Gi/Er8/GB4wXyLfLKT9ZnjSfyEY/WnBesm+xM94DwOPN7Txj/AJWiv4nsjN/cBLIFHbpuo/q04RXpOcn7IE8gYD5wxD/fiuqnF/eBKxVbJhpze6MXJ+irkbQVHJoejF78kXLpSV5PrbMeskrav4hr/Kn2xaLGMbRSXFsArNKVZPSmFpRlJZpSqTytq8aUfiu3FnnTLQqJ7dbIfu4afr1Kf9hbgRcBjo1YzcFK0KkqTbttdN5ZONnuzXXOmSil1N26tUZfXUqj8bqzlNv1jFrTK+N0fT+jPFrMuVUqNetH16dN+YC/AKnQeOnVxeLztZaeI71TSVrRjSpN3fG3KU3zNAWwAAAADneu3htbpL7OmXXczfwUh06nvspNdfDq/SX2VMuO5g/guvKz9oG2gAAAfJLg7APoKrVXHzr6t4etVs5zpxc2lZOVrSaXEm7u3jIun5ZdYdHTW+VapRl0Z4erUa/npU35gL8i6Mx0a+DVSCkk3JWlbMnCThKLs2rqUWt/ESil1Z2PFw4o4qpb/cUKr7ZsDNpmrKGIw1RSko9+VOaTdpKsnBXXHabpstCo1q+ZJP6s6Uv5KtOX3FuBWaL4OkMVD+Iqi5qkI39aM+szaahfRNW29QbXPFZl2pGGhs1jrLlo0n51Osv6E/Exvh5Lli12AfaU70k+VJ9ZHq7NJ03ywnHqcWvvGiZX0VRf8OPuoYvwyj0pL1JP7gJZCoV1GDi+KUveZNNfx1S2LkvH7QLjAeBx5vYeMf8AK0fKe2E0e8F8i1ySkvWZ40nsoKX1ZwfmzJPsbAlkDA/OOIX70X104r7ieQKfB05NfXpRa56cpJ9k4AedYoX0BiEv8qfusn053pprjV+sVaalScXuaafM9hA0BUb0TCMvjQXep9Kk8j67X84GGts1rpP6+HqR88J0nbqlLqLciY3BZ69GalllSnmTte6cZQlB+Jp9aRLApdUVl0KqTTTpTqUmn+5Ukovmccr5miTpfRvfqmHkpKMqNaNaLaunwZ05R88Kk1ztFiABHw2DhTrVJQik6ss9Rq/Ckoxhma5csYLzEgAAAAAAHOdc/DK3SXZTpotu5Y/g1LxVp/hZUa4+E1ek/dii07lL+Dk/Lz92AG5gAAfJK6sfQBgwOEhRwcKVKKjThFQhFboxirJbfERcfo3vulMNVclahKc1G21znTlSTvyKM6uzxrkLEACl1WV8LWq2dquIqzjfjipd7i/PGCfM0XQAqNaduicnHOrSgvSq00+y/UW5ExmC75iKMnLZTm55bfGeWUY3fFbM3z2JYFZh9usVZ8lGlHz5q0vY0TsTK2Gk+SLfUiDobhVK9binVai/3aSVNetGb85l03K2iqiW+Uci56nAXa0B70TG2i6K5KcfdQxfhlHpSfqSX3kmnG0ElxK3URqu3SdNfVhKXW4pfiAlmvY+nfGSfj9hsJBo4dSi5PjlL3mBmo7MTOPLaS86s+1dp7xVHPhpQ+tFrrW8+yp/nlK+5Nc6f/qRkAw4OtnwsZPe1tXI1sa67mPFYdvEUpxteDd78cZK0l15X6JIjFJbEltvs2bXtbPQA+KKW5H0AAAAAAAAAAAAAAHN9b/lqvTl/Qs+5O/1BV8vL3YFZrY+FU6c+yTRP7kj/Ulfy79ymBvIAAAAAAAAAAAAD5GKSslZeIjYzDudWnuyxlnkuN5U8qXpWfmRKAAiYXhYyrPi2U16F2/Wk15iWeYRSVkkl4tm/a+0D5XqZaMpcibPmGhlw8VyJX+8VqeaKV9l0347bbddjIAAAAAAAAAAAAAAAAAAAAAAc11p/wATp1PtJk7uRP8AVOI8u/cgQNZ91TylT7SZM7kL/V2JX8b8EQN/AAAAAAAAAAAAAAAAAAAAAAAAAAAAAAAAAAAAAAAAAAHNNZ/i1PKVPtJknuQP9Fxa/ix90jazfJy6U/fkZu4+/wA1jPKQ91gdFAAAAAAAAAAAAAAAAAAAAAAAAAAAAAAAAAAAAAAAAAAHM9ZPkHzvtbMvcee3GL96HsmYtY/BVzX69p97jsv0nGrx039oB0sAAAAAAAAAAAAAAAAAAAAAAAAAAAAAAAAAAAAAAAAAAcy1g8Bj0F7Eee46/wBPxy8VL/tIGmNJ5sMo5LWilfNyK19xP7kEbaSxj5Y0+x1AOngAAAAAAAAAAAAAAAAAAAAP/9k="/>
          <p:cNvSpPr>
            <a:spLocks noChangeAspect="1" noChangeArrowheads="1"/>
          </p:cNvSpPr>
          <p:nvPr/>
        </p:nvSpPr>
        <p:spPr bwMode="auto">
          <a:xfrm>
            <a:off x="2380048" y="1600200"/>
            <a:ext cx="679262" cy="6792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224727" y="4210843"/>
            <a:ext cx="4484202" cy="818358"/>
            <a:chOff x="-6002" y="6494265"/>
            <a:chExt cx="2012161" cy="367215"/>
          </a:xfrm>
        </p:grpSpPr>
        <p:sp>
          <p:nvSpPr>
            <p:cNvPr id="120" name="Rectangle 119"/>
            <p:cNvSpPr/>
            <p:nvPr/>
          </p:nvSpPr>
          <p:spPr>
            <a:xfrm>
              <a:off x="-2806" y="6680125"/>
              <a:ext cx="2008965" cy="181355"/>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t>Paging</a:t>
              </a:r>
              <a:endParaRPr lang="en-US" sz="2000" dirty="0"/>
            </a:p>
          </p:txBody>
        </p:sp>
        <p:sp>
          <p:nvSpPr>
            <p:cNvPr id="121" name="Rectangle 120"/>
            <p:cNvSpPr/>
            <p:nvPr/>
          </p:nvSpPr>
          <p:spPr>
            <a:xfrm>
              <a:off x="-6002" y="6494265"/>
              <a:ext cx="2012161" cy="181355"/>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t>Beacon</a:t>
              </a:r>
              <a:endParaRPr lang="en-US" sz="2000" dirty="0"/>
            </a:p>
          </p:txBody>
        </p:sp>
      </p:grpSp>
      <p:pic>
        <p:nvPicPr>
          <p:cNvPr id="10" name="Picture 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93830" y="3401456"/>
            <a:ext cx="207817" cy="143162"/>
          </a:xfrm>
          <a:prstGeom prst="rect">
            <a:avLst/>
          </a:prstGeom>
          <a:noFill/>
          <a:ln>
            <a:noFill/>
          </a:ln>
        </p:spPr>
      </p:pic>
      <p:pic>
        <p:nvPicPr>
          <p:cNvPr id="11" name="Picture 1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0987" y="3345069"/>
            <a:ext cx="207817" cy="143162"/>
          </a:xfrm>
          <a:prstGeom prst="rect">
            <a:avLst/>
          </a:prstGeom>
          <a:noFill/>
          <a:ln>
            <a:noFill/>
          </a:ln>
        </p:spPr>
      </p:pic>
      <p:pic>
        <p:nvPicPr>
          <p:cNvPr id="12" name="Picture 1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93924" y="3201907"/>
            <a:ext cx="207817" cy="143162"/>
          </a:xfrm>
          <a:prstGeom prst="rect">
            <a:avLst/>
          </a:prstGeom>
          <a:noFill/>
          <a:ln>
            <a:noFill/>
          </a:ln>
        </p:spPr>
      </p:pic>
      <p:pic>
        <p:nvPicPr>
          <p:cNvPr id="13" name="Picture 1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86457" y="3130326"/>
            <a:ext cx="207817" cy="143162"/>
          </a:xfrm>
          <a:prstGeom prst="rect">
            <a:avLst/>
          </a:prstGeom>
          <a:noFill/>
          <a:ln>
            <a:noFill/>
          </a:ln>
        </p:spPr>
      </p:pic>
      <p:pic>
        <p:nvPicPr>
          <p:cNvPr id="14" name="Picture 1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41468" y="2782032"/>
            <a:ext cx="207817" cy="143162"/>
          </a:xfrm>
          <a:prstGeom prst="rect">
            <a:avLst/>
          </a:prstGeom>
          <a:noFill/>
          <a:ln>
            <a:noFill/>
          </a:ln>
        </p:spPr>
      </p:pic>
      <p:grpSp>
        <p:nvGrpSpPr>
          <p:cNvPr id="15" name="Group 221"/>
          <p:cNvGrpSpPr/>
          <p:nvPr/>
        </p:nvGrpSpPr>
        <p:grpSpPr>
          <a:xfrm>
            <a:off x="2209800" y="1764634"/>
            <a:ext cx="994936" cy="734290"/>
            <a:chOff x="366315" y="3653929"/>
            <a:chExt cx="2379685" cy="1756271"/>
          </a:xfrm>
        </p:grpSpPr>
        <p:sp>
          <p:nvSpPr>
            <p:cNvPr id="17" name="Parallelogram 16"/>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8"/>
            <p:cNvGrpSpPr/>
            <p:nvPr/>
          </p:nvGrpSpPr>
          <p:grpSpPr>
            <a:xfrm>
              <a:off x="1852018" y="5083997"/>
              <a:ext cx="163909" cy="326203"/>
              <a:chOff x="1476543" y="4728479"/>
              <a:chExt cx="163909" cy="326203"/>
            </a:xfrm>
          </p:grpSpPr>
          <p:sp>
            <p:nvSpPr>
              <p:cNvPr id="118" name="Isosceles Triangle 11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9" name="Straight Connector 118"/>
              <p:cNvCxnSpPr>
                <a:stCxn id="11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99"/>
            <p:cNvGrpSpPr/>
            <p:nvPr/>
          </p:nvGrpSpPr>
          <p:grpSpPr>
            <a:xfrm>
              <a:off x="1589955" y="5083997"/>
              <a:ext cx="163909" cy="326203"/>
              <a:chOff x="1476543" y="4728479"/>
              <a:chExt cx="163909" cy="326203"/>
            </a:xfrm>
          </p:grpSpPr>
          <p:sp>
            <p:nvSpPr>
              <p:cNvPr id="116" name="Isosceles Triangle 11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7" name="Straight Connector 116"/>
              <p:cNvCxnSpPr>
                <a:stCxn id="11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02"/>
            <p:cNvGrpSpPr/>
            <p:nvPr/>
          </p:nvGrpSpPr>
          <p:grpSpPr>
            <a:xfrm>
              <a:off x="381000" y="5083996"/>
              <a:ext cx="163909" cy="326203"/>
              <a:chOff x="1476543" y="4728479"/>
              <a:chExt cx="163909" cy="326203"/>
            </a:xfrm>
          </p:grpSpPr>
          <p:sp>
            <p:nvSpPr>
              <p:cNvPr id="114" name="Isosceles Triangle 11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5" name="Straight Connector 114"/>
              <p:cNvCxnSpPr>
                <a:stCxn id="11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05"/>
            <p:cNvGrpSpPr/>
            <p:nvPr/>
          </p:nvGrpSpPr>
          <p:grpSpPr>
            <a:xfrm>
              <a:off x="685800" y="5083996"/>
              <a:ext cx="163909" cy="326203"/>
              <a:chOff x="1476543" y="4728479"/>
              <a:chExt cx="163909" cy="326203"/>
            </a:xfrm>
          </p:grpSpPr>
          <p:sp>
            <p:nvSpPr>
              <p:cNvPr id="112" name="Isosceles Triangle 11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3" name="Straight Connector 112"/>
              <p:cNvCxnSpPr>
                <a:stCxn id="11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17"/>
            <p:cNvGrpSpPr/>
            <p:nvPr/>
          </p:nvGrpSpPr>
          <p:grpSpPr>
            <a:xfrm>
              <a:off x="979091" y="5083996"/>
              <a:ext cx="163909" cy="326203"/>
              <a:chOff x="1476543" y="4728479"/>
              <a:chExt cx="163909" cy="326203"/>
            </a:xfrm>
          </p:grpSpPr>
          <p:sp>
            <p:nvSpPr>
              <p:cNvPr id="110" name="Isosceles Triangle 10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1" name="Straight Connector 110"/>
              <p:cNvCxnSpPr>
                <a:stCxn id="11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20"/>
            <p:cNvGrpSpPr/>
            <p:nvPr/>
          </p:nvGrpSpPr>
          <p:grpSpPr>
            <a:xfrm>
              <a:off x="1283891" y="5083996"/>
              <a:ext cx="163909" cy="326203"/>
              <a:chOff x="1476543" y="4728479"/>
              <a:chExt cx="163909" cy="326203"/>
            </a:xfrm>
          </p:grpSpPr>
          <p:sp>
            <p:nvSpPr>
              <p:cNvPr id="108" name="Isosceles Triangle 10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9" name="Straight Connector 108"/>
              <p:cNvCxnSpPr>
                <a:stCxn id="10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23"/>
            <p:cNvGrpSpPr/>
            <p:nvPr/>
          </p:nvGrpSpPr>
          <p:grpSpPr>
            <a:xfrm>
              <a:off x="2569046" y="3819924"/>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26"/>
            <p:cNvGrpSpPr/>
            <p:nvPr/>
          </p:nvGrpSpPr>
          <p:grpSpPr>
            <a:xfrm>
              <a:off x="2306983" y="3819924"/>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29"/>
            <p:cNvGrpSpPr/>
            <p:nvPr/>
          </p:nvGrpSpPr>
          <p:grpSpPr>
            <a:xfrm>
              <a:off x="1098028" y="3819923"/>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32"/>
            <p:cNvGrpSpPr/>
            <p:nvPr/>
          </p:nvGrpSpPr>
          <p:grpSpPr>
            <a:xfrm>
              <a:off x="1402828" y="3819923"/>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35"/>
            <p:cNvGrpSpPr/>
            <p:nvPr/>
          </p:nvGrpSpPr>
          <p:grpSpPr>
            <a:xfrm>
              <a:off x="1696119" y="3819923"/>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38"/>
            <p:cNvGrpSpPr/>
            <p:nvPr/>
          </p:nvGrpSpPr>
          <p:grpSpPr>
            <a:xfrm>
              <a:off x="2000919" y="3819923"/>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41"/>
            <p:cNvGrpSpPr/>
            <p:nvPr/>
          </p:nvGrpSpPr>
          <p:grpSpPr>
            <a:xfrm>
              <a:off x="2070373" y="4658124"/>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44"/>
            <p:cNvGrpSpPr/>
            <p:nvPr/>
          </p:nvGrpSpPr>
          <p:grpSpPr>
            <a:xfrm>
              <a:off x="1808310" y="4658124"/>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147"/>
            <p:cNvGrpSpPr/>
            <p:nvPr/>
          </p:nvGrpSpPr>
          <p:grpSpPr>
            <a:xfrm>
              <a:off x="599355" y="4658123"/>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50"/>
            <p:cNvGrpSpPr/>
            <p:nvPr/>
          </p:nvGrpSpPr>
          <p:grpSpPr>
            <a:xfrm>
              <a:off x="904155" y="46581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53"/>
            <p:cNvGrpSpPr/>
            <p:nvPr/>
          </p:nvGrpSpPr>
          <p:grpSpPr>
            <a:xfrm>
              <a:off x="1197446" y="46581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56"/>
            <p:cNvGrpSpPr/>
            <p:nvPr/>
          </p:nvGrpSpPr>
          <p:grpSpPr>
            <a:xfrm>
              <a:off x="1502246" y="4658123"/>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59"/>
            <p:cNvGrpSpPr/>
            <p:nvPr/>
          </p:nvGrpSpPr>
          <p:grpSpPr>
            <a:xfrm>
              <a:off x="2340446" y="4222328"/>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162"/>
            <p:cNvGrpSpPr/>
            <p:nvPr/>
          </p:nvGrpSpPr>
          <p:grpSpPr>
            <a:xfrm>
              <a:off x="2078383" y="4222328"/>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165"/>
            <p:cNvGrpSpPr/>
            <p:nvPr/>
          </p:nvGrpSpPr>
          <p:grpSpPr>
            <a:xfrm>
              <a:off x="869428" y="4222327"/>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168"/>
            <p:cNvGrpSpPr/>
            <p:nvPr/>
          </p:nvGrpSpPr>
          <p:grpSpPr>
            <a:xfrm>
              <a:off x="1174228" y="4222327"/>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171"/>
            <p:cNvGrpSpPr/>
            <p:nvPr/>
          </p:nvGrpSpPr>
          <p:grpSpPr>
            <a:xfrm>
              <a:off x="1467519" y="4222327"/>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174"/>
            <p:cNvGrpSpPr/>
            <p:nvPr/>
          </p:nvGrpSpPr>
          <p:grpSpPr>
            <a:xfrm>
              <a:off x="1772319" y="4222327"/>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6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6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6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6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7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7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sp>
        <p:nvSpPr>
          <p:cNvPr id="122" name="Content Placeholder 2"/>
          <p:cNvSpPr>
            <a:spLocks noGrp="1"/>
          </p:cNvSpPr>
          <p:nvPr>
            <p:ph idx="1"/>
          </p:nvPr>
        </p:nvSpPr>
        <p:spPr>
          <a:xfrm>
            <a:off x="464798" y="5684837"/>
            <a:ext cx="8229600" cy="1401763"/>
          </a:xfrm>
        </p:spPr>
        <p:txBody>
          <a:bodyPr/>
          <a:lstStyle/>
          <a:p>
            <a:pPr marL="0" indent="0" algn="ctr">
              <a:buNone/>
            </a:pPr>
            <a:r>
              <a:rPr lang="en-US" dirty="0" smtClean="0"/>
              <a:t>Wait for beacon to establish synchronization </a:t>
            </a:r>
            <a:endParaRPr lang="en-US" dirty="0"/>
          </a:p>
        </p:txBody>
      </p:sp>
      <p:pic>
        <p:nvPicPr>
          <p:cNvPr id="124" name="Picture 12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54327" y="2187815"/>
            <a:ext cx="210972" cy="145335"/>
          </a:xfrm>
          <a:prstGeom prst="rect">
            <a:avLst/>
          </a:prstGeom>
          <a:noFill/>
          <a:ln>
            <a:noFill/>
          </a:ln>
        </p:spPr>
      </p:pic>
      <p:sp>
        <p:nvSpPr>
          <p:cNvPr id="125" name="Oval 124"/>
          <p:cNvSpPr/>
          <p:nvPr/>
        </p:nvSpPr>
        <p:spPr>
          <a:xfrm rot="12391506">
            <a:off x="2471280" y="2836875"/>
            <a:ext cx="3881444" cy="309864"/>
          </a:xfrm>
          <a:prstGeom prst="ellipse">
            <a:avLst/>
          </a:prstGeom>
          <a:solidFill>
            <a:schemeClr val="accent3">
              <a:alpha val="52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26" name="Straight Arrow Connector 125"/>
          <p:cNvCxnSpPr/>
          <p:nvPr/>
        </p:nvCxnSpPr>
        <p:spPr>
          <a:xfrm flipV="1">
            <a:off x="4451119" y="3350040"/>
            <a:ext cx="207817" cy="48123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26</a:t>
            </a:fld>
            <a:endParaRPr lang="en-US">
              <a:solidFill>
                <a:prstClr val="black">
                  <a:tint val="75000"/>
                </a:prstClr>
              </a:solidFill>
            </a:endParaRPr>
          </a:p>
        </p:txBody>
      </p:sp>
      <p:sp>
        <p:nvSpPr>
          <p:cNvPr id="9" name="Oval 8"/>
          <p:cNvSpPr/>
          <p:nvPr/>
        </p:nvSpPr>
        <p:spPr>
          <a:xfrm rot="11144270">
            <a:off x="2729424" y="2254608"/>
            <a:ext cx="3881444" cy="309864"/>
          </a:xfrm>
          <a:prstGeom prst="ellipse">
            <a:avLst/>
          </a:prstGeom>
          <a:solidFill>
            <a:schemeClr val="accent3">
              <a:alpha val="52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27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Association</a:t>
            </a:r>
            <a:endParaRPr lang="en-US" dirty="0"/>
          </a:p>
        </p:txBody>
      </p:sp>
      <p:grpSp>
        <p:nvGrpSpPr>
          <p:cNvPr id="4" name="Group 3"/>
          <p:cNvGrpSpPr/>
          <p:nvPr/>
        </p:nvGrpSpPr>
        <p:grpSpPr>
          <a:xfrm>
            <a:off x="2206717" y="1752600"/>
            <a:ext cx="4727483" cy="3359076"/>
            <a:chOff x="2342860" y="5386450"/>
            <a:chExt cx="2089603" cy="1484751"/>
          </a:xfrm>
        </p:grpSpPr>
        <p:grpSp>
          <p:nvGrpSpPr>
            <p:cNvPr id="5" name="Group 4"/>
            <p:cNvGrpSpPr/>
            <p:nvPr/>
          </p:nvGrpSpPr>
          <p:grpSpPr>
            <a:xfrm>
              <a:off x="2342860" y="5386450"/>
              <a:ext cx="2089603" cy="994035"/>
              <a:chOff x="2342860" y="5386450"/>
              <a:chExt cx="2089603" cy="994035"/>
            </a:xfrm>
          </p:grpSpPr>
          <p:grpSp>
            <p:nvGrpSpPr>
              <p:cNvPr id="8" name="Group 7"/>
              <p:cNvGrpSpPr/>
              <p:nvPr/>
            </p:nvGrpSpPr>
            <p:grpSpPr>
              <a:xfrm>
                <a:off x="2715077" y="5630730"/>
                <a:ext cx="1717386" cy="749755"/>
                <a:chOff x="2763882" y="301987"/>
                <a:chExt cx="1717386" cy="749755"/>
              </a:xfrm>
            </p:grpSpPr>
            <p:grpSp>
              <p:nvGrpSpPr>
                <p:cNvPr id="113" name="Group 112"/>
                <p:cNvGrpSpPr/>
                <p:nvPr/>
              </p:nvGrpSpPr>
              <p:grpSpPr>
                <a:xfrm>
                  <a:off x="3112225" y="648183"/>
                  <a:ext cx="369087" cy="369088"/>
                  <a:chOff x="1172308" y="4297773"/>
                  <a:chExt cx="819470" cy="819475"/>
                </a:xfrm>
              </p:grpSpPr>
              <p:sp>
                <p:nvSpPr>
                  <p:cNvPr id="147" name="Oval 146"/>
                  <p:cNvSpPr/>
                  <p:nvPr/>
                </p:nvSpPr>
                <p:spPr>
                  <a:xfrm>
                    <a:off x="1337125" y="4480203"/>
                    <a:ext cx="464443" cy="485453"/>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ln>
                          <a:solidFill>
                            <a:schemeClr val="accent6"/>
                          </a:solidFill>
                        </a:ln>
                      </a:rPr>
                      <a:t>  </a:t>
                    </a:r>
                    <a:endParaRPr lang="en-US" u="sng" dirty="0">
                      <a:ln>
                        <a:solidFill>
                          <a:schemeClr val="accent6"/>
                        </a:solidFill>
                      </a:ln>
                    </a:endParaRPr>
                  </a:p>
                </p:txBody>
              </p:sp>
              <p:sp>
                <p:nvSpPr>
                  <p:cNvPr id="148" name="Oval 147"/>
                  <p:cNvSpPr/>
                  <p:nvPr/>
                </p:nvSpPr>
                <p:spPr>
                  <a:xfrm>
                    <a:off x="1273830" y="4414042"/>
                    <a:ext cx="591041" cy="617774"/>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ln>
                        <a:solidFill>
                          <a:schemeClr val="accent6"/>
                        </a:solidFill>
                      </a:ln>
                    </a:endParaRPr>
                  </a:p>
                </p:txBody>
              </p:sp>
              <p:sp>
                <p:nvSpPr>
                  <p:cNvPr id="149" name="Oval 148"/>
                  <p:cNvSpPr/>
                  <p:nvPr/>
                </p:nvSpPr>
                <p:spPr>
                  <a:xfrm>
                    <a:off x="1211467" y="4348857"/>
                    <a:ext cx="715766" cy="748139"/>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ln>
                        <a:solidFill>
                          <a:schemeClr val="accent6"/>
                        </a:solidFill>
                      </a:ln>
                    </a:endParaRPr>
                  </a:p>
                </p:txBody>
              </p:sp>
              <p:sp>
                <p:nvSpPr>
                  <p:cNvPr id="150" name="Rectangle 149"/>
                  <p:cNvSpPr/>
                  <p:nvPr/>
                </p:nvSpPr>
                <p:spPr>
                  <a:xfrm>
                    <a:off x="1432447" y="4297773"/>
                    <a:ext cx="495527" cy="819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 name="Rectangle 150"/>
                  <p:cNvSpPr/>
                  <p:nvPr/>
                </p:nvSpPr>
                <p:spPr>
                  <a:xfrm rot="5400000">
                    <a:off x="1324156" y="4449627"/>
                    <a:ext cx="515773"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4" name="Group 113"/>
                <p:cNvGrpSpPr/>
                <p:nvPr/>
              </p:nvGrpSpPr>
              <p:grpSpPr>
                <a:xfrm>
                  <a:off x="3947833" y="396348"/>
                  <a:ext cx="369087" cy="369088"/>
                  <a:chOff x="2318282" y="3262011"/>
                  <a:chExt cx="819470" cy="819473"/>
                </a:xfrm>
              </p:grpSpPr>
              <p:sp>
                <p:nvSpPr>
                  <p:cNvPr id="142" name="Oval 141"/>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 name="Oval 142"/>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4" name="Oval 143"/>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5" name="Rectangle 14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6" name="Rectangle 14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5" name="Group 114"/>
                <p:cNvGrpSpPr/>
                <p:nvPr/>
              </p:nvGrpSpPr>
              <p:grpSpPr>
                <a:xfrm>
                  <a:off x="2763882" y="550771"/>
                  <a:ext cx="369087" cy="369088"/>
                  <a:chOff x="2318282" y="3262011"/>
                  <a:chExt cx="819470" cy="819473"/>
                </a:xfrm>
              </p:grpSpPr>
              <p:sp>
                <p:nvSpPr>
                  <p:cNvPr id="137" name="Oval 136"/>
                  <p:cNvSpPr/>
                  <p:nvPr/>
                </p:nvSpPr>
                <p:spPr>
                  <a:xfrm>
                    <a:off x="2483098" y="3444441"/>
                    <a:ext cx="464443" cy="48545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8" name="Oval 137"/>
                  <p:cNvSpPr/>
                  <p:nvPr/>
                </p:nvSpPr>
                <p:spPr>
                  <a:xfrm>
                    <a:off x="2419799" y="3378279"/>
                    <a:ext cx="591040" cy="61777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 name="Oval 138"/>
                  <p:cNvSpPr/>
                  <p:nvPr/>
                </p:nvSpPr>
                <p:spPr>
                  <a:xfrm>
                    <a:off x="2357436" y="3313095"/>
                    <a:ext cx="715765" cy="74814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0" name="Rectangle 13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 name="Rectangle 14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6" name="Group 115"/>
                <p:cNvGrpSpPr/>
                <p:nvPr/>
              </p:nvGrpSpPr>
              <p:grpSpPr>
                <a:xfrm>
                  <a:off x="3104865" y="651749"/>
                  <a:ext cx="369087" cy="369088"/>
                  <a:chOff x="2318282" y="3262011"/>
                  <a:chExt cx="819470" cy="819473"/>
                </a:xfrm>
              </p:grpSpPr>
              <p:sp>
                <p:nvSpPr>
                  <p:cNvPr id="135" name="Rectangle 13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6" name="Rectangle 13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7" name="Group 116"/>
                <p:cNvGrpSpPr/>
                <p:nvPr/>
              </p:nvGrpSpPr>
              <p:grpSpPr>
                <a:xfrm>
                  <a:off x="3350378" y="580865"/>
                  <a:ext cx="369087" cy="395640"/>
                  <a:chOff x="2318281" y="3262011"/>
                  <a:chExt cx="819470" cy="878426"/>
                </a:xfrm>
              </p:grpSpPr>
              <p:sp>
                <p:nvSpPr>
                  <p:cNvPr id="130" name="Oval 129"/>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1" name="Oval 130"/>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2" name="Oval 131"/>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3" name="Rectangle 132"/>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4" name="Rectangle 133"/>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8" name="Group 117"/>
                <p:cNvGrpSpPr/>
                <p:nvPr/>
              </p:nvGrpSpPr>
              <p:grpSpPr>
                <a:xfrm>
                  <a:off x="4112181" y="675693"/>
                  <a:ext cx="369087" cy="376049"/>
                  <a:chOff x="2318281" y="3262011"/>
                  <a:chExt cx="819470" cy="834927"/>
                </a:xfrm>
              </p:grpSpPr>
              <p:sp>
                <p:nvSpPr>
                  <p:cNvPr id="125" name="Oval 124"/>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6" name="Oval 125"/>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7" name="Oval 126"/>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8" name="Rectangle 127"/>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9" name="Rectangle 128"/>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119" name="Picture 11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120" name="Picture 11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121" name="Picture 12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122" name="Picture 12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123" name="Picture 12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124" name="Picture 12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9" name="Group 221"/>
              <p:cNvGrpSpPr/>
              <p:nvPr/>
            </p:nvGrpSpPr>
            <p:grpSpPr>
              <a:xfrm>
                <a:off x="2342860" y="5386450"/>
                <a:ext cx="446450" cy="329492"/>
                <a:chOff x="366315" y="3653929"/>
                <a:chExt cx="2379685" cy="1756271"/>
              </a:xfrm>
            </p:grpSpPr>
            <p:sp>
              <p:nvSpPr>
                <p:cNvPr id="10" name="Parallelogram 9"/>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 name="Group 98"/>
                <p:cNvGrpSpPr/>
                <p:nvPr/>
              </p:nvGrpSpPr>
              <p:grpSpPr>
                <a:xfrm>
                  <a:off x="1852018" y="5083997"/>
                  <a:ext cx="163909" cy="326203"/>
                  <a:chOff x="1476543" y="4728479"/>
                  <a:chExt cx="163909" cy="326203"/>
                </a:xfrm>
              </p:grpSpPr>
              <p:sp>
                <p:nvSpPr>
                  <p:cNvPr id="111" name="Isosceles Triangle 11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12" name="Straight Connector 111"/>
                  <p:cNvCxnSpPr>
                    <a:stCxn id="11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99"/>
                <p:cNvGrpSpPr/>
                <p:nvPr/>
              </p:nvGrpSpPr>
              <p:grpSpPr>
                <a:xfrm>
                  <a:off x="1589955" y="5083997"/>
                  <a:ext cx="163909" cy="326203"/>
                  <a:chOff x="1476543" y="4728479"/>
                  <a:chExt cx="163909" cy="326203"/>
                </a:xfrm>
              </p:grpSpPr>
              <p:sp>
                <p:nvSpPr>
                  <p:cNvPr id="109" name="Isosceles Triangle 10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10" name="Straight Connector 109"/>
                  <p:cNvCxnSpPr>
                    <a:stCxn id="10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02"/>
                <p:cNvGrpSpPr/>
                <p:nvPr/>
              </p:nvGrpSpPr>
              <p:grpSpPr>
                <a:xfrm>
                  <a:off x="381000" y="5083996"/>
                  <a:ext cx="163909" cy="326203"/>
                  <a:chOff x="1476543" y="4728479"/>
                  <a:chExt cx="163909" cy="326203"/>
                </a:xfrm>
              </p:grpSpPr>
              <p:sp>
                <p:nvSpPr>
                  <p:cNvPr id="107" name="Isosceles Triangle 10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8" name="Straight Connector 107"/>
                  <p:cNvCxnSpPr>
                    <a:stCxn id="10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05"/>
                <p:cNvGrpSpPr/>
                <p:nvPr/>
              </p:nvGrpSpPr>
              <p:grpSpPr>
                <a:xfrm>
                  <a:off x="685800" y="5083996"/>
                  <a:ext cx="163909" cy="326203"/>
                  <a:chOff x="1476543" y="4728479"/>
                  <a:chExt cx="163909" cy="326203"/>
                </a:xfrm>
              </p:grpSpPr>
              <p:sp>
                <p:nvSpPr>
                  <p:cNvPr id="105" name="Isosceles Triangle 10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6" name="Straight Connector 105"/>
                  <p:cNvCxnSpPr>
                    <a:stCxn id="10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17"/>
                <p:cNvGrpSpPr/>
                <p:nvPr/>
              </p:nvGrpSpPr>
              <p:grpSpPr>
                <a:xfrm>
                  <a:off x="979091" y="5083996"/>
                  <a:ext cx="163909" cy="326203"/>
                  <a:chOff x="1476543" y="4728479"/>
                  <a:chExt cx="163909" cy="326203"/>
                </a:xfrm>
              </p:grpSpPr>
              <p:sp>
                <p:nvSpPr>
                  <p:cNvPr id="103" name="Isosceles Triangle 10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4" name="Straight Connector 103"/>
                  <p:cNvCxnSpPr>
                    <a:stCxn id="10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20"/>
                <p:cNvGrpSpPr/>
                <p:nvPr/>
              </p:nvGrpSpPr>
              <p:grpSpPr>
                <a:xfrm>
                  <a:off x="1283891" y="5083996"/>
                  <a:ext cx="163909" cy="326203"/>
                  <a:chOff x="1476543" y="4728479"/>
                  <a:chExt cx="163909" cy="326203"/>
                </a:xfrm>
              </p:grpSpPr>
              <p:sp>
                <p:nvSpPr>
                  <p:cNvPr id="101" name="Isosceles Triangle 10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2" name="Straight Connector 101"/>
                  <p:cNvCxnSpPr>
                    <a:stCxn id="10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23"/>
                <p:cNvGrpSpPr/>
                <p:nvPr/>
              </p:nvGrpSpPr>
              <p:grpSpPr>
                <a:xfrm>
                  <a:off x="2569046" y="3819924"/>
                  <a:ext cx="163909" cy="326203"/>
                  <a:chOff x="1476543" y="4728479"/>
                  <a:chExt cx="163909" cy="326203"/>
                </a:xfrm>
              </p:grpSpPr>
              <p:sp>
                <p:nvSpPr>
                  <p:cNvPr id="99" name="Isosceles Triangle 9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0" name="Straight Connector 99"/>
                  <p:cNvCxnSpPr>
                    <a:stCxn id="9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26"/>
                <p:cNvGrpSpPr/>
                <p:nvPr/>
              </p:nvGrpSpPr>
              <p:grpSpPr>
                <a:xfrm>
                  <a:off x="2306983" y="3819924"/>
                  <a:ext cx="163909" cy="326203"/>
                  <a:chOff x="1476543" y="4728479"/>
                  <a:chExt cx="163909" cy="326203"/>
                </a:xfrm>
              </p:grpSpPr>
              <p:sp>
                <p:nvSpPr>
                  <p:cNvPr id="97" name="Isosceles Triangle 9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8" name="Straight Connector 97"/>
                  <p:cNvCxnSpPr>
                    <a:stCxn id="9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29"/>
                <p:cNvGrpSpPr/>
                <p:nvPr/>
              </p:nvGrpSpPr>
              <p:grpSpPr>
                <a:xfrm>
                  <a:off x="1098028" y="3819923"/>
                  <a:ext cx="163909" cy="326203"/>
                  <a:chOff x="1476543" y="4728479"/>
                  <a:chExt cx="163909" cy="326203"/>
                </a:xfrm>
              </p:grpSpPr>
              <p:sp>
                <p:nvSpPr>
                  <p:cNvPr id="95" name="Isosceles Triangle 9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6" name="Straight Connector 95"/>
                  <p:cNvCxnSpPr>
                    <a:stCxn id="9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32"/>
                <p:cNvGrpSpPr/>
                <p:nvPr/>
              </p:nvGrpSpPr>
              <p:grpSpPr>
                <a:xfrm>
                  <a:off x="1402828" y="3819923"/>
                  <a:ext cx="163909" cy="326203"/>
                  <a:chOff x="1476543" y="4728479"/>
                  <a:chExt cx="163909" cy="326203"/>
                </a:xfrm>
              </p:grpSpPr>
              <p:sp>
                <p:nvSpPr>
                  <p:cNvPr id="93" name="Isosceles Triangle 9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4" name="Straight Connector 93"/>
                  <p:cNvCxnSpPr>
                    <a:stCxn id="9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35"/>
                <p:cNvGrpSpPr/>
                <p:nvPr/>
              </p:nvGrpSpPr>
              <p:grpSpPr>
                <a:xfrm>
                  <a:off x="1696119" y="3819923"/>
                  <a:ext cx="163909" cy="326203"/>
                  <a:chOff x="1476543" y="4728479"/>
                  <a:chExt cx="163909" cy="326203"/>
                </a:xfrm>
              </p:grpSpPr>
              <p:sp>
                <p:nvSpPr>
                  <p:cNvPr id="91" name="Isosceles Triangle 9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2" name="Straight Connector 91"/>
                  <p:cNvCxnSpPr>
                    <a:stCxn id="9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000919" y="3819923"/>
                  <a:ext cx="163909" cy="326203"/>
                  <a:chOff x="1476543" y="4728479"/>
                  <a:chExt cx="163909" cy="326203"/>
                </a:xfrm>
              </p:grpSpPr>
              <p:sp>
                <p:nvSpPr>
                  <p:cNvPr id="89" name="Isosceles Triangle 8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0" name="Straight Connector 89"/>
                  <p:cNvCxnSpPr>
                    <a:stCxn id="8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41"/>
                <p:cNvGrpSpPr/>
                <p:nvPr/>
              </p:nvGrpSpPr>
              <p:grpSpPr>
                <a:xfrm>
                  <a:off x="2070373" y="4658124"/>
                  <a:ext cx="163909" cy="326203"/>
                  <a:chOff x="1476543" y="4728479"/>
                  <a:chExt cx="163909" cy="326203"/>
                </a:xfrm>
              </p:grpSpPr>
              <p:sp>
                <p:nvSpPr>
                  <p:cNvPr id="87" name="Isosceles Triangle 8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8" name="Straight Connector 87"/>
                  <p:cNvCxnSpPr>
                    <a:stCxn id="8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44"/>
                <p:cNvGrpSpPr/>
                <p:nvPr/>
              </p:nvGrpSpPr>
              <p:grpSpPr>
                <a:xfrm>
                  <a:off x="1808310" y="4658124"/>
                  <a:ext cx="163909" cy="326203"/>
                  <a:chOff x="1476543" y="4728479"/>
                  <a:chExt cx="163909" cy="326203"/>
                </a:xfrm>
              </p:grpSpPr>
              <p:sp>
                <p:nvSpPr>
                  <p:cNvPr id="85" name="Isosceles Triangle 8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6" name="Straight Connector 85"/>
                  <p:cNvCxnSpPr>
                    <a:stCxn id="8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7"/>
                <p:cNvGrpSpPr/>
                <p:nvPr/>
              </p:nvGrpSpPr>
              <p:grpSpPr>
                <a:xfrm>
                  <a:off x="599355" y="4658123"/>
                  <a:ext cx="163909" cy="326203"/>
                  <a:chOff x="1476543" y="4728479"/>
                  <a:chExt cx="163909" cy="326203"/>
                </a:xfrm>
              </p:grpSpPr>
              <p:sp>
                <p:nvSpPr>
                  <p:cNvPr id="83" name="Isosceles Triangle 8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4" name="Straight Connector 83"/>
                  <p:cNvCxnSpPr>
                    <a:stCxn id="8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50"/>
                <p:cNvGrpSpPr/>
                <p:nvPr/>
              </p:nvGrpSpPr>
              <p:grpSpPr>
                <a:xfrm>
                  <a:off x="904155" y="4658123"/>
                  <a:ext cx="163909" cy="326203"/>
                  <a:chOff x="1476543" y="4728479"/>
                  <a:chExt cx="163909" cy="326203"/>
                </a:xfrm>
              </p:grpSpPr>
              <p:sp>
                <p:nvSpPr>
                  <p:cNvPr id="81" name="Isosceles Triangle 8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2" name="Straight Connector 81"/>
                  <p:cNvCxnSpPr>
                    <a:stCxn id="8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53"/>
                <p:cNvGrpSpPr/>
                <p:nvPr/>
              </p:nvGrpSpPr>
              <p:grpSpPr>
                <a:xfrm>
                  <a:off x="1197446" y="4658123"/>
                  <a:ext cx="163909" cy="326203"/>
                  <a:chOff x="1476543" y="4728479"/>
                  <a:chExt cx="163909" cy="326203"/>
                </a:xfrm>
              </p:grpSpPr>
              <p:sp>
                <p:nvSpPr>
                  <p:cNvPr id="79" name="Isosceles Triangle 7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0" name="Straight Connector 79"/>
                  <p:cNvCxnSpPr>
                    <a:stCxn id="7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56"/>
                <p:cNvGrpSpPr/>
                <p:nvPr/>
              </p:nvGrpSpPr>
              <p:grpSpPr>
                <a:xfrm>
                  <a:off x="1502246" y="4658123"/>
                  <a:ext cx="163909" cy="326203"/>
                  <a:chOff x="1476543" y="4728479"/>
                  <a:chExt cx="163909" cy="326203"/>
                </a:xfrm>
              </p:grpSpPr>
              <p:sp>
                <p:nvSpPr>
                  <p:cNvPr id="77" name="Isosceles Triangle 7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8" name="Straight Connector 77"/>
                  <p:cNvCxnSpPr>
                    <a:stCxn id="7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59"/>
                <p:cNvGrpSpPr/>
                <p:nvPr/>
              </p:nvGrpSpPr>
              <p:grpSpPr>
                <a:xfrm>
                  <a:off x="2340446" y="4222328"/>
                  <a:ext cx="163909" cy="326203"/>
                  <a:chOff x="1476543" y="4728479"/>
                  <a:chExt cx="163909" cy="326203"/>
                </a:xfrm>
              </p:grpSpPr>
              <p:sp>
                <p:nvSpPr>
                  <p:cNvPr id="75" name="Isosceles Triangle 7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6" name="Straight Connector 75"/>
                  <p:cNvCxnSpPr>
                    <a:stCxn id="7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62"/>
                <p:cNvGrpSpPr/>
                <p:nvPr/>
              </p:nvGrpSpPr>
              <p:grpSpPr>
                <a:xfrm>
                  <a:off x="2078383" y="4222328"/>
                  <a:ext cx="163909" cy="326203"/>
                  <a:chOff x="1476543" y="4728479"/>
                  <a:chExt cx="163909" cy="326203"/>
                </a:xfrm>
              </p:grpSpPr>
              <p:sp>
                <p:nvSpPr>
                  <p:cNvPr id="73" name="Isosceles Triangle 7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4" name="Straight Connector 73"/>
                  <p:cNvCxnSpPr>
                    <a:stCxn id="7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65"/>
                <p:cNvGrpSpPr/>
                <p:nvPr/>
              </p:nvGrpSpPr>
              <p:grpSpPr>
                <a:xfrm>
                  <a:off x="869428" y="4222327"/>
                  <a:ext cx="163909" cy="326203"/>
                  <a:chOff x="1476543" y="4728479"/>
                  <a:chExt cx="163909" cy="326203"/>
                </a:xfrm>
              </p:grpSpPr>
              <p:sp>
                <p:nvSpPr>
                  <p:cNvPr id="71" name="Isosceles Triangle 7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2" name="Straight Connector 71"/>
                  <p:cNvCxnSpPr>
                    <a:stCxn id="7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168"/>
                <p:cNvGrpSpPr/>
                <p:nvPr/>
              </p:nvGrpSpPr>
              <p:grpSpPr>
                <a:xfrm>
                  <a:off x="1174228" y="4222327"/>
                  <a:ext cx="163909" cy="326203"/>
                  <a:chOff x="1476543" y="4728479"/>
                  <a:chExt cx="163909" cy="326203"/>
                </a:xfrm>
              </p:grpSpPr>
              <p:sp>
                <p:nvSpPr>
                  <p:cNvPr id="69" name="Isosceles Triangle 6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0" name="Straight Connector 69"/>
                  <p:cNvCxnSpPr>
                    <a:stCxn id="6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71"/>
                <p:cNvGrpSpPr/>
                <p:nvPr/>
              </p:nvGrpSpPr>
              <p:grpSpPr>
                <a:xfrm>
                  <a:off x="1467519" y="4222327"/>
                  <a:ext cx="163909" cy="326203"/>
                  <a:chOff x="1476543" y="4728479"/>
                  <a:chExt cx="163909" cy="326203"/>
                </a:xfrm>
              </p:grpSpPr>
              <p:sp>
                <p:nvSpPr>
                  <p:cNvPr id="67" name="Isosceles Triangle 6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68" name="Straight Connector 67"/>
                  <p:cNvCxnSpPr>
                    <a:stCxn id="6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74"/>
                <p:cNvGrpSpPr/>
                <p:nvPr/>
              </p:nvGrpSpPr>
              <p:grpSpPr>
                <a:xfrm>
                  <a:off x="1772319" y="4222327"/>
                  <a:ext cx="163909" cy="326203"/>
                  <a:chOff x="1476543" y="4728479"/>
                  <a:chExt cx="163909" cy="326203"/>
                </a:xfrm>
              </p:grpSpPr>
              <p:sp>
                <p:nvSpPr>
                  <p:cNvPr id="65" name="Isosceles Triangle 6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66" name="Straight Connector 65"/>
                  <p:cNvCxnSpPr>
                    <a:stCxn id="6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4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4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4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4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4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pic>
          <p:nvPicPr>
            <p:cNvPr id="6" name="Picture 5" descr="Untitled.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46777" y="6468865"/>
              <a:ext cx="2011680" cy="402336"/>
            </a:xfrm>
            <a:prstGeom prst="rect">
              <a:avLst/>
            </a:prstGeom>
          </p:spPr>
        </p:pic>
        <p:sp>
          <p:nvSpPr>
            <p:cNvPr id="7" name="Rectangle 6"/>
            <p:cNvSpPr/>
            <p:nvPr/>
          </p:nvSpPr>
          <p:spPr>
            <a:xfrm>
              <a:off x="2342860" y="6468865"/>
              <a:ext cx="2015597" cy="402336"/>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dirty="0" smtClean="0"/>
                <a:t>           Pilots</a:t>
              </a:r>
              <a:endParaRPr lang="en-US" sz="3600" dirty="0"/>
            </a:p>
          </p:txBody>
        </p:sp>
      </p:grpSp>
      <p:sp>
        <p:nvSpPr>
          <p:cNvPr id="152" name="Content Placeholder 2"/>
          <p:cNvSpPr>
            <a:spLocks noGrp="1"/>
          </p:cNvSpPr>
          <p:nvPr>
            <p:ph idx="1"/>
          </p:nvPr>
        </p:nvSpPr>
        <p:spPr>
          <a:xfrm>
            <a:off x="495036" y="5791200"/>
            <a:ext cx="8229600" cy="1401763"/>
          </a:xfrm>
        </p:spPr>
        <p:txBody>
          <a:bodyPr/>
          <a:lstStyle/>
          <a:p>
            <a:pPr marL="0" indent="0" algn="ctr">
              <a:buNone/>
            </a:pPr>
            <a:r>
              <a:rPr lang="en-US" dirty="0" smtClean="0"/>
              <a:t>Send association request in dedicated slot</a:t>
            </a:r>
            <a:endParaRPr lang="en-US" dirty="0"/>
          </a:p>
        </p:txBody>
      </p:sp>
      <p:cxnSp>
        <p:nvCxnSpPr>
          <p:cNvPr id="153" name="Straight Arrow Connector 152"/>
          <p:cNvCxnSpPr/>
          <p:nvPr/>
        </p:nvCxnSpPr>
        <p:spPr>
          <a:xfrm flipV="1">
            <a:off x="4475129" y="3380396"/>
            <a:ext cx="207817" cy="48123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7764766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 158"/>
          <p:cNvGrpSpPr/>
          <p:nvPr/>
        </p:nvGrpSpPr>
        <p:grpSpPr>
          <a:xfrm>
            <a:off x="5000241" y="2038009"/>
            <a:ext cx="835016" cy="835018"/>
            <a:chOff x="2318282" y="3262011"/>
            <a:chExt cx="819470" cy="819473"/>
          </a:xfrm>
        </p:grpSpPr>
        <p:sp>
          <p:nvSpPr>
            <p:cNvPr id="160" name="Rectangle 15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1" name="Rectangle 16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 name="Title 1"/>
          <p:cNvSpPr>
            <a:spLocks noGrp="1"/>
          </p:cNvSpPr>
          <p:nvPr>
            <p:ph type="title"/>
          </p:nvPr>
        </p:nvSpPr>
        <p:spPr/>
        <p:txBody>
          <a:bodyPr/>
          <a:lstStyle/>
          <a:p>
            <a:r>
              <a:rPr lang="en-US" dirty="0" smtClean="0"/>
              <a:t>Association</a:t>
            </a:r>
            <a:endParaRPr lang="en-US" dirty="0"/>
          </a:p>
        </p:txBody>
      </p:sp>
      <p:grpSp>
        <p:nvGrpSpPr>
          <p:cNvPr id="113" name="Group 112"/>
          <p:cNvGrpSpPr/>
          <p:nvPr/>
        </p:nvGrpSpPr>
        <p:grpSpPr>
          <a:xfrm>
            <a:off x="3836900" y="3085345"/>
            <a:ext cx="835016" cy="835018"/>
            <a:chOff x="1172308" y="4297773"/>
            <a:chExt cx="819470" cy="819475"/>
          </a:xfrm>
        </p:grpSpPr>
        <p:sp>
          <p:nvSpPr>
            <p:cNvPr id="147" name="Oval 146"/>
            <p:cNvSpPr/>
            <p:nvPr/>
          </p:nvSpPr>
          <p:spPr>
            <a:xfrm>
              <a:off x="1337125" y="4480203"/>
              <a:ext cx="464443" cy="485453"/>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  </a:t>
              </a:r>
              <a:endParaRPr lang="en-US" u="sng" dirty="0"/>
            </a:p>
          </p:txBody>
        </p:sp>
        <p:sp>
          <p:nvSpPr>
            <p:cNvPr id="148" name="Oval 147"/>
            <p:cNvSpPr/>
            <p:nvPr/>
          </p:nvSpPr>
          <p:spPr>
            <a:xfrm>
              <a:off x="1273830" y="4414042"/>
              <a:ext cx="591041" cy="617774"/>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9" name="Oval 148"/>
            <p:cNvSpPr/>
            <p:nvPr/>
          </p:nvSpPr>
          <p:spPr>
            <a:xfrm>
              <a:off x="1211467" y="4348857"/>
              <a:ext cx="715766" cy="748139"/>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0" name="Rectangle 149"/>
            <p:cNvSpPr/>
            <p:nvPr/>
          </p:nvSpPr>
          <p:spPr>
            <a:xfrm>
              <a:off x="1432447" y="4297773"/>
              <a:ext cx="495527" cy="819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 name="Rectangle 150"/>
            <p:cNvSpPr/>
            <p:nvPr/>
          </p:nvSpPr>
          <p:spPr>
            <a:xfrm rot="5400000">
              <a:off x="1324156" y="4449627"/>
              <a:ext cx="515773"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4" name="Group 113"/>
          <p:cNvGrpSpPr/>
          <p:nvPr/>
        </p:nvGrpSpPr>
        <p:grpSpPr>
          <a:xfrm>
            <a:off x="5727366" y="2515598"/>
            <a:ext cx="835016" cy="835018"/>
            <a:chOff x="2318282" y="3262011"/>
            <a:chExt cx="819470" cy="819473"/>
          </a:xfrm>
        </p:grpSpPr>
        <p:sp>
          <p:nvSpPr>
            <p:cNvPr id="142" name="Oval 141"/>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 name="Oval 142"/>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4" name="Oval 143"/>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5" name="Rectangle 14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6" name="Rectangle 14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5" name="Group 114"/>
          <p:cNvGrpSpPr/>
          <p:nvPr/>
        </p:nvGrpSpPr>
        <p:grpSpPr>
          <a:xfrm>
            <a:off x="3048815" y="2864959"/>
            <a:ext cx="835016" cy="835021"/>
            <a:chOff x="2318282" y="3262009"/>
            <a:chExt cx="819470" cy="819475"/>
          </a:xfrm>
        </p:grpSpPr>
        <p:sp>
          <p:nvSpPr>
            <p:cNvPr id="137" name="Oval 136"/>
            <p:cNvSpPr/>
            <p:nvPr/>
          </p:nvSpPr>
          <p:spPr>
            <a:xfrm>
              <a:off x="2483098" y="3444441"/>
              <a:ext cx="464443" cy="48545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8" name="Oval 137"/>
            <p:cNvSpPr/>
            <p:nvPr/>
          </p:nvSpPr>
          <p:spPr>
            <a:xfrm>
              <a:off x="2419799" y="3378279"/>
              <a:ext cx="591040" cy="61777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 name="Oval 138"/>
            <p:cNvSpPr/>
            <p:nvPr/>
          </p:nvSpPr>
          <p:spPr>
            <a:xfrm>
              <a:off x="2357436" y="3313095"/>
              <a:ext cx="715765" cy="74814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0" name="Rectangle 139"/>
            <p:cNvSpPr/>
            <p:nvPr/>
          </p:nvSpPr>
          <p:spPr>
            <a:xfrm>
              <a:off x="2578419" y="3262009"/>
              <a:ext cx="495527" cy="81946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 name="Rectangle 14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6" name="Group 115"/>
          <p:cNvGrpSpPr/>
          <p:nvPr/>
        </p:nvGrpSpPr>
        <p:grpSpPr>
          <a:xfrm>
            <a:off x="3820249" y="3093413"/>
            <a:ext cx="835016" cy="835018"/>
            <a:chOff x="2318282" y="3262011"/>
            <a:chExt cx="819470" cy="819473"/>
          </a:xfrm>
        </p:grpSpPr>
        <p:sp>
          <p:nvSpPr>
            <p:cNvPr id="135" name="Rectangle 13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6" name="Rectangle 13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7" name="Group 116"/>
          <p:cNvGrpSpPr/>
          <p:nvPr/>
        </p:nvGrpSpPr>
        <p:grpSpPr>
          <a:xfrm>
            <a:off x="4375694" y="2933046"/>
            <a:ext cx="835016" cy="895089"/>
            <a:chOff x="2318281" y="3262011"/>
            <a:chExt cx="819470" cy="878426"/>
          </a:xfrm>
        </p:grpSpPr>
        <p:sp>
          <p:nvSpPr>
            <p:cNvPr id="130" name="Oval 129"/>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1" name="Oval 130"/>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2" name="Oval 131"/>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3" name="Rectangle 132"/>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4" name="Rectangle 133"/>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8" name="Group 117"/>
          <p:cNvGrpSpPr/>
          <p:nvPr/>
        </p:nvGrpSpPr>
        <p:grpSpPr>
          <a:xfrm>
            <a:off x="6099184" y="3147583"/>
            <a:ext cx="835016" cy="850767"/>
            <a:chOff x="2318281" y="3262011"/>
            <a:chExt cx="819470" cy="834927"/>
          </a:xfrm>
        </p:grpSpPr>
        <p:sp>
          <p:nvSpPr>
            <p:cNvPr id="125" name="Oval 124"/>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6" name="Oval 125"/>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7" name="Oval 126"/>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8" name="Rectangle 127"/>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9" name="Rectangle 128"/>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119" name="Picture 11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51410" y="3422831"/>
            <a:ext cx="210972" cy="145335"/>
          </a:xfrm>
          <a:prstGeom prst="rect">
            <a:avLst/>
          </a:prstGeom>
          <a:noFill/>
          <a:ln>
            <a:noFill/>
          </a:ln>
        </p:spPr>
      </p:pic>
      <p:pic>
        <p:nvPicPr>
          <p:cNvPr id="120" name="Picture 11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84667" y="3365586"/>
            <a:ext cx="210972" cy="145335"/>
          </a:xfrm>
          <a:prstGeom prst="rect">
            <a:avLst/>
          </a:prstGeom>
          <a:noFill/>
          <a:ln>
            <a:noFill/>
          </a:ln>
        </p:spPr>
      </p:pic>
      <p:pic>
        <p:nvPicPr>
          <p:cNvPr id="121" name="Picture 12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25696" y="3220251"/>
            <a:ext cx="210972" cy="145335"/>
          </a:xfrm>
          <a:prstGeom prst="rect">
            <a:avLst/>
          </a:prstGeom>
          <a:noFill/>
          <a:ln>
            <a:noFill/>
          </a:ln>
        </p:spPr>
      </p:pic>
      <p:pic>
        <p:nvPicPr>
          <p:cNvPr id="122" name="Picture 12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98381" y="3147583"/>
            <a:ext cx="210972" cy="145335"/>
          </a:xfrm>
          <a:prstGeom prst="rect">
            <a:avLst/>
          </a:prstGeom>
          <a:noFill/>
          <a:ln>
            <a:noFill/>
          </a:ln>
        </p:spPr>
      </p:pic>
      <p:pic>
        <p:nvPicPr>
          <p:cNvPr id="123" name="Picture 12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3698" y="2794004"/>
            <a:ext cx="210972" cy="145335"/>
          </a:xfrm>
          <a:prstGeom prst="rect">
            <a:avLst/>
          </a:prstGeom>
          <a:noFill/>
          <a:ln>
            <a:noFill/>
          </a:ln>
        </p:spPr>
      </p:pic>
      <p:pic>
        <p:nvPicPr>
          <p:cNvPr id="124" name="Picture 12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65421" y="2302117"/>
            <a:ext cx="210972" cy="145335"/>
          </a:xfrm>
          <a:prstGeom prst="rect">
            <a:avLst/>
          </a:prstGeom>
          <a:noFill/>
          <a:ln>
            <a:noFill/>
          </a:ln>
        </p:spPr>
      </p:pic>
      <p:grpSp>
        <p:nvGrpSpPr>
          <p:cNvPr id="9" name="Group 221"/>
          <p:cNvGrpSpPr/>
          <p:nvPr/>
        </p:nvGrpSpPr>
        <p:grpSpPr>
          <a:xfrm>
            <a:off x="2206717" y="1749462"/>
            <a:ext cx="1010041" cy="745437"/>
            <a:chOff x="366315" y="3653929"/>
            <a:chExt cx="2379685" cy="1756271"/>
          </a:xfrm>
        </p:grpSpPr>
        <p:sp>
          <p:nvSpPr>
            <p:cNvPr id="10" name="Parallelogram 9"/>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 name="Group 98"/>
            <p:cNvGrpSpPr/>
            <p:nvPr/>
          </p:nvGrpSpPr>
          <p:grpSpPr>
            <a:xfrm>
              <a:off x="1852018" y="5083997"/>
              <a:ext cx="163909" cy="326203"/>
              <a:chOff x="1476543" y="4728479"/>
              <a:chExt cx="163909" cy="326203"/>
            </a:xfrm>
          </p:grpSpPr>
          <p:sp>
            <p:nvSpPr>
              <p:cNvPr id="111" name="Isosceles Triangle 11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12" name="Straight Connector 111"/>
              <p:cNvCxnSpPr>
                <a:stCxn id="11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99"/>
            <p:cNvGrpSpPr/>
            <p:nvPr/>
          </p:nvGrpSpPr>
          <p:grpSpPr>
            <a:xfrm>
              <a:off x="1589955" y="5083997"/>
              <a:ext cx="163909" cy="326203"/>
              <a:chOff x="1476543" y="4728479"/>
              <a:chExt cx="163909" cy="326203"/>
            </a:xfrm>
          </p:grpSpPr>
          <p:sp>
            <p:nvSpPr>
              <p:cNvPr id="109" name="Isosceles Triangle 10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10" name="Straight Connector 109"/>
              <p:cNvCxnSpPr>
                <a:stCxn id="10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02"/>
            <p:cNvGrpSpPr/>
            <p:nvPr/>
          </p:nvGrpSpPr>
          <p:grpSpPr>
            <a:xfrm>
              <a:off x="381000" y="5083996"/>
              <a:ext cx="163909" cy="326203"/>
              <a:chOff x="1476543" y="4728479"/>
              <a:chExt cx="163909" cy="326203"/>
            </a:xfrm>
          </p:grpSpPr>
          <p:sp>
            <p:nvSpPr>
              <p:cNvPr id="107" name="Isosceles Triangle 10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8" name="Straight Connector 107"/>
              <p:cNvCxnSpPr>
                <a:stCxn id="10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05"/>
            <p:cNvGrpSpPr/>
            <p:nvPr/>
          </p:nvGrpSpPr>
          <p:grpSpPr>
            <a:xfrm>
              <a:off x="685800" y="5083996"/>
              <a:ext cx="163909" cy="326203"/>
              <a:chOff x="1476543" y="4728479"/>
              <a:chExt cx="163909" cy="326203"/>
            </a:xfrm>
          </p:grpSpPr>
          <p:sp>
            <p:nvSpPr>
              <p:cNvPr id="105" name="Isosceles Triangle 10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6" name="Straight Connector 105"/>
              <p:cNvCxnSpPr>
                <a:stCxn id="10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17"/>
            <p:cNvGrpSpPr/>
            <p:nvPr/>
          </p:nvGrpSpPr>
          <p:grpSpPr>
            <a:xfrm>
              <a:off x="979091" y="5083996"/>
              <a:ext cx="163909" cy="326203"/>
              <a:chOff x="1476543" y="4728479"/>
              <a:chExt cx="163909" cy="326203"/>
            </a:xfrm>
          </p:grpSpPr>
          <p:sp>
            <p:nvSpPr>
              <p:cNvPr id="103" name="Isosceles Triangle 10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4" name="Straight Connector 103"/>
              <p:cNvCxnSpPr>
                <a:stCxn id="10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20"/>
            <p:cNvGrpSpPr/>
            <p:nvPr/>
          </p:nvGrpSpPr>
          <p:grpSpPr>
            <a:xfrm>
              <a:off x="1283891" y="5083996"/>
              <a:ext cx="163909" cy="326203"/>
              <a:chOff x="1476543" y="4728479"/>
              <a:chExt cx="163909" cy="326203"/>
            </a:xfrm>
          </p:grpSpPr>
          <p:sp>
            <p:nvSpPr>
              <p:cNvPr id="101" name="Isosceles Triangle 10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2" name="Straight Connector 101"/>
              <p:cNvCxnSpPr>
                <a:stCxn id="10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23"/>
            <p:cNvGrpSpPr/>
            <p:nvPr/>
          </p:nvGrpSpPr>
          <p:grpSpPr>
            <a:xfrm>
              <a:off x="2569046" y="3819924"/>
              <a:ext cx="163909" cy="326203"/>
              <a:chOff x="1476543" y="4728479"/>
              <a:chExt cx="163909" cy="326203"/>
            </a:xfrm>
          </p:grpSpPr>
          <p:sp>
            <p:nvSpPr>
              <p:cNvPr id="99" name="Isosceles Triangle 9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0" name="Straight Connector 99"/>
              <p:cNvCxnSpPr>
                <a:stCxn id="9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26"/>
            <p:cNvGrpSpPr/>
            <p:nvPr/>
          </p:nvGrpSpPr>
          <p:grpSpPr>
            <a:xfrm>
              <a:off x="2306983" y="3819924"/>
              <a:ext cx="163909" cy="326203"/>
              <a:chOff x="1476543" y="4728479"/>
              <a:chExt cx="163909" cy="326203"/>
            </a:xfrm>
          </p:grpSpPr>
          <p:sp>
            <p:nvSpPr>
              <p:cNvPr id="97" name="Isosceles Triangle 9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8" name="Straight Connector 97"/>
              <p:cNvCxnSpPr>
                <a:stCxn id="9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29"/>
            <p:cNvGrpSpPr/>
            <p:nvPr/>
          </p:nvGrpSpPr>
          <p:grpSpPr>
            <a:xfrm>
              <a:off x="1098028" y="3819923"/>
              <a:ext cx="163909" cy="326203"/>
              <a:chOff x="1476543" y="4728479"/>
              <a:chExt cx="163909" cy="326203"/>
            </a:xfrm>
          </p:grpSpPr>
          <p:sp>
            <p:nvSpPr>
              <p:cNvPr id="95" name="Isosceles Triangle 9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6" name="Straight Connector 95"/>
              <p:cNvCxnSpPr>
                <a:stCxn id="9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32"/>
            <p:cNvGrpSpPr/>
            <p:nvPr/>
          </p:nvGrpSpPr>
          <p:grpSpPr>
            <a:xfrm>
              <a:off x="1402828" y="3819923"/>
              <a:ext cx="163909" cy="326203"/>
              <a:chOff x="1476543" y="4728479"/>
              <a:chExt cx="163909" cy="326203"/>
            </a:xfrm>
          </p:grpSpPr>
          <p:sp>
            <p:nvSpPr>
              <p:cNvPr id="93" name="Isosceles Triangle 9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4" name="Straight Connector 93"/>
              <p:cNvCxnSpPr>
                <a:stCxn id="9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35"/>
            <p:cNvGrpSpPr/>
            <p:nvPr/>
          </p:nvGrpSpPr>
          <p:grpSpPr>
            <a:xfrm>
              <a:off x="1696119" y="3819923"/>
              <a:ext cx="163909" cy="326203"/>
              <a:chOff x="1476543" y="4728479"/>
              <a:chExt cx="163909" cy="326203"/>
            </a:xfrm>
          </p:grpSpPr>
          <p:sp>
            <p:nvSpPr>
              <p:cNvPr id="91" name="Isosceles Triangle 9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2" name="Straight Connector 91"/>
              <p:cNvCxnSpPr>
                <a:stCxn id="9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000919" y="3819923"/>
              <a:ext cx="163909" cy="326203"/>
              <a:chOff x="1476543" y="4728479"/>
              <a:chExt cx="163909" cy="326203"/>
            </a:xfrm>
          </p:grpSpPr>
          <p:sp>
            <p:nvSpPr>
              <p:cNvPr id="89" name="Isosceles Triangle 8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0" name="Straight Connector 89"/>
              <p:cNvCxnSpPr>
                <a:stCxn id="8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41"/>
            <p:cNvGrpSpPr/>
            <p:nvPr/>
          </p:nvGrpSpPr>
          <p:grpSpPr>
            <a:xfrm>
              <a:off x="2070373" y="4658124"/>
              <a:ext cx="163909" cy="326203"/>
              <a:chOff x="1476543" y="4728479"/>
              <a:chExt cx="163909" cy="326203"/>
            </a:xfrm>
          </p:grpSpPr>
          <p:sp>
            <p:nvSpPr>
              <p:cNvPr id="87" name="Isosceles Triangle 8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8" name="Straight Connector 87"/>
              <p:cNvCxnSpPr>
                <a:stCxn id="8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44"/>
            <p:cNvGrpSpPr/>
            <p:nvPr/>
          </p:nvGrpSpPr>
          <p:grpSpPr>
            <a:xfrm>
              <a:off x="1808310" y="4658124"/>
              <a:ext cx="163909" cy="326203"/>
              <a:chOff x="1476543" y="4728479"/>
              <a:chExt cx="163909" cy="326203"/>
            </a:xfrm>
          </p:grpSpPr>
          <p:sp>
            <p:nvSpPr>
              <p:cNvPr id="85" name="Isosceles Triangle 8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6" name="Straight Connector 85"/>
              <p:cNvCxnSpPr>
                <a:stCxn id="8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7"/>
            <p:cNvGrpSpPr/>
            <p:nvPr/>
          </p:nvGrpSpPr>
          <p:grpSpPr>
            <a:xfrm>
              <a:off x="599355" y="4658123"/>
              <a:ext cx="163909" cy="326203"/>
              <a:chOff x="1476543" y="4728479"/>
              <a:chExt cx="163909" cy="326203"/>
            </a:xfrm>
          </p:grpSpPr>
          <p:sp>
            <p:nvSpPr>
              <p:cNvPr id="83" name="Isosceles Triangle 8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4" name="Straight Connector 83"/>
              <p:cNvCxnSpPr>
                <a:stCxn id="8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50"/>
            <p:cNvGrpSpPr/>
            <p:nvPr/>
          </p:nvGrpSpPr>
          <p:grpSpPr>
            <a:xfrm>
              <a:off x="904155" y="4658123"/>
              <a:ext cx="163909" cy="326203"/>
              <a:chOff x="1476543" y="4728479"/>
              <a:chExt cx="163909" cy="326203"/>
            </a:xfrm>
          </p:grpSpPr>
          <p:sp>
            <p:nvSpPr>
              <p:cNvPr id="81" name="Isosceles Triangle 8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2" name="Straight Connector 81"/>
              <p:cNvCxnSpPr>
                <a:stCxn id="8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53"/>
            <p:cNvGrpSpPr/>
            <p:nvPr/>
          </p:nvGrpSpPr>
          <p:grpSpPr>
            <a:xfrm>
              <a:off x="1197446" y="4658123"/>
              <a:ext cx="163909" cy="326203"/>
              <a:chOff x="1476543" y="4728479"/>
              <a:chExt cx="163909" cy="326203"/>
            </a:xfrm>
          </p:grpSpPr>
          <p:sp>
            <p:nvSpPr>
              <p:cNvPr id="79" name="Isosceles Triangle 7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0" name="Straight Connector 79"/>
              <p:cNvCxnSpPr>
                <a:stCxn id="7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56"/>
            <p:cNvGrpSpPr/>
            <p:nvPr/>
          </p:nvGrpSpPr>
          <p:grpSpPr>
            <a:xfrm>
              <a:off x="1502246" y="4658123"/>
              <a:ext cx="163909" cy="326203"/>
              <a:chOff x="1476543" y="4728479"/>
              <a:chExt cx="163909" cy="326203"/>
            </a:xfrm>
          </p:grpSpPr>
          <p:sp>
            <p:nvSpPr>
              <p:cNvPr id="77" name="Isosceles Triangle 7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8" name="Straight Connector 77"/>
              <p:cNvCxnSpPr>
                <a:stCxn id="7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59"/>
            <p:cNvGrpSpPr/>
            <p:nvPr/>
          </p:nvGrpSpPr>
          <p:grpSpPr>
            <a:xfrm>
              <a:off x="2340446" y="4222328"/>
              <a:ext cx="163909" cy="326203"/>
              <a:chOff x="1476543" y="4728479"/>
              <a:chExt cx="163909" cy="326203"/>
            </a:xfrm>
          </p:grpSpPr>
          <p:sp>
            <p:nvSpPr>
              <p:cNvPr id="75" name="Isosceles Triangle 7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6" name="Straight Connector 75"/>
              <p:cNvCxnSpPr>
                <a:stCxn id="7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62"/>
            <p:cNvGrpSpPr/>
            <p:nvPr/>
          </p:nvGrpSpPr>
          <p:grpSpPr>
            <a:xfrm>
              <a:off x="2078383" y="4222328"/>
              <a:ext cx="163909" cy="326203"/>
              <a:chOff x="1476543" y="4728479"/>
              <a:chExt cx="163909" cy="326203"/>
            </a:xfrm>
          </p:grpSpPr>
          <p:sp>
            <p:nvSpPr>
              <p:cNvPr id="73" name="Isosceles Triangle 7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4" name="Straight Connector 73"/>
              <p:cNvCxnSpPr>
                <a:stCxn id="7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65"/>
            <p:cNvGrpSpPr/>
            <p:nvPr/>
          </p:nvGrpSpPr>
          <p:grpSpPr>
            <a:xfrm>
              <a:off x="869428" y="4222327"/>
              <a:ext cx="163909" cy="326203"/>
              <a:chOff x="1476543" y="4728479"/>
              <a:chExt cx="163909" cy="326203"/>
            </a:xfrm>
          </p:grpSpPr>
          <p:sp>
            <p:nvSpPr>
              <p:cNvPr id="71" name="Isosceles Triangle 7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2" name="Straight Connector 71"/>
              <p:cNvCxnSpPr>
                <a:stCxn id="7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168"/>
            <p:cNvGrpSpPr/>
            <p:nvPr/>
          </p:nvGrpSpPr>
          <p:grpSpPr>
            <a:xfrm>
              <a:off x="1174228" y="4222327"/>
              <a:ext cx="163909" cy="326203"/>
              <a:chOff x="1476543" y="4728479"/>
              <a:chExt cx="163909" cy="326203"/>
            </a:xfrm>
          </p:grpSpPr>
          <p:sp>
            <p:nvSpPr>
              <p:cNvPr id="69" name="Isosceles Triangle 6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0" name="Straight Connector 69"/>
              <p:cNvCxnSpPr>
                <a:stCxn id="6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71"/>
            <p:cNvGrpSpPr/>
            <p:nvPr/>
          </p:nvGrpSpPr>
          <p:grpSpPr>
            <a:xfrm>
              <a:off x="1467519" y="4222327"/>
              <a:ext cx="163909" cy="326203"/>
              <a:chOff x="1476543" y="4728479"/>
              <a:chExt cx="163909" cy="326203"/>
            </a:xfrm>
          </p:grpSpPr>
          <p:sp>
            <p:nvSpPr>
              <p:cNvPr id="67" name="Isosceles Triangle 6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68" name="Straight Connector 67"/>
              <p:cNvCxnSpPr>
                <a:stCxn id="6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74"/>
            <p:cNvGrpSpPr/>
            <p:nvPr/>
          </p:nvGrpSpPr>
          <p:grpSpPr>
            <a:xfrm>
              <a:off x="1772319" y="4222327"/>
              <a:ext cx="163909" cy="326203"/>
              <a:chOff x="1476543" y="4728479"/>
              <a:chExt cx="163909" cy="326203"/>
            </a:xfrm>
          </p:grpSpPr>
          <p:sp>
            <p:nvSpPr>
              <p:cNvPr id="65" name="Isosceles Triangle 6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66" name="Straight Connector 65"/>
              <p:cNvCxnSpPr>
                <a:stCxn id="6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4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4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4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4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4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pic>
        <p:nvPicPr>
          <p:cNvPr id="6" name="Picture 5" descr="Untitled.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215579" y="4198300"/>
            <a:ext cx="4551191" cy="910238"/>
          </a:xfrm>
          <a:prstGeom prst="rect">
            <a:avLst/>
          </a:prstGeom>
        </p:spPr>
      </p:pic>
      <p:sp>
        <p:nvSpPr>
          <p:cNvPr id="7" name="Rectangle 6"/>
          <p:cNvSpPr/>
          <p:nvPr/>
        </p:nvSpPr>
        <p:spPr>
          <a:xfrm>
            <a:off x="2206717" y="4198300"/>
            <a:ext cx="4560053" cy="910238"/>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dirty="0" smtClean="0"/>
              <a:t>           Pilots</a:t>
            </a:r>
            <a:endParaRPr lang="en-US" sz="3600" dirty="0"/>
          </a:p>
        </p:txBody>
      </p:sp>
      <p:sp>
        <p:nvSpPr>
          <p:cNvPr id="152" name="Content Placeholder 2"/>
          <p:cNvSpPr>
            <a:spLocks noGrp="1"/>
          </p:cNvSpPr>
          <p:nvPr>
            <p:ph idx="1"/>
          </p:nvPr>
        </p:nvSpPr>
        <p:spPr>
          <a:xfrm>
            <a:off x="495036" y="5791200"/>
            <a:ext cx="8229600" cy="1401763"/>
          </a:xfrm>
        </p:spPr>
        <p:txBody>
          <a:bodyPr/>
          <a:lstStyle/>
          <a:p>
            <a:pPr marL="0" indent="0" algn="ctr">
              <a:buNone/>
            </a:pPr>
            <a:r>
              <a:rPr lang="en-US" dirty="0" smtClean="0"/>
              <a:t>Use MU-MIMO channel to transmit remaining control</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28</a:t>
            </a:fld>
            <a:endParaRPr lang="en-US">
              <a:solidFill>
                <a:prstClr val="black">
                  <a:tint val="75000"/>
                </a:prstClr>
              </a:solidFill>
            </a:endParaRPr>
          </a:p>
        </p:txBody>
      </p:sp>
      <p:cxnSp>
        <p:nvCxnSpPr>
          <p:cNvPr id="163" name="Straight Arrow Connector 162"/>
          <p:cNvCxnSpPr/>
          <p:nvPr/>
        </p:nvCxnSpPr>
        <p:spPr>
          <a:xfrm flipV="1">
            <a:off x="4475129" y="3380396"/>
            <a:ext cx="207817" cy="48123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63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p:cNvGrpSpPr/>
          <p:nvPr/>
        </p:nvGrpSpPr>
        <p:grpSpPr>
          <a:xfrm>
            <a:off x="5016892" y="2029941"/>
            <a:ext cx="835016" cy="835018"/>
            <a:chOff x="1172308" y="4297773"/>
            <a:chExt cx="819470" cy="819475"/>
          </a:xfrm>
        </p:grpSpPr>
        <p:sp>
          <p:nvSpPr>
            <p:cNvPr id="154" name="Oval 153"/>
            <p:cNvSpPr/>
            <p:nvPr/>
          </p:nvSpPr>
          <p:spPr>
            <a:xfrm>
              <a:off x="1337125" y="4480203"/>
              <a:ext cx="464443" cy="48545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  </a:t>
              </a:r>
              <a:endParaRPr lang="en-US" u="sng" dirty="0"/>
            </a:p>
          </p:txBody>
        </p:sp>
        <p:sp>
          <p:nvSpPr>
            <p:cNvPr id="155" name="Oval 154"/>
            <p:cNvSpPr/>
            <p:nvPr/>
          </p:nvSpPr>
          <p:spPr>
            <a:xfrm>
              <a:off x="1273830" y="4414042"/>
              <a:ext cx="591041" cy="6177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6" name="Oval 155"/>
            <p:cNvSpPr/>
            <p:nvPr/>
          </p:nvSpPr>
          <p:spPr>
            <a:xfrm>
              <a:off x="1211467" y="4348857"/>
              <a:ext cx="715766" cy="74813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7" name="Rectangle 156"/>
            <p:cNvSpPr/>
            <p:nvPr/>
          </p:nvSpPr>
          <p:spPr>
            <a:xfrm>
              <a:off x="1432447" y="4297773"/>
              <a:ext cx="495527" cy="819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8" name="Rectangle 157"/>
            <p:cNvSpPr/>
            <p:nvPr/>
          </p:nvSpPr>
          <p:spPr>
            <a:xfrm rot="5400000">
              <a:off x="1324156" y="4449627"/>
              <a:ext cx="515773"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59" name="Group 158"/>
          <p:cNvGrpSpPr/>
          <p:nvPr/>
        </p:nvGrpSpPr>
        <p:grpSpPr>
          <a:xfrm>
            <a:off x="5000241" y="2038009"/>
            <a:ext cx="835016" cy="835018"/>
            <a:chOff x="2318282" y="3262011"/>
            <a:chExt cx="819470" cy="819473"/>
          </a:xfrm>
        </p:grpSpPr>
        <p:sp>
          <p:nvSpPr>
            <p:cNvPr id="160" name="Rectangle 159"/>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1" name="Rectangle 16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 name="Title 1"/>
          <p:cNvSpPr>
            <a:spLocks noGrp="1"/>
          </p:cNvSpPr>
          <p:nvPr>
            <p:ph type="title"/>
          </p:nvPr>
        </p:nvSpPr>
        <p:spPr/>
        <p:txBody>
          <a:bodyPr/>
          <a:lstStyle/>
          <a:p>
            <a:r>
              <a:rPr lang="en-US" dirty="0" smtClean="0"/>
              <a:t>Random Access</a:t>
            </a:r>
            <a:endParaRPr lang="en-US" dirty="0"/>
          </a:p>
        </p:txBody>
      </p:sp>
      <p:grpSp>
        <p:nvGrpSpPr>
          <p:cNvPr id="113" name="Group 112"/>
          <p:cNvGrpSpPr/>
          <p:nvPr/>
        </p:nvGrpSpPr>
        <p:grpSpPr>
          <a:xfrm>
            <a:off x="3836900" y="3085345"/>
            <a:ext cx="835016" cy="835018"/>
            <a:chOff x="1172308" y="4297773"/>
            <a:chExt cx="819470" cy="819475"/>
          </a:xfrm>
        </p:grpSpPr>
        <p:sp>
          <p:nvSpPr>
            <p:cNvPr id="147" name="Oval 146"/>
            <p:cNvSpPr/>
            <p:nvPr/>
          </p:nvSpPr>
          <p:spPr>
            <a:xfrm>
              <a:off x="1337125" y="4480203"/>
              <a:ext cx="464443" cy="485453"/>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  </a:t>
              </a:r>
              <a:endParaRPr lang="en-US" u="sng" dirty="0"/>
            </a:p>
          </p:txBody>
        </p:sp>
        <p:sp>
          <p:nvSpPr>
            <p:cNvPr id="148" name="Oval 147"/>
            <p:cNvSpPr/>
            <p:nvPr/>
          </p:nvSpPr>
          <p:spPr>
            <a:xfrm>
              <a:off x="1273830" y="4414042"/>
              <a:ext cx="591041" cy="617774"/>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9" name="Oval 148"/>
            <p:cNvSpPr/>
            <p:nvPr/>
          </p:nvSpPr>
          <p:spPr>
            <a:xfrm>
              <a:off x="1211467" y="4348857"/>
              <a:ext cx="715766" cy="748139"/>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0" name="Rectangle 149"/>
            <p:cNvSpPr/>
            <p:nvPr/>
          </p:nvSpPr>
          <p:spPr>
            <a:xfrm>
              <a:off x="1432447" y="4297773"/>
              <a:ext cx="495527" cy="819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 name="Rectangle 150"/>
            <p:cNvSpPr/>
            <p:nvPr/>
          </p:nvSpPr>
          <p:spPr>
            <a:xfrm rot="5400000">
              <a:off x="1324156" y="4449627"/>
              <a:ext cx="515773"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4" name="Group 113"/>
          <p:cNvGrpSpPr/>
          <p:nvPr/>
        </p:nvGrpSpPr>
        <p:grpSpPr>
          <a:xfrm>
            <a:off x="5727366" y="2515598"/>
            <a:ext cx="835016" cy="835018"/>
            <a:chOff x="2318282" y="3262011"/>
            <a:chExt cx="819470" cy="819473"/>
          </a:xfrm>
        </p:grpSpPr>
        <p:sp>
          <p:nvSpPr>
            <p:cNvPr id="142" name="Oval 141"/>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 name="Oval 142"/>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4" name="Oval 143"/>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5" name="Rectangle 14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6" name="Rectangle 14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5" name="Group 114"/>
          <p:cNvGrpSpPr/>
          <p:nvPr/>
        </p:nvGrpSpPr>
        <p:grpSpPr>
          <a:xfrm>
            <a:off x="3048815" y="2864959"/>
            <a:ext cx="835016" cy="835021"/>
            <a:chOff x="2318282" y="3262009"/>
            <a:chExt cx="819470" cy="819475"/>
          </a:xfrm>
        </p:grpSpPr>
        <p:sp>
          <p:nvSpPr>
            <p:cNvPr id="137" name="Oval 136"/>
            <p:cNvSpPr/>
            <p:nvPr/>
          </p:nvSpPr>
          <p:spPr>
            <a:xfrm>
              <a:off x="2483098" y="3444441"/>
              <a:ext cx="464443" cy="48545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8" name="Oval 137"/>
            <p:cNvSpPr/>
            <p:nvPr/>
          </p:nvSpPr>
          <p:spPr>
            <a:xfrm>
              <a:off x="2419799" y="3378279"/>
              <a:ext cx="591040" cy="61777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9" name="Oval 138"/>
            <p:cNvSpPr/>
            <p:nvPr/>
          </p:nvSpPr>
          <p:spPr>
            <a:xfrm>
              <a:off x="2357436" y="3313095"/>
              <a:ext cx="715765" cy="74814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0" name="Rectangle 139"/>
            <p:cNvSpPr/>
            <p:nvPr/>
          </p:nvSpPr>
          <p:spPr>
            <a:xfrm>
              <a:off x="2578419" y="3262009"/>
              <a:ext cx="495527" cy="81946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1" name="Rectangle 140"/>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6" name="Group 115"/>
          <p:cNvGrpSpPr/>
          <p:nvPr/>
        </p:nvGrpSpPr>
        <p:grpSpPr>
          <a:xfrm>
            <a:off x="3820249" y="3093413"/>
            <a:ext cx="835016" cy="835018"/>
            <a:chOff x="2318282" y="3262011"/>
            <a:chExt cx="819470" cy="819473"/>
          </a:xfrm>
        </p:grpSpPr>
        <p:sp>
          <p:nvSpPr>
            <p:cNvPr id="135" name="Rectangle 134"/>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6" name="Rectangle 135"/>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7" name="Group 116"/>
          <p:cNvGrpSpPr/>
          <p:nvPr/>
        </p:nvGrpSpPr>
        <p:grpSpPr>
          <a:xfrm>
            <a:off x="4375694" y="2933046"/>
            <a:ext cx="835016" cy="895089"/>
            <a:chOff x="2318281" y="3262011"/>
            <a:chExt cx="819470" cy="878426"/>
          </a:xfrm>
        </p:grpSpPr>
        <p:sp>
          <p:nvSpPr>
            <p:cNvPr id="130" name="Oval 129"/>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1" name="Oval 130"/>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2" name="Oval 131"/>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3" name="Rectangle 132"/>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4" name="Rectangle 133"/>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118" name="Group 117"/>
          <p:cNvGrpSpPr/>
          <p:nvPr/>
        </p:nvGrpSpPr>
        <p:grpSpPr>
          <a:xfrm>
            <a:off x="6099184" y="3147583"/>
            <a:ext cx="835016" cy="850767"/>
            <a:chOff x="2318281" y="3262011"/>
            <a:chExt cx="819470" cy="834927"/>
          </a:xfrm>
        </p:grpSpPr>
        <p:sp>
          <p:nvSpPr>
            <p:cNvPr id="125" name="Oval 124"/>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6" name="Oval 125"/>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7" name="Oval 126"/>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8" name="Rectangle 127"/>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9" name="Rectangle 128"/>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119" name="Picture 11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51410" y="3422831"/>
            <a:ext cx="210972" cy="145335"/>
          </a:xfrm>
          <a:prstGeom prst="rect">
            <a:avLst/>
          </a:prstGeom>
          <a:noFill/>
          <a:ln>
            <a:noFill/>
          </a:ln>
        </p:spPr>
      </p:pic>
      <p:pic>
        <p:nvPicPr>
          <p:cNvPr id="120" name="Picture 11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84667" y="3365586"/>
            <a:ext cx="210972" cy="145335"/>
          </a:xfrm>
          <a:prstGeom prst="rect">
            <a:avLst/>
          </a:prstGeom>
          <a:noFill/>
          <a:ln>
            <a:noFill/>
          </a:ln>
        </p:spPr>
      </p:pic>
      <p:pic>
        <p:nvPicPr>
          <p:cNvPr id="121" name="Picture 12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25696" y="3220251"/>
            <a:ext cx="210972" cy="145335"/>
          </a:xfrm>
          <a:prstGeom prst="rect">
            <a:avLst/>
          </a:prstGeom>
          <a:noFill/>
          <a:ln>
            <a:noFill/>
          </a:ln>
        </p:spPr>
      </p:pic>
      <p:pic>
        <p:nvPicPr>
          <p:cNvPr id="122" name="Picture 12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98381" y="3147583"/>
            <a:ext cx="210972" cy="145335"/>
          </a:xfrm>
          <a:prstGeom prst="rect">
            <a:avLst/>
          </a:prstGeom>
          <a:noFill/>
          <a:ln>
            <a:noFill/>
          </a:ln>
        </p:spPr>
      </p:pic>
      <p:pic>
        <p:nvPicPr>
          <p:cNvPr id="123" name="Picture 12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3698" y="2794004"/>
            <a:ext cx="210972" cy="145335"/>
          </a:xfrm>
          <a:prstGeom prst="rect">
            <a:avLst/>
          </a:prstGeom>
          <a:noFill/>
          <a:ln>
            <a:noFill/>
          </a:ln>
        </p:spPr>
      </p:pic>
      <p:pic>
        <p:nvPicPr>
          <p:cNvPr id="124" name="Picture 12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65421" y="2302117"/>
            <a:ext cx="210972" cy="145335"/>
          </a:xfrm>
          <a:prstGeom prst="rect">
            <a:avLst/>
          </a:prstGeom>
          <a:noFill/>
          <a:ln>
            <a:noFill/>
          </a:ln>
        </p:spPr>
      </p:pic>
      <p:grpSp>
        <p:nvGrpSpPr>
          <p:cNvPr id="9" name="Group 221"/>
          <p:cNvGrpSpPr/>
          <p:nvPr/>
        </p:nvGrpSpPr>
        <p:grpSpPr>
          <a:xfrm>
            <a:off x="2206717" y="1749462"/>
            <a:ext cx="1010041" cy="745437"/>
            <a:chOff x="366315" y="3653929"/>
            <a:chExt cx="2379685" cy="1756271"/>
          </a:xfrm>
        </p:grpSpPr>
        <p:sp>
          <p:nvSpPr>
            <p:cNvPr id="10" name="Parallelogram 9"/>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 name="Group 98"/>
            <p:cNvGrpSpPr/>
            <p:nvPr/>
          </p:nvGrpSpPr>
          <p:grpSpPr>
            <a:xfrm>
              <a:off x="1852018" y="5083997"/>
              <a:ext cx="163909" cy="326203"/>
              <a:chOff x="1476543" y="4728479"/>
              <a:chExt cx="163909" cy="326203"/>
            </a:xfrm>
          </p:grpSpPr>
          <p:sp>
            <p:nvSpPr>
              <p:cNvPr id="111" name="Isosceles Triangle 11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12" name="Straight Connector 111"/>
              <p:cNvCxnSpPr>
                <a:stCxn id="11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99"/>
            <p:cNvGrpSpPr/>
            <p:nvPr/>
          </p:nvGrpSpPr>
          <p:grpSpPr>
            <a:xfrm>
              <a:off x="1589955" y="5083997"/>
              <a:ext cx="163909" cy="326203"/>
              <a:chOff x="1476543" y="4728479"/>
              <a:chExt cx="163909" cy="326203"/>
            </a:xfrm>
          </p:grpSpPr>
          <p:sp>
            <p:nvSpPr>
              <p:cNvPr id="109" name="Isosceles Triangle 10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10" name="Straight Connector 109"/>
              <p:cNvCxnSpPr>
                <a:stCxn id="10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02"/>
            <p:cNvGrpSpPr/>
            <p:nvPr/>
          </p:nvGrpSpPr>
          <p:grpSpPr>
            <a:xfrm>
              <a:off x="381000" y="5083996"/>
              <a:ext cx="163909" cy="326203"/>
              <a:chOff x="1476543" y="4728479"/>
              <a:chExt cx="163909" cy="326203"/>
            </a:xfrm>
          </p:grpSpPr>
          <p:sp>
            <p:nvSpPr>
              <p:cNvPr id="107" name="Isosceles Triangle 10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8" name="Straight Connector 107"/>
              <p:cNvCxnSpPr>
                <a:stCxn id="10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05"/>
            <p:cNvGrpSpPr/>
            <p:nvPr/>
          </p:nvGrpSpPr>
          <p:grpSpPr>
            <a:xfrm>
              <a:off x="685800" y="5083996"/>
              <a:ext cx="163909" cy="326203"/>
              <a:chOff x="1476543" y="4728479"/>
              <a:chExt cx="163909" cy="326203"/>
            </a:xfrm>
          </p:grpSpPr>
          <p:sp>
            <p:nvSpPr>
              <p:cNvPr id="105" name="Isosceles Triangle 10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6" name="Straight Connector 105"/>
              <p:cNvCxnSpPr>
                <a:stCxn id="10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17"/>
            <p:cNvGrpSpPr/>
            <p:nvPr/>
          </p:nvGrpSpPr>
          <p:grpSpPr>
            <a:xfrm>
              <a:off x="979091" y="5083996"/>
              <a:ext cx="163909" cy="326203"/>
              <a:chOff x="1476543" y="4728479"/>
              <a:chExt cx="163909" cy="326203"/>
            </a:xfrm>
          </p:grpSpPr>
          <p:sp>
            <p:nvSpPr>
              <p:cNvPr id="103" name="Isosceles Triangle 10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4" name="Straight Connector 103"/>
              <p:cNvCxnSpPr>
                <a:stCxn id="10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20"/>
            <p:cNvGrpSpPr/>
            <p:nvPr/>
          </p:nvGrpSpPr>
          <p:grpSpPr>
            <a:xfrm>
              <a:off x="1283891" y="5083996"/>
              <a:ext cx="163909" cy="326203"/>
              <a:chOff x="1476543" y="4728479"/>
              <a:chExt cx="163909" cy="326203"/>
            </a:xfrm>
          </p:grpSpPr>
          <p:sp>
            <p:nvSpPr>
              <p:cNvPr id="101" name="Isosceles Triangle 10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2" name="Straight Connector 101"/>
              <p:cNvCxnSpPr>
                <a:stCxn id="10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23"/>
            <p:cNvGrpSpPr/>
            <p:nvPr/>
          </p:nvGrpSpPr>
          <p:grpSpPr>
            <a:xfrm>
              <a:off x="2569046" y="3819924"/>
              <a:ext cx="163909" cy="326203"/>
              <a:chOff x="1476543" y="4728479"/>
              <a:chExt cx="163909" cy="326203"/>
            </a:xfrm>
          </p:grpSpPr>
          <p:sp>
            <p:nvSpPr>
              <p:cNvPr id="99" name="Isosceles Triangle 9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100" name="Straight Connector 99"/>
              <p:cNvCxnSpPr>
                <a:stCxn id="9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26"/>
            <p:cNvGrpSpPr/>
            <p:nvPr/>
          </p:nvGrpSpPr>
          <p:grpSpPr>
            <a:xfrm>
              <a:off x="2306983" y="3819924"/>
              <a:ext cx="163909" cy="326203"/>
              <a:chOff x="1476543" y="4728479"/>
              <a:chExt cx="163909" cy="326203"/>
            </a:xfrm>
          </p:grpSpPr>
          <p:sp>
            <p:nvSpPr>
              <p:cNvPr id="97" name="Isosceles Triangle 9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8" name="Straight Connector 97"/>
              <p:cNvCxnSpPr>
                <a:stCxn id="9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29"/>
            <p:cNvGrpSpPr/>
            <p:nvPr/>
          </p:nvGrpSpPr>
          <p:grpSpPr>
            <a:xfrm>
              <a:off x="1098028" y="3819923"/>
              <a:ext cx="163909" cy="326203"/>
              <a:chOff x="1476543" y="4728479"/>
              <a:chExt cx="163909" cy="326203"/>
            </a:xfrm>
          </p:grpSpPr>
          <p:sp>
            <p:nvSpPr>
              <p:cNvPr id="95" name="Isosceles Triangle 9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6" name="Straight Connector 95"/>
              <p:cNvCxnSpPr>
                <a:stCxn id="9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32"/>
            <p:cNvGrpSpPr/>
            <p:nvPr/>
          </p:nvGrpSpPr>
          <p:grpSpPr>
            <a:xfrm>
              <a:off x="1402828" y="3819923"/>
              <a:ext cx="163909" cy="326203"/>
              <a:chOff x="1476543" y="4728479"/>
              <a:chExt cx="163909" cy="326203"/>
            </a:xfrm>
          </p:grpSpPr>
          <p:sp>
            <p:nvSpPr>
              <p:cNvPr id="93" name="Isosceles Triangle 9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4" name="Straight Connector 93"/>
              <p:cNvCxnSpPr>
                <a:stCxn id="9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35"/>
            <p:cNvGrpSpPr/>
            <p:nvPr/>
          </p:nvGrpSpPr>
          <p:grpSpPr>
            <a:xfrm>
              <a:off x="1696119" y="3819923"/>
              <a:ext cx="163909" cy="326203"/>
              <a:chOff x="1476543" y="4728479"/>
              <a:chExt cx="163909" cy="326203"/>
            </a:xfrm>
          </p:grpSpPr>
          <p:sp>
            <p:nvSpPr>
              <p:cNvPr id="91" name="Isosceles Triangle 9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2" name="Straight Connector 91"/>
              <p:cNvCxnSpPr>
                <a:stCxn id="9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000919" y="3819923"/>
              <a:ext cx="163909" cy="326203"/>
              <a:chOff x="1476543" y="4728479"/>
              <a:chExt cx="163909" cy="326203"/>
            </a:xfrm>
          </p:grpSpPr>
          <p:sp>
            <p:nvSpPr>
              <p:cNvPr id="89" name="Isosceles Triangle 8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90" name="Straight Connector 89"/>
              <p:cNvCxnSpPr>
                <a:stCxn id="8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41"/>
            <p:cNvGrpSpPr/>
            <p:nvPr/>
          </p:nvGrpSpPr>
          <p:grpSpPr>
            <a:xfrm>
              <a:off x="2070373" y="4658124"/>
              <a:ext cx="163909" cy="326203"/>
              <a:chOff x="1476543" y="4728479"/>
              <a:chExt cx="163909" cy="326203"/>
            </a:xfrm>
          </p:grpSpPr>
          <p:sp>
            <p:nvSpPr>
              <p:cNvPr id="87" name="Isosceles Triangle 8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8" name="Straight Connector 87"/>
              <p:cNvCxnSpPr>
                <a:stCxn id="8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44"/>
            <p:cNvGrpSpPr/>
            <p:nvPr/>
          </p:nvGrpSpPr>
          <p:grpSpPr>
            <a:xfrm>
              <a:off x="1808310" y="4658124"/>
              <a:ext cx="163909" cy="326203"/>
              <a:chOff x="1476543" y="4728479"/>
              <a:chExt cx="163909" cy="326203"/>
            </a:xfrm>
          </p:grpSpPr>
          <p:sp>
            <p:nvSpPr>
              <p:cNvPr id="85" name="Isosceles Triangle 8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6" name="Straight Connector 85"/>
              <p:cNvCxnSpPr>
                <a:stCxn id="8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7"/>
            <p:cNvGrpSpPr/>
            <p:nvPr/>
          </p:nvGrpSpPr>
          <p:grpSpPr>
            <a:xfrm>
              <a:off x="599355" y="4658123"/>
              <a:ext cx="163909" cy="326203"/>
              <a:chOff x="1476543" y="4728479"/>
              <a:chExt cx="163909" cy="326203"/>
            </a:xfrm>
          </p:grpSpPr>
          <p:sp>
            <p:nvSpPr>
              <p:cNvPr id="83" name="Isosceles Triangle 8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4" name="Straight Connector 83"/>
              <p:cNvCxnSpPr>
                <a:stCxn id="8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50"/>
            <p:cNvGrpSpPr/>
            <p:nvPr/>
          </p:nvGrpSpPr>
          <p:grpSpPr>
            <a:xfrm>
              <a:off x="904155" y="4658123"/>
              <a:ext cx="163909" cy="326203"/>
              <a:chOff x="1476543" y="4728479"/>
              <a:chExt cx="163909" cy="326203"/>
            </a:xfrm>
          </p:grpSpPr>
          <p:sp>
            <p:nvSpPr>
              <p:cNvPr id="81" name="Isosceles Triangle 8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2" name="Straight Connector 81"/>
              <p:cNvCxnSpPr>
                <a:stCxn id="8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53"/>
            <p:cNvGrpSpPr/>
            <p:nvPr/>
          </p:nvGrpSpPr>
          <p:grpSpPr>
            <a:xfrm>
              <a:off x="1197446" y="4658123"/>
              <a:ext cx="163909" cy="326203"/>
              <a:chOff x="1476543" y="4728479"/>
              <a:chExt cx="163909" cy="326203"/>
            </a:xfrm>
          </p:grpSpPr>
          <p:sp>
            <p:nvSpPr>
              <p:cNvPr id="79" name="Isosceles Triangle 7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80" name="Straight Connector 79"/>
              <p:cNvCxnSpPr>
                <a:stCxn id="7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56"/>
            <p:cNvGrpSpPr/>
            <p:nvPr/>
          </p:nvGrpSpPr>
          <p:grpSpPr>
            <a:xfrm>
              <a:off x="1502246" y="4658123"/>
              <a:ext cx="163909" cy="326203"/>
              <a:chOff x="1476543" y="4728479"/>
              <a:chExt cx="163909" cy="326203"/>
            </a:xfrm>
          </p:grpSpPr>
          <p:sp>
            <p:nvSpPr>
              <p:cNvPr id="77" name="Isosceles Triangle 7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8" name="Straight Connector 77"/>
              <p:cNvCxnSpPr>
                <a:stCxn id="7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59"/>
            <p:cNvGrpSpPr/>
            <p:nvPr/>
          </p:nvGrpSpPr>
          <p:grpSpPr>
            <a:xfrm>
              <a:off x="2340446" y="4222328"/>
              <a:ext cx="163909" cy="326203"/>
              <a:chOff x="1476543" y="4728479"/>
              <a:chExt cx="163909" cy="326203"/>
            </a:xfrm>
          </p:grpSpPr>
          <p:sp>
            <p:nvSpPr>
              <p:cNvPr id="75" name="Isosceles Triangle 7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6" name="Straight Connector 75"/>
              <p:cNvCxnSpPr>
                <a:stCxn id="7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62"/>
            <p:cNvGrpSpPr/>
            <p:nvPr/>
          </p:nvGrpSpPr>
          <p:grpSpPr>
            <a:xfrm>
              <a:off x="2078383" y="4222328"/>
              <a:ext cx="163909" cy="326203"/>
              <a:chOff x="1476543" y="4728479"/>
              <a:chExt cx="163909" cy="326203"/>
            </a:xfrm>
          </p:grpSpPr>
          <p:sp>
            <p:nvSpPr>
              <p:cNvPr id="73" name="Isosceles Triangle 72"/>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4" name="Straight Connector 73"/>
              <p:cNvCxnSpPr>
                <a:stCxn id="73"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65"/>
            <p:cNvGrpSpPr/>
            <p:nvPr/>
          </p:nvGrpSpPr>
          <p:grpSpPr>
            <a:xfrm>
              <a:off x="869428" y="4222327"/>
              <a:ext cx="163909" cy="326203"/>
              <a:chOff x="1476543" y="4728479"/>
              <a:chExt cx="163909" cy="326203"/>
            </a:xfrm>
          </p:grpSpPr>
          <p:sp>
            <p:nvSpPr>
              <p:cNvPr id="71" name="Isosceles Triangle 70"/>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2" name="Straight Connector 71"/>
              <p:cNvCxnSpPr>
                <a:stCxn id="71"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168"/>
            <p:cNvGrpSpPr/>
            <p:nvPr/>
          </p:nvGrpSpPr>
          <p:grpSpPr>
            <a:xfrm>
              <a:off x="1174228" y="4222327"/>
              <a:ext cx="163909" cy="326203"/>
              <a:chOff x="1476543" y="4728479"/>
              <a:chExt cx="163909" cy="326203"/>
            </a:xfrm>
          </p:grpSpPr>
          <p:sp>
            <p:nvSpPr>
              <p:cNvPr id="69" name="Isosceles Triangle 68"/>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70" name="Straight Connector 69"/>
              <p:cNvCxnSpPr>
                <a:stCxn id="69"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71"/>
            <p:cNvGrpSpPr/>
            <p:nvPr/>
          </p:nvGrpSpPr>
          <p:grpSpPr>
            <a:xfrm>
              <a:off x="1467519" y="4222327"/>
              <a:ext cx="163909" cy="326203"/>
              <a:chOff x="1476543" y="4728479"/>
              <a:chExt cx="163909" cy="326203"/>
            </a:xfrm>
          </p:grpSpPr>
          <p:sp>
            <p:nvSpPr>
              <p:cNvPr id="67" name="Isosceles Triangle 66"/>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68" name="Straight Connector 67"/>
              <p:cNvCxnSpPr>
                <a:stCxn id="67"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74"/>
            <p:cNvGrpSpPr/>
            <p:nvPr/>
          </p:nvGrpSpPr>
          <p:grpSpPr>
            <a:xfrm>
              <a:off x="1772319" y="4222327"/>
              <a:ext cx="163909" cy="326203"/>
              <a:chOff x="1476543" y="4728479"/>
              <a:chExt cx="163909" cy="326203"/>
            </a:xfrm>
          </p:grpSpPr>
          <p:sp>
            <p:nvSpPr>
              <p:cNvPr id="65" name="Isosceles Triangle 64"/>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66" name="Straight Connector 65"/>
              <p:cNvCxnSpPr>
                <a:stCxn id="65"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4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4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4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4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4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pic>
        <p:nvPicPr>
          <p:cNvPr id="6" name="Picture 5" descr="Untitled.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215579" y="4198300"/>
            <a:ext cx="4551191" cy="910238"/>
          </a:xfrm>
          <a:prstGeom prst="rect">
            <a:avLst/>
          </a:prstGeom>
        </p:spPr>
      </p:pic>
      <p:sp>
        <p:nvSpPr>
          <p:cNvPr id="7" name="Rectangle 6"/>
          <p:cNvSpPr/>
          <p:nvPr/>
        </p:nvSpPr>
        <p:spPr>
          <a:xfrm>
            <a:off x="2206717" y="4198300"/>
            <a:ext cx="4560053" cy="910238"/>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dirty="0" smtClean="0"/>
              <a:t>           Pilots</a:t>
            </a:r>
            <a:endParaRPr lang="en-US" sz="3600" dirty="0"/>
          </a:p>
        </p:txBody>
      </p:sp>
      <p:sp>
        <p:nvSpPr>
          <p:cNvPr id="152" name="Content Placeholder 2"/>
          <p:cNvSpPr>
            <a:spLocks noGrp="1"/>
          </p:cNvSpPr>
          <p:nvPr>
            <p:ph idx="1"/>
          </p:nvPr>
        </p:nvSpPr>
        <p:spPr>
          <a:xfrm>
            <a:off x="495036" y="5791200"/>
            <a:ext cx="8229600" cy="1401763"/>
          </a:xfrm>
        </p:spPr>
        <p:txBody>
          <a:bodyPr/>
          <a:lstStyle/>
          <a:p>
            <a:pPr marL="0" indent="0" algn="ctr">
              <a:buNone/>
            </a:pPr>
            <a:r>
              <a:rPr lang="en-US" dirty="0" smtClean="0"/>
              <a:t>Dedicated slots for random </a:t>
            </a:r>
            <a:r>
              <a:rPr lang="en-US" dirty="0"/>
              <a:t>a</a:t>
            </a:r>
            <a:r>
              <a:rPr lang="en-US" dirty="0" smtClean="0"/>
              <a:t>ccess</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29</a:t>
            </a:fld>
            <a:endParaRPr lang="en-US">
              <a:solidFill>
                <a:prstClr val="black">
                  <a:tint val="75000"/>
                </a:prstClr>
              </a:solidFill>
            </a:endParaRPr>
          </a:p>
        </p:txBody>
      </p:sp>
      <p:cxnSp>
        <p:nvCxnSpPr>
          <p:cNvPr id="162" name="Straight Arrow Connector 161"/>
          <p:cNvCxnSpPr/>
          <p:nvPr/>
        </p:nvCxnSpPr>
        <p:spPr>
          <a:xfrm flipV="1">
            <a:off x="4912523" y="2416419"/>
            <a:ext cx="207817" cy="48123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83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smtClean="0"/>
              <a:t>Anything that isn’t data</a:t>
            </a:r>
            <a:endParaRPr lang="en-US" dirty="0"/>
          </a:p>
        </p:txBody>
      </p:sp>
    </p:spTree>
    <p:extLst>
      <p:ext uri="{BB962C8B-B14F-4D97-AF65-F5344CB8AC3E}">
        <p14:creationId xmlns:p14="http://schemas.microsoft.com/office/powerpoint/2010/main" val="653300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 name="Group 304"/>
          <p:cNvGrpSpPr/>
          <p:nvPr/>
        </p:nvGrpSpPr>
        <p:grpSpPr>
          <a:xfrm>
            <a:off x="4993884" y="2017295"/>
            <a:ext cx="835016" cy="835018"/>
            <a:chOff x="1172308" y="4297773"/>
            <a:chExt cx="819470" cy="819475"/>
          </a:xfrm>
        </p:grpSpPr>
        <p:sp>
          <p:nvSpPr>
            <p:cNvPr id="306" name="Oval 305"/>
            <p:cNvSpPr/>
            <p:nvPr/>
          </p:nvSpPr>
          <p:spPr>
            <a:xfrm>
              <a:off x="1337125" y="4480203"/>
              <a:ext cx="464443" cy="485453"/>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t>  </a:t>
              </a:r>
              <a:endParaRPr lang="en-US" u="sng" dirty="0"/>
            </a:p>
          </p:txBody>
        </p:sp>
        <p:sp>
          <p:nvSpPr>
            <p:cNvPr id="307" name="Oval 306"/>
            <p:cNvSpPr/>
            <p:nvPr/>
          </p:nvSpPr>
          <p:spPr>
            <a:xfrm>
              <a:off x="1273830" y="4414042"/>
              <a:ext cx="591041" cy="617774"/>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8" name="Oval 307"/>
            <p:cNvSpPr/>
            <p:nvPr/>
          </p:nvSpPr>
          <p:spPr>
            <a:xfrm>
              <a:off x="1211467" y="4348857"/>
              <a:ext cx="715766" cy="748139"/>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9" name="Rectangle 308"/>
            <p:cNvSpPr/>
            <p:nvPr/>
          </p:nvSpPr>
          <p:spPr>
            <a:xfrm>
              <a:off x="1432447" y="4297773"/>
              <a:ext cx="495527" cy="819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0" name="Rectangle 309"/>
            <p:cNvSpPr/>
            <p:nvPr/>
          </p:nvSpPr>
          <p:spPr>
            <a:xfrm rot="5400000">
              <a:off x="1324156" y="4449627"/>
              <a:ext cx="515773"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 name="Title 1"/>
          <p:cNvSpPr>
            <a:spLocks noGrp="1"/>
          </p:cNvSpPr>
          <p:nvPr>
            <p:ph type="title"/>
          </p:nvPr>
        </p:nvSpPr>
        <p:spPr/>
        <p:txBody>
          <a:bodyPr/>
          <a:lstStyle/>
          <a:p>
            <a:r>
              <a:rPr lang="en-US" dirty="0" smtClean="0"/>
              <a:t>Collecting CSI</a:t>
            </a:r>
            <a:endParaRPr lang="en-US" dirty="0"/>
          </a:p>
        </p:txBody>
      </p:sp>
      <p:sp>
        <p:nvSpPr>
          <p:cNvPr id="152" name="Content Placeholder 2"/>
          <p:cNvSpPr>
            <a:spLocks noGrp="1"/>
          </p:cNvSpPr>
          <p:nvPr>
            <p:ph idx="1"/>
          </p:nvPr>
        </p:nvSpPr>
        <p:spPr>
          <a:xfrm>
            <a:off x="0" y="5826351"/>
            <a:ext cx="4572000" cy="1401763"/>
          </a:xfrm>
        </p:spPr>
        <p:txBody>
          <a:bodyPr>
            <a:normAutofit/>
          </a:bodyPr>
          <a:lstStyle/>
          <a:p>
            <a:pPr marL="0" indent="0" algn="ctr">
              <a:buNone/>
            </a:pPr>
            <a:r>
              <a:rPr lang="en-US" dirty="0" smtClean="0"/>
              <a:t>OFDMA for extra gain</a:t>
            </a:r>
          </a:p>
        </p:txBody>
      </p:sp>
      <p:grpSp>
        <p:nvGrpSpPr>
          <p:cNvPr id="153" name="Group 152"/>
          <p:cNvGrpSpPr/>
          <p:nvPr/>
        </p:nvGrpSpPr>
        <p:grpSpPr>
          <a:xfrm>
            <a:off x="2206717" y="1749462"/>
            <a:ext cx="4727483" cy="3359076"/>
            <a:chOff x="2342860" y="5386450"/>
            <a:chExt cx="2089603" cy="1484751"/>
          </a:xfrm>
        </p:grpSpPr>
        <p:grpSp>
          <p:nvGrpSpPr>
            <p:cNvPr id="154" name="Group 153"/>
            <p:cNvGrpSpPr/>
            <p:nvPr/>
          </p:nvGrpSpPr>
          <p:grpSpPr>
            <a:xfrm>
              <a:off x="2342860" y="5386450"/>
              <a:ext cx="2089603" cy="994035"/>
              <a:chOff x="2342860" y="5386450"/>
              <a:chExt cx="2089603" cy="994035"/>
            </a:xfrm>
          </p:grpSpPr>
          <p:grpSp>
            <p:nvGrpSpPr>
              <p:cNvPr id="157" name="Group 156"/>
              <p:cNvGrpSpPr/>
              <p:nvPr/>
            </p:nvGrpSpPr>
            <p:grpSpPr>
              <a:xfrm>
                <a:off x="2715077" y="5630730"/>
                <a:ext cx="1717386" cy="749755"/>
                <a:chOff x="2763882" y="301987"/>
                <a:chExt cx="1717386" cy="749755"/>
              </a:xfrm>
            </p:grpSpPr>
            <p:grpSp>
              <p:nvGrpSpPr>
                <p:cNvPr id="262" name="Group 261"/>
                <p:cNvGrpSpPr/>
                <p:nvPr/>
              </p:nvGrpSpPr>
              <p:grpSpPr>
                <a:xfrm>
                  <a:off x="3112225" y="648183"/>
                  <a:ext cx="369087" cy="369088"/>
                  <a:chOff x="1172308" y="4297773"/>
                  <a:chExt cx="819470" cy="819475"/>
                </a:xfrm>
              </p:grpSpPr>
              <p:sp>
                <p:nvSpPr>
                  <p:cNvPr id="299" name="Rectangle 298"/>
                  <p:cNvSpPr/>
                  <p:nvPr/>
                </p:nvSpPr>
                <p:spPr>
                  <a:xfrm>
                    <a:off x="1432447" y="4297773"/>
                    <a:ext cx="495527" cy="819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0" name="Rectangle 299"/>
                  <p:cNvSpPr/>
                  <p:nvPr/>
                </p:nvSpPr>
                <p:spPr>
                  <a:xfrm rot="5400000">
                    <a:off x="1324156" y="4449627"/>
                    <a:ext cx="515773"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63" name="Group 262"/>
                <p:cNvGrpSpPr/>
                <p:nvPr/>
              </p:nvGrpSpPr>
              <p:grpSpPr>
                <a:xfrm>
                  <a:off x="3947833" y="396348"/>
                  <a:ext cx="369087" cy="369088"/>
                  <a:chOff x="2318282" y="3262011"/>
                  <a:chExt cx="819470" cy="819473"/>
                </a:xfrm>
              </p:grpSpPr>
              <p:sp>
                <p:nvSpPr>
                  <p:cNvPr id="291" name="Oval 290"/>
                  <p:cNvSpPr/>
                  <p:nvPr/>
                </p:nvSpPr>
                <p:spPr>
                  <a:xfrm>
                    <a:off x="2483098" y="3444441"/>
                    <a:ext cx="464443" cy="48545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2" name="Oval 291"/>
                  <p:cNvSpPr/>
                  <p:nvPr/>
                </p:nvSpPr>
                <p:spPr>
                  <a:xfrm>
                    <a:off x="2419799" y="3378279"/>
                    <a:ext cx="591040" cy="617775"/>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3" name="Oval 292"/>
                  <p:cNvSpPr/>
                  <p:nvPr/>
                </p:nvSpPr>
                <p:spPr>
                  <a:xfrm>
                    <a:off x="2357436" y="3313095"/>
                    <a:ext cx="715765" cy="74814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4" name="Rectangle 293"/>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5" name="Rectangle 294"/>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64" name="Group 263"/>
                <p:cNvGrpSpPr/>
                <p:nvPr/>
              </p:nvGrpSpPr>
              <p:grpSpPr>
                <a:xfrm>
                  <a:off x="2763882" y="550771"/>
                  <a:ext cx="369087" cy="369088"/>
                  <a:chOff x="2318282" y="3262011"/>
                  <a:chExt cx="819470" cy="819473"/>
                </a:xfrm>
              </p:grpSpPr>
              <p:sp>
                <p:nvSpPr>
                  <p:cNvPr id="286" name="Oval 285"/>
                  <p:cNvSpPr/>
                  <p:nvPr/>
                </p:nvSpPr>
                <p:spPr>
                  <a:xfrm>
                    <a:off x="2483098" y="3444441"/>
                    <a:ext cx="464443" cy="48545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7" name="Oval 286"/>
                  <p:cNvSpPr/>
                  <p:nvPr/>
                </p:nvSpPr>
                <p:spPr>
                  <a:xfrm>
                    <a:off x="2419799" y="3378279"/>
                    <a:ext cx="591040" cy="61777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8" name="Oval 287"/>
                  <p:cNvSpPr/>
                  <p:nvPr/>
                </p:nvSpPr>
                <p:spPr>
                  <a:xfrm>
                    <a:off x="2357436" y="3313095"/>
                    <a:ext cx="715765" cy="74814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9" name="Rectangle 288"/>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0" name="Rectangle 289"/>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65" name="Group 264"/>
                <p:cNvGrpSpPr/>
                <p:nvPr/>
              </p:nvGrpSpPr>
              <p:grpSpPr>
                <a:xfrm>
                  <a:off x="3104865" y="651749"/>
                  <a:ext cx="369087" cy="369088"/>
                  <a:chOff x="2318282" y="3262011"/>
                  <a:chExt cx="819470" cy="819473"/>
                </a:xfrm>
              </p:grpSpPr>
              <p:sp>
                <p:nvSpPr>
                  <p:cNvPr id="284" name="Rectangle 283"/>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5" name="Rectangle 284"/>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66" name="Group 265"/>
                <p:cNvGrpSpPr/>
                <p:nvPr/>
              </p:nvGrpSpPr>
              <p:grpSpPr>
                <a:xfrm>
                  <a:off x="3350378" y="580865"/>
                  <a:ext cx="369087" cy="395640"/>
                  <a:chOff x="2318281" y="3262011"/>
                  <a:chExt cx="819470" cy="878426"/>
                </a:xfrm>
              </p:grpSpPr>
              <p:sp>
                <p:nvSpPr>
                  <p:cNvPr id="279" name="Oval 278"/>
                  <p:cNvSpPr/>
                  <p:nvPr/>
                </p:nvSpPr>
                <p:spPr>
                  <a:xfrm>
                    <a:off x="2483098" y="3444441"/>
                    <a:ext cx="464443" cy="48545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0" name="Oval 279"/>
                  <p:cNvSpPr/>
                  <p:nvPr/>
                </p:nvSpPr>
                <p:spPr>
                  <a:xfrm>
                    <a:off x="2419799" y="3378279"/>
                    <a:ext cx="591040" cy="617775"/>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1" name="Oval 280"/>
                  <p:cNvSpPr/>
                  <p:nvPr/>
                </p:nvSpPr>
                <p:spPr>
                  <a:xfrm>
                    <a:off x="2357436" y="3313095"/>
                    <a:ext cx="715765" cy="74814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2" name="Rectangle 281"/>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3" name="Rectangle 282"/>
                  <p:cNvSpPr/>
                  <p:nvPr/>
                </p:nvSpPr>
                <p:spPr>
                  <a:xfrm rot="5400000">
                    <a:off x="2440654" y="3443340"/>
                    <a:ext cx="574724"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267" name="Group 266"/>
                <p:cNvGrpSpPr/>
                <p:nvPr/>
              </p:nvGrpSpPr>
              <p:grpSpPr>
                <a:xfrm>
                  <a:off x="4112181" y="675693"/>
                  <a:ext cx="369087" cy="376049"/>
                  <a:chOff x="2318281" y="3262011"/>
                  <a:chExt cx="819470" cy="834927"/>
                </a:xfrm>
              </p:grpSpPr>
              <p:sp>
                <p:nvSpPr>
                  <p:cNvPr id="274" name="Oval 273"/>
                  <p:cNvSpPr/>
                  <p:nvPr/>
                </p:nvSpPr>
                <p:spPr>
                  <a:xfrm>
                    <a:off x="2483098" y="3444441"/>
                    <a:ext cx="464443" cy="48545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5" name="Oval 274"/>
                  <p:cNvSpPr/>
                  <p:nvPr/>
                </p:nvSpPr>
                <p:spPr>
                  <a:xfrm>
                    <a:off x="2419799" y="3378279"/>
                    <a:ext cx="591040" cy="61777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6" name="Oval 275"/>
                  <p:cNvSpPr/>
                  <p:nvPr/>
                </p:nvSpPr>
                <p:spPr>
                  <a:xfrm>
                    <a:off x="2357436" y="3313095"/>
                    <a:ext cx="715765" cy="748142"/>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7" name="Rectangle 276"/>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8" name="Rectangle 277"/>
                  <p:cNvSpPr/>
                  <p:nvPr/>
                </p:nvSpPr>
                <p:spPr>
                  <a:xfrm rot="5400000">
                    <a:off x="2462402" y="3421590"/>
                    <a:ext cx="531227"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pic>
              <p:nvPicPr>
                <p:cNvPr id="268" name="Picture 267"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23668" y="797356"/>
                  <a:ext cx="93252" cy="64240"/>
                </a:xfrm>
                <a:prstGeom prst="rect">
                  <a:avLst/>
                </a:prstGeom>
                <a:noFill/>
                <a:ln>
                  <a:noFill/>
                </a:ln>
              </p:spPr>
            </p:pic>
            <p:pic>
              <p:nvPicPr>
                <p:cNvPr id="269" name="Picture 268"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1741" y="772053"/>
                  <a:ext cx="93252" cy="64240"/>
                </a:xfrm>
                <a:prstGeom prst="rect">
                  <a:avLst/>
                </a:prstGeom>
                <a:noFill/>
                <a:ln>
                  <a:noFill/>
                </a:ln>
              </p:spPr>
            </p:pic>
            <p:pic>
              <p:nvPicPr>
                <p:cNvPr id="270" name="Picture 26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0882" y="707813"/>
                  <a:ext cx="93252" cy="64240"/>
                </a:xfrm>
                <a:prstGeom prst="rect">
                  <a:avLst/>
                </a:prstGeom>
                <a:noFill/>
                <a:ln>
                  <a:noFill/>
                </a:ln>
              </p:spPr>
            </p:pic>
            <p:pic>
              <p:nvPicPr>
                <p:cNvPr id="271" name="Picture 27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74193" y="675693"/>
                  <a:ext cx="93252" cy="64240"/>
                </a:xfrm>
                <a:prstGeom prst="rect">
                  <a:avLst/>
                </a:prstGeom>
                <a:noFill/>
                <a:ln>
                  <a:noFill/>
                </a:ln>
              </p:spPr>
            </p:pic>
            <p:pic>
              <p:nvPicPr>
                <p:cNvPr id="272" name="Picture 27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5555" y="519407"/>
                  <a:ext cx="93252" cy="64240"/>
                </a:xfrm>
                <a:prstGeom prst="rect">
                  <a:avLst/>
                </a:prstGeom>
                <a:noFill/>
                <a:ln>
                  <a:noFill/>
                </a:ln>
              </p:spPr>
            </p:pic>
            <p:pic>
              <p:nvPicPr>
                <p:cNvPr id="273" name="Picture 27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43648" y="301987"/>
                  <a:ext cx="93252" cy="64240"/>
                </a:xfrm>
                <a:prstGeom prst="rect">
                  <a:avLst/>
                </a:prstGeom>
                <a:noFill/>
                <a:ln>
                  <a:noFill/>
                </a:ln>
              </p:spPr>
            </p:pic>
          </p:grpSp>
          <p:grpSp>
            <p:nvGrpSpPr>
              <p:cNvPr id="158" name="Group 221"/>
              <p:cNvGrpSpPr/>
              <p:nvPr/>
            </p:nvGrpSpPr>
            <p:grpSpPr>
              <a:xfrm>
                <a:off x="2342860" y="5386450"/>
                <a:ext cx="446450" cy="329492"/>
                <a:chOff x="366315" y="3653929"/>
                <a:chExt cx="2379685" cy="1756271"/>
              </a:xfrm>
            </p:grpSpPr>
            <p:sp>
              <p:nvSpPr>
                <p:cNvPr id="159" name="Parallelogram 158"/>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60" name="Group 98"/>
                <p:cNvGrpSpPr/>
                <p:nvPr/>
              </p:nvGrpSpPr>
              <p:grpSpPr>
                <a:xfrm>
                  <a:off x="1852018" y="5083997"/>
                  <a:ext cx="163909" cy="326203"/>
                  <a:chOff x="1476543" y="4728479"/>
                  <a:chExt cx="163909" cy="326203"/>
                </a:xfrm>
              </p:grpSpPr>
              <p:sp>
                <p:nvSpPr>
                  <p:cNvPr id="260" name="Isosceles Triangle 25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61" name="Straight Connector 260"/>
                  <p:cNvCxnSpPr>
                    <a:stCxn id="26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1" name="Group 99"/>
                <p:cNvGrpSpPr/>
                <p:nvPr/>
              </p:nvGrpSpPr>
              <p:grpSpPr>
                <a:xfrm>
                  <a:off x="1589955" y="5083997"/>
                  <a:ext cx="163909" cy="326203"/>
                  <a:chOff x="1476543" y="4728479"/>
                  <a:chExt cx="163909" cy="326203"/>
                </a:xfrm>
              </p:grpSpPr>
              <p:sp>
                <p:nvSpPr>
                  <p:cNvPr id="258" name="Isosceles Triangle 25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59" name="Straight Connector 258"/>
                  <p:cNvCxnSpPr>
                    <a:stCxn id="25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2" name="Group 102"/>
                <p:cNvGrpSpPr/>
                <p:nvPr/>
              </p:nvGrpSpPr>
              <p:grpSpPr>
                <a:xfrm>
                  <a:off x="381000" y="5083996"/>
                  <a:ext cx="163909" cy="326203"/>
                  <a:chOff x="1476543" y="4728479"/>
                  <a:chExt cx="163909" cy="326203"/>
                </a:xfrm>
              </p:grpSpPr>
              <p:sp>
                <p:nvSpPr>
                  <p:cNvPr id="256" name="Isosceles Triangle 25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57" name="Straight Connector 256"/>
                  <p:cNvCxnSpPr>
                    <a:stCxn id="25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3" name="Group 105"/>
                <p:cNvGrpSpPr/>
                <p:nvPr/>
              </p:nvGrpSpPr>
              <p:grpSpPr>
                <a:xfrm>
                  <a:off x="685800" y="5083996"/>
                  <a:ext cx="163909" cy="326203"/>
                  <a:chOff x="1476543" y="4728479"/>
                  <a:chExt cx="163909" cy="326203"/>
                </a:xfrm>
              </p:grpSpPr>
              <p:sp>
                <p:nvSpPr>
                  <p:cNvPr id="254" name="Isosceles Triangle 25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55" name="Straight Connector 254"/>
                  <p:cNvCxnSpPr>
                    <a:stCxn id="25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4" name="Group 117"/>
                <p:cNvGrpSpPr/>
                <p:nvPr/>
              </p:nvGrpSpPr>
              <p:grpSpPr>
                <a:xfrm>
                  <a:off x="979091" y="5083996"/>
                  <a:ext cx="163909" cy="326203"/>
                  <a:chOff x="1476543" y="4728479"/>
                  <a:chExt cx="163909" cy="326203"/>
                </a:xfrm>
              </p:grpSpPr>
              <p:sp>
                <p:nvSpPr>
                  <p:cNvPr id="252" name="Isosceles Triangle 25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53" name="Straight Connector 252"/>
                  <p:cNvCxnSpPr>
                    <a:stCxn id="25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5" name="Group 120"/>
                <p:cNvGrpSpPr/>
                <p:nvPr/>
              </p:nvGrpSpPr>
              <p:grpSpPr>
                <a:xfrm>
                  <a:off x="1283891" y="5083996"/>
                  <a:ext cx="163909" cy="326203"/>
                  <a:chOff x="1476543" y="4728479"/>
                  <a:chExt cx="163909" cy="326203"/>
                </a:xfrm>
              </p:grpSpPr>
              <p:sp>
                <p:nvSpPr>
                  <p:cNvPr id="250" name="Isosceles Triangle 24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51" name="Straight Connector 250"/>
                  <p:cNvCxnSpPr>
                    <a:stCxn id="25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6" name="Group 123"/>
                <p:cNvGrpSpPr/>
                <p:nvPr/>
              </p:nvGrpSpPr>
              <p:grpSpPr>
                <a:xfrm>
                  <a:off x="2569046" y="3819924"/>
                  <a:ext cx="163909" cy="326203"/>
                  <a:chOff x="1476543" y="4728479"/>
                  <a:chExt cx="163909" cy="326203"/>
                </a:xfrm>
              </p:grpSpPr>
              <p:sp>
                <p:nvSpPr>
                  <p:cNvPr id="248" name="Isosceles Triangle 24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49" name="Straight Connector 248"/>
                  <p:cNvCxnSpPr>
                    <a:stCxn id="24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7" name="Group 126"/>
                <p:cNvGrpSpPr/>
                <p:nvPr/>
              </p:nvGrpSpPr>
              <p:grpSpPr>
                <a:xfrm>
                  <a:off x="2306983" y="3819924"/>
                  <a:ext cx="163909" cy="326203"/>
                  <a:chOff x="1476543" y="4728479"/>
                  <a:chExt cx="163909" cy="326203"/>
                </a:xfrm>
              </p:grpSpPr>
              <p:sp>
                <p:nvSpPr>
                  <p:cNvPr id="246" name="Isosceles Triangle 24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47" name="Straight Connector 246"/>
                  <p:cNvCxnSpPr>
                    <a:stCxn id="24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8" name="Group 129"/>
                <p:cNvGrpSpPr/>
                <p:nvPr/>
              </p:nvGrpSpPr>
              <p:grpSpPr>
                <a:xfrm>
                  <a:off x="1098028" y="3819923"/>
                  <a:ext cx="163909" cy="326203"/>
                  <a:chOff x="1476543" y="4728479"/>
                  <a:chExt cx="163909" cy="326203"/>
                </a:xfrm>
              </p:grpSpPr>
              <p:sp>
                <p:nvSpPr>
                  <p:cNvPr id="244" name="Isosceles Triangle 24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45" name="Straight Connector 244"/>
                  <p:cNvCxnSpPr>
                    <a:stCxn id="24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32"/>
                <p:cNvGrpSpPr/>
                <p:nvPr/>
              </p:nvGrpSpPr>
              <p:grpSpPr>
                <a:xfrm>
                  <a:off x="1402828" y="3819923"/>
                  <a:ext cx="163909" cy="326203"/>
                  <a:chOff x="1476543" y="4728479"/>
                  <a:chExt cx="163909" cy="326203"/>
                </a:xfrm>
              </p:grpSpPr>
              <p:sp>
                <p:nvSpPr>
                  <p:cNvPr id="242" name="Isosceles Triangle 24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43" name="Straight Connector 242"/>
                  <p:cNvCxnSpPr>
                    <a:stCxn id="24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0" name="Group 135"/>
                <p:cNvGrpSpPr/>
                <p:nvPr/>
              </p:nvGrpSpPr>
              <p:grpSpPr>
                <a:xfrm>
                  <a:off x="1696119" y="3819923"/>
                  <a:ext cx="163909" cy="326203"/>
                  <a:chOff x="1476543" y="4728479"/>
                  <a:chExt cx="163909" cy="326203"/>
                </a:xfrm>
              </p:grpSpPr>
              <p:sp>
                <p:nvSpPr>
                  <p:cNvPr id="240" name="Isosceles Triangle 23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41" name="Straight Connector 240"/>
                  <p:cNvCxnSpPr>
                    <a:stCxn id="24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2000919" y="3819923"/>
                  <a:ext cx="163909" cy="326203"/>
                  <a:chOff x="1476543" y="4728479"/>
                  <a:chExt cx="163909" cy="326203"/>
                </a:xfrm>
              </p:grpSpPr>
              <p:sp>
                <p:nvSpPr>
                  <p:cNvPr id="238" name="Isosceles Triangle 23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39" name="Straight Connector 238"/>
                  <p:cNvCxnSpPr>
                    <a:stCxn id="23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oup 141"/>
                <p:cNvGrpSpPr/>
                <p:nvPr/>
              </p:nvGrpSpPr>
              <p:grpSpPr>
                <a:xfrm>
                  <a:off x="2070373" y="4658124"/>
                  <a:ext cx="163909" cy="326203"/>
                  <a:chOff x="1476543" y="4728479"/>
                  <a:chExt cx="163909" cy="326203"/>
                </a:xfrm>
              </p:grpSpPr>
              <p:sp>
                <p:nvSpPr>
                  <p:cNvPr id="236" name="Isosceles Triangle 23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37" name="Straight Connector 236"/>
                  <p:cNvCxnSpPr>
                    <a:stCxn id="23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3" name="Group 144"/>
                <p:cNvGrpSpPr/>
                <p:nvPr/>
              </p:nvGrpSpPr>
              <p:grpSpPr>
                <a:xfrm>
                  <a:off x="1808310" y="4658124"/>
                  <a:ext cx="163909" cy="326203"/>
                  <a:chOff x="1476543" y="4728479"/>
                  <a:chExt cx="163909" cy="326203"/>
                </a:xfrm>
              </p:grpSpPr>
              <p:sp>
                <p:nvSpPr>
                  <p:cNvPr id="234" name="Isosceles Triangle 23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35" name="Straight Connector 234"/>
                  <p:cNvCxnSpPr>
                    <a:stCxn id="23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4" name="Group 147"/>
                <p:cNvGrpSpPr/>
                <p:nvPr/>
              </p:nvGrpSpPr>
              <p:grpSpPr>
                <a:xfrm>
                  <a:off x="599355" y="4658123"/>
                  <a:ext cx="163909" cy="326203"/>
                  <a:chOff x="1476543" y="4728479"/>
                  <a:chExt cx="163909" cy="326203"/>
                </a:xfrm>
              </p:grpSpPr>
              <p:sp>
                <p:nvSpPr>
                  <p:cNvPr id="232" name="Isosceles Triangle 23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33" name="Straight Connector 232"/>
                  <p:cNvCxnSpPr>
                    <a:stCxn id="23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5" name="Group 150"/>
                <p:cNvGrpSpPr/>
                <p:nvPr/>
              </p:nvGrpSpPr>
              <p:grpSpPr>
                <a:xfrm>
                  <a:off x="904155" y="4658123"/>
                  <a:ext cx="163909" cy="326203"/>
                  <a:chOff x="1476543" y="4728479"/>
                  <a:chExt cx="163909" cy="326203"/>
                </a:xfrm>
              </p:grpSpPr>
              <p:sp>
                <p:nvSpPr>
                  <p:cNvPr id="230" name="Isosceles Triangle 22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31" name="Straight Connector 230"/>
                  <p:cNvCxnSpPr>
                    <a:stCxn id="23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6" name="Group 153"/>
                <p:cNvGrpSpPr/>
                <p:nvPr/>
              </p:nvGrpSpPr>
              <p:grpSpPr>
                <a:xfrm>
                  <a:off x="1197446" y="4658123"/>
                  <a:ext cx="163909" cy="326203"/>
                  <a:chOff x="1476543" y="4728479"/>
                  <a:chExt cx="163909" cy="326203"/>
                </a:xfrm>
              </p:grpSpPr>
              <p:sp>
                <p:nvSpPr>
                  <p:cNvPr id="228" name="Isosceles Triangle 22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9" name="Straight Connector 228"/>
                  <p:cNvCxnSpPr>
                    <a:stCxn id="22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7" name="Group 156"/>
                <p:cNvGrpSpPr/>
                <p:nvPr/>
              </p:nvGrpSpPr>
              <p:grpSpPr>
                <a:xfrm>
                  <a:off x="1502246" y="4658123"/>
                  <a:ext cx="163909" cy="326203"/>
                  <a:chOff x="1476543" y="4728479"/>
                  <a:chExt cx="163909" cy="326203"/>
                </a:xfrm>
              </p:grpSpPr>
              <p:sp>
                <p:nvSpPr>
                  <p:cNvPr id="226" name="Isosceles Triangle 22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7" name="Straight Connector 226"/>
                  <p:cNvCxnSpPr>
                    <a:stCxn id="22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8" name="Group 159"/>
                <p:cNvGrpSpPr/>
                <p:nvPr/>
              </p:nvGrpSpPr>
              <p:grpSpPr>
                <a:xfrm>
                  <a:off x="2340446" y="4222328"/>
                  <a:ext cx="163909" cy="326203"/>
                  <a:chOff x="1476543" y="4728479"/>
                  <a:chExt cx="163909" cy="326203"/>
                </a:xfrm>
              </p:grpSpPr>
              <p:sp>
                <p:nvSpPr>
                  <p:cNvPr id="224" name="Isosceles Triangle 22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5" name="Straight Connector 224"/>
                  <p:cNvCxnSpPr>
                    <a:stCxn id="22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62"/>
                <p:cNvGrpSpPr/>
                <p:nvPr/>
              </p:nvGrpSpPr>
              <p:grpSpPr>
                <a:xfrm>
                  <a:off x="2078383" y="4222328"/>
                  <a:ext cx="163909" cy="326203"/>
                  <a:chOff x="1476543" y="4728479"/>
                  <a:chExt cx="163909" cy="326203"/>
                </a:xfrm>
              </p:grpSpPr>
              <p:sp>
                <p:nvSpPr>
                  <p:cNvPr id="222" name="Isosceles Triangle 22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3" name="Straight Connector 222"/>
                  <p:cNvCxnSpPr>
                    <a:stCxn id="22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0" name="Group 165"/>
                <p:cNvGrpSpPr/>
                <p:nvPr/>
              </p:nvGrpSpPr>
              <p:grpSpPr>
                <a:xfrm>
                  <a:off x="869428" y="4222327"/>
                  <a:ext cx="163909" cy="326203"/>
                  <a:chOff x="1476543" y="4728479"/>
                  <a:chExt cx="163909" cy="326203"/>
                </a:xfrm>
              </p:grpSpPr>
              <p:sp>
                <p:nvSpPr>
                  <p:cNvPr id="220" name="Isosceles Triangle 21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21" name="Straight Connector 220"/>
                  <p:cNvCxnSpPr>
                    <a:stCxn id="22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68"/>
                <p:cNvGrpSpPr/>
                <p:nvPr/>
              </p:nvGrpSpPr>
              <p:grpSpPr>
                <a:xfrm>
                  <a:off x="1174228" y="4222327"/>
                  <a:ext cx="163909" cy="326203"/>
                  <a:chOff x="1476543" y="4728479"/>
                  <a:chExt cx="163909" cy="326203"/>
                </a:xfrm>
              </p:grpSpPr>
              <p:sp>
                <p:nvSpPr>
                  <p:cNvPr id="218" name="Isosceles Triangle 21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9" name="Straight Connector 218"/>
                  <p:cNvCxnSpPr>
                    <a:stCxn id="21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2" name="Group 171"/>
                <p:cNvGrpSpPr/>
                <p:nvPr/>
              </p:nvGrpSpPr>
              <p:grpSpPr>
                <a:xfrm>
                  <a:off x="1467519" y="4222327"/>
                  <a:ext cx="163909" cy="326203"/>
                  <a:chOff x="1476543" y="4728479"/>
                  <a:chExt cx="163909" cy="326203"/>
                </a:xfrm>
              </p:grpSpPr>
              <p:sp>
                <p:nvSpPr>
                  <p:cNvPr id="216" name="Isosceles Triangle 21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7" name="Straight Connector 216"/>
                  <p:cNvCxnSpPr>
                    <a:stCxn id="21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3" name="Group 174"/>
                <p:cNvGrpSpPr/>
                <p:nvPr/>
              </p:nvGrpSpPr>
              <p:grpSpPr>
                <a:xfrm>
                  <a:off x="1772319" y="4222327"/>
                  <a:ext cx="163909" cy="326203"/>
                  <a:chOff x="1476543" y="4728479"/>
                  <a:chExt cx="163909" cy="326203"/>
                </a:xfrm>
              </p:grpSpPr>
              <p:sp>
                <p:nvSpPr>
                  <p:cNvPr id="214" name="Isosceles Triangle 21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u="sng"/>
                  </a:p>
                </p:txBody>
              </p:sp>
              <p:cxnSp>
                <p:nvCxnSpPr>
                  <p:cNvPr id="215" name="Straight Connector 214"/>
                  <p:cNvCxnSpPr>
                    <a:stCxn id="21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84" name="Straight Connector 183"/>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9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19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19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19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19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19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19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19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19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19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20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20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20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20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20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20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20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20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20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20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21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21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21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21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grpSp>
        <p:pic>
          <p:nvPicPr>
            <p:cNvPr id="155" name="Picture 154" descr="Untitled.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46777" y="6468865"/>
              <a:ext cx="2011680" cy="402336"/>
            </a:xfrm>
            <a:prstGeom prst="rect">
              <a:avLst/>
            </a:prstGeom>
          </p:spPr>
        </p:pic>
        <p:sp>
          <p:nvSpPr>
            <p:cNvPr id="156" name="Rectangle 155"/>
            <p:cNvSpPr/>
            <p:nvPr/>
          </p:nvSpPr>
          <p:spPr>
            <a:xfrm>
              <a:off x="2342860" y="6468865"/>
              <a:ext cx="2015597" cy="402336"/>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dirty="0" smtClean="0"/>
                <a:t>           Pilots</a:t>
              </a:r>
              <a:endParaRPr lang="en-US" sz="3600" dirty="0"/>
            </a:p>
          </p:txBody>
        </p:sp>
      </p:grpSp>
      <p:sp>
        <p:nvSpPr>
          <p:cNvPr id="302" name="Content Placeholder 2"/>
          <p:cNvSpPr txBox="1">
            <a:spLocks/>
          </p:cNvSpPr>
          <p:nvPr/>
        </p:nvSpPr>
        <p:spPr>
          <a:xfrm>
            <a:off x="4553206" y="5837237"/>
            <a:ext cx="4572000" cy="1401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smtClean="0"/>
              <a:t>Coded for even more gain</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482455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Paging</a:t>
            </a:r>
            <a:endParaRPr lang="en-US" dirty="0"/>
          </a:p>
        </p:txBody>
      </p:sp>
      <p:grpSp>
        <p:nvGrpSpPr>
          <p:cNvPr id="4" name="Group 3"/>
          <p:cNvGrpSpPr/>
          <p:nvPr/>
        </p:nvGrpSpPr>
        <p:grpSpPr>
          <a:xfrm>
            <a:off x="2209800" y="1600200"/>
            <a:ext cx="4499129" cy="3429000"/>
            <a:chOff x="0" y="5316462"/>
            <a:chExt cx="2018859" cy="1538668"/>
          </a:xfrm>
        </p:grpSpPr>
        <p:sp>
          <p:nvSpPr>
            <p:cNvPr id="5" name="AutoShape 4" descr="data:image/jpeg;base64,/9j/4AAQSkZJRgABAQAAAQABAAD/2wCEAAkGBxQTBhMSEBAQFhUXFx0WFBQSFRcUFRQbFBoXFxgUFRYYHSggGBwlGxoTIT0hJSkrLjAvGB8zODMsNygtLisBCgoKBQUFDgUFDisZExkrKysrKysrKysrKysrKysrKysrKysrKysrKysrKysrKysrKysrKysrKysrKysrKysrK//AABEIAL0BCwMBIgACEQEDEQH/xAAbAAEAAgMBAQAAAAAAAAAAAAAABAUDBgcCAf/EAEoQAAIBAgIEBwoJCgcBAAAAAAABAgMRBBIFBiExIkFRcXKRoQcTNGFzgYKisbImMjM1QlKzwcIUIyQlNmJjktHSQ1N0g5PD4RX/xAAUAQEAAAAAAAAAAAAAAAAAAAAA/8QAFBEBAAAAAAAAAAAAAAAAAAAAAP/aAAwDAQACEQMRAD8A7iAAAAAAAAAAAAAFXpGlGWNWaMXwNl0nxvlLQrcd4b6H3sDBhqMY4ym4xinme1JL6E+Qrpa5xjpedCpRlsqZFOElK+2ybi7W8zZl0vVUYU255eHvzOH0Kmy6aKaeHwzrZ26bk3dydS7b33vm3gbdpiCapJpNd83NXXydQgzw8FlahBPPDaopfTiV+GxGbG0132UuE9jqOf0J7bNsnaSlbBSd7btt7W4S234gNgIOlop0YJpNZ1saut0jW3jVx4iX/PL+490MSpYumlVcuFudRyXxZcTbAsK+GgqLahDzRRO03piGFwqnUU2m8qUEm27N8bS4mQdIv9AqbbcF7d1tnLxFNi5UqkEqtRTSd0p1XJJ8qvLnAusBphYrQVeoqbilngk3mbtBO72bN+7buPf5LC/ycP5V/Q16MqVPCyjSqKKd3ljVaTbVtylt4kbNxgTNGL9W0uhH2IlEbRnzdS6EfYiSAAAAAAAAAAAAAAAAAAAAAAAAAAAArcd4b6H3ssitx3hvofewKfWDQyxeGhRc3Dh5lJLNtjCpvV1dbeU5pi9G1KGk5U4SzShPKnHZdxdk7Px2OwUvC6fSfuTOc6V/aup/qPxgW+gdPYuppeGHxkLNZppzpunNuMZLxJrbxI2fGVoww+ebSjFxlJvckpRbbJ2lf8Lyn/XUK3SmFVXASpSbSnaDa3pSkldAa/rxi4VZqVKpCce9rbCSkvjS40W2iNI0v/hYKj32n3zJD82pJy4NN3vFbVsNS0vq/wDkbqU++Z1JRknlytK81Z7XfdvLHVTVZU6WHxjqtuW2MFGyWeMltd3fsA2bS1Zw0XVmrXjCUknu4Kb29RzzTumMbisNGVaDjSzcDLBwhez3SltlsvxnScT8hLmKzuk/NVLyv4Jgajq3qk62CniZ1sqpyfAUbuTglP4zexbVxM6NxlFqV+yeI6U/s4F7xgTdGfN1LoR9iJJG0Z83UuhH2IkgAAAAAAAAAAAAAAAAAAAAAAAAAAAIONw83XUoKD4Nnmk48d+KLJwArqGFqflEXJU0k2+DJyfxWrWcVynNdK/tXU/1H4zrZrOkdTadTSHfoVZxk555JpSi3e7stjXWBZaxVXDR/fbJqm87V7XWWUdjs9vCRR6D0z+V4pwhSy5cs25TvsjKO5KO8u9aYt6vV0k28j2JXfUah3Nn+tqvk/xRAz90Hwx+Tj71QudXablqfhnG14xTs20nbMt6TKTugeHPycfbUL/U1/A6j0JdkpAU+jNZPynGRoxouLnezlPYrRcnujyJkruk/NVLyv4Jms6iUpPWGjJRk4xzZpJNxjenNbXuW1rrN/1g0LHFYeEJzlFRlm4KV3satt3bwKTUSk5as1oq15TmlfdthBbS8/Jqt/i0v+SX9hm0PoqnhsJ3ulms3mbk7ttpK/UkTgMODpOOEhF2vGKTtu2K2wzAAAAAAAAAAAAAAAAAAAAAAAAAAAAAAAAAADGqMe/Z8sc1rOVlmtyX323GQAc/1+8Ol0Irtn/Uv9QXfVGhzTXVUmjX9fPDZ9GPsZfdz39kKH+59rUA2KMUo2SSS3JbEj6AAAAAAAAAAAAAAAAAAAAGCUm8XFJ7EnJ+fYvxdRnI+H216j8aj/Kv6tn3H1cuCnJb1F257bO2wH3C189LNayu0vGk2k/Pa5mMeGpZMPGK+ikupWImN4WkaNPiTlVfoJRXrTT9ECeAR8FilUhJpNJTlBN/SyNxbXiun1ASAAAAAAAAAAAAAHPdevDano+6i97nT+CNHnqfaTKHXjw2rzr3Il33Nn8E6fTqfaSA2gAAAAAAAAAAAAABHwGKVXDZ0mtsotPenCTi11pmDSnBnSqfVqJPo1fzb7XF+YCeYcNXzQeyzUnFrf8AFdu1WfnMxDobNI1I/WUZ+fbF+7EDLi5NUsye5pvmvZ9l+oznmrC9JrlTXWeMLO+Gi/Er8/GB4wXyLfLKT9ZnjSfyEY/WnBesm+xM94DwOPN7Txj/AJWiv4nsjN/cBLIFHbpuo/q04RXpOcn7IE8gYD5wxD/fiuqnF/eBKxVbJhpze6MXJ+irkbQVHJoejF78kXLpSV5PrbMeskrav4hr/Kn2xaLGMbRSXFsArNKVZPSmFpRlJZpSqTytq8aUfiu3FnnTLQqJ7dbIfu4afr1Kf9hbgRcBjo1YzcFK0KkqTbttdN5ZONnuzXXOmSil1N26tUZfXUqj8bqzlNv1jFrTK+N0fT+jPFrMuVUqNetH16dN+YC/AKnQeOnVxeLztZaeI71TSVrRjSpN3fG3KU3zNAWwAAAADneu3htbpL7OmXXczfwUh06nvspNdfDq/SX2VMuO5g/guvKz9oG2gAAAfJLg7APoKrVXHzr6t4etVs5zpxc2lZOVrSaXEm7u3jIun5ZdYdHTW+VapRl0Z4erUa/npU35gL8i6Mx0a+DVSCkk3JWlbMnCThKLs2rqUWt/ESil1Z2PFw4o4qpb/cUKr7ZsDNpmrKGIw1RSko9+VOaTdpKsnBXXHabpstCo1q+ZJP6s6Uv5KtOX3FuBWaL4OkMVD+Iqi5qkI39aM+szaahfRNW29QbXPFZl2pGGhs1jrLlo0n51Osv6E/Exvh5Lli12AfaU70k+VJ9ZHq7NJ03ywnHqcWvvGiZX0VRf8OPuoYvwyj0pL1JP7gJZCoV1GDi+KUveZNNfx1S2LkvH7QLjAeBx5vYeMf8AK0fKe2E0e8F8i1ySkvWZ40nsoKX1ZwfmzJPsbAlkDA/OOIX70X104r7ieQKfB05NfXpRa56cpJ9k4AedYoX0BiEv8qfusn053pprjV+sVaalScXuaafM9hA0BUb0TCMvjQXep9Kk8j67X84GGts1rpP6+HqR88J0nbqlLqLciY3BZ69GalllSnmTte6cZQlB+Jp9aRLApdUVl0KqTTTpTqUmn+5Ukovmccr5miTpfRvfqmHkpKMqNaNaLaunwZ05R88Kk1ztFiABHw2DhTrVJQik6ss9Rq/Ckoxhma5csYLzEgAAAAAAHOdc/DK3SXZTpotu5Y/g1LxVp/hZUa4+E1ek/dii07lL+Dk/Lz92AG5gAAfJK6sfQBgwOEhRwcKVKKjThFQhFboxirJbfERcfo3vulMNVclahKc1G21znTlSTvyKM6uzxrkLEACl1WV8LWq2dquIqzjfjipd7i/PGCfM0XQAqNaduicnHOrSgvSq00+y/UW5ExmC75iKMnLZTm55bfGeWUY3fFbM3z2JYFZh9usVZ8lGlHz5q0vY0TsTK2Gk+SLfUiDobhVK9binVai/3aSVNetGb85l03K2iqiW+Uci56nAXa0B70TG2i6K5KcfdQxfhlHpSfqSX3kmnG0ElxK3URqu3SdNfVhKXW4pfiAlmvY+nfGSfj9hsJBo4dSi5PjlL3mBmo7MTOPLaS86s+1dp7xVHPhpQ+tFrrW8+yp/nlK+5Nc6f/qRkAw4OtnwsZPe1tXI1sa67mPFYdvEUpxteDd78cZK0l15X6JIjFJbEltvs2bXtbPQA+KKW5H0AAAAAAAAAAAAAAHN9b/lqvTl/Qs+5O/1BV8vL3YFZrY+FU6c+yTRP7kj/Ulfy79ymBvIAAAAAAAAAAAAD5GKSslZeIjYzDudWnuyxlnkuN5U8qXpWfmRKAAiYXhYyrPi2U16F2/Wk15iWeYRSVkkl4tm/a+0D5XqZaMpcibPmGhlw8VyJX+8VqeaKV9l0347bbddjIAAAAAAAAAAAAAAAAAAAAAAc11p/wATp1PtJk7uRP8AVOI8u/cgQNZ91TylT7SZM7kL/V2JX8b8EQN/AAAAAAAAAAAAAAAAAAAAAAAAAAAAAAAAAAAAAAAAAAHNNZ/i1PKVPtJknuQP9Fxa/ix90jazfJy6U/fkZu4+/wA1jPKQ91gdFAAAAAAAAAAAAAAAAAAAAAAAAAAAAAAAAAAAAAAAAAAHM9ZPkHzvtbMvcee3GL96HsmYtY/BVzX69p97jsv0nGrx039oB0sAAAAAAAAAAAAAAAAAAAAAAAAAAAAAAAAAAAAAAAAAAcy1g8Bj0F7Eee46/wBPxy8VL/tIGmNJ5sMo5LWilfNyK19xP7kEbaSxj5Y0+x1AOngAAAAAAAAAAAAAAAAAAAAP/9k="/>
            <p:cNvSpPr>
              <a:spLocks noChangeAspect="1" noChangeArrowheads="1"/>
            </p:cNvSpPr>
            <p:nvPr/>
          </p:nvSpPr>
          <p:spPr bwMode="auto">
            <a:xfrm>
              <a:off x="76394" y="5316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6698" y="6487915"/>
              <a:ext cx="2012161" cy="367215"/>
              <a:chOff x="-6002" y="6494265"/>
              <a:chExt cx="2012161" cy="367215"/>
            </a:xfrm>
          </p:grpSpPr>
          <p:sp>
            <p:nvSpPr>
              <p:cNvPr id="120" name="Rectangle 119"/>
              <p:cNvSpPr/>
              <p:nvPr/>
            </p:nvSpPr>
            <p:spPr>
              <a:xfrm>
                <a:off x="-2806" y="6680125"/>
                <a:ext cx="2008965" cy="181355"/>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t>Paging</a:t>
                </a:r>
                <a:endParaRPr lang="en-US" sz="2000" dirty="0"/>
              </a:p>
            </p:txBody>
          </p:sp>
          <p:sp>
            <p:nvSpPr>
              <p:cNvPr id="121" name="Rectangle 120"/>
              <p:cNvSpPr/>
              <p:nvPr/>
            </p:nvSpPr>
            <p:spPr>
              <a:xfrm>
                <a:off x="-6002" y="6494265"/>
                <a:ext cx="2012161" cy="181355"/>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t>Beacon</a:t>
                </a:r>
                <a:endParaRPr lang="en-US" sz="2000" dirty="0"/>
              </a:p>
            </p:txBody>
          </p:sp>
        </p:grpSp>
        <p:grpSp>
          <p:nvGrpSpPr>
            <p:cNvPr id="7" name="Group 6"/>
            <p:cNvGrpSpPr/>
            <p:nvPr/>
          </p:nvGrpSpPr>
          <p:grpSpPr>
            <a:xfrm>
              <a:off x="0" y="5390246"/>
              <a:ext cx="1950875" cy="1023910"/>
              <a:chOff x="0" y="5358496"/>
              <a:chExt cx="1950875" cy="1023910"/>
            </a:xfrm>
          </p:grpSpPr>
          <p:sp>
            <p:nvSpPr>
              <p:cNvPr id="9" name="Oval 8"/>
              <p:cNvSpPr/>
              <p:nvPr/>
            </p:nvSpPr>
            <p:spPr>
              <a:xfrm rot="12391506">
                <a:off x="117333" y="5839634"/>
                <a:ext cx="1741690" cy="139043"/>
              </a:xfrm>
              <a:prstGeom prst="ellipse">
                <a:avLst/>
              </a:prstGeom>
              <a:solidFill>
                <a:schemeClr val="accent3">
                  <a:alpha val="52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596" y="6092974"/>
                <a:ext cx="93252" cy="64240"/>
              </a:xfrm>
              <a:prstGeom prst="rect">
                <a:avLst/>
              </a:prstGeom>
              <a:noFill/>
              <a:ln>
                <a:noFill/>
              </a:ln>
            </p:spPr>
          </p:pic>
          <p:pic>
            <p:nvPicPr>
              <p:cNvPr id="11" name="Picture 10"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0669" y="6067672"/>
                <a:ext cx="93252" cy="64240"/>
              </a:xfrm>
              <a:prstGeom prst="rect">
                <a:avLst/>
              </a:prstGeom>
              <a:noFill/>
              <a:ln>
                <a:noFill/>
              </a:ln>
            </p:spPr>
          </p:pic>
          <p:pic>
            <p:nvPicPr>
              <p:cNvPr id="12" name="Picture 11"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9810" y="6003432"/>
                <a:ext cx="93252" cy="64240"/>
              </a:xfrm>
              <a:prstGeom prst="rect">
                <a:avLst/>
              </a:prstGeom>
              <a:noFill/>
              <a:ln>
                <a:noFill/>
              </a:ln>
            </p:spPr>
          </p:pic>
          <p:pic>
            <p:nvPicPr>
              <p:cNvPr id="13" name="Picture 12"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3121" y="5971312"/>
                <a:ext cx="93252" cy="64240"/>
              </a:xfrm>
              <a:prstGeom prst="rect">
                <a:avLst/>
              </a:prstGeom>
              <a:noFill/>
              <a:ln>
                <a:noFill/>
              </a:ln>
            </p:spPr>
          </p:pic>
          <p:pic>
            <p:nvPicPr>
              <p:cNvPr id="14" name="Picture 13"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4483" y="5815025"/>
                <a:ext cx="93252" cy="64240"/>
              </a:xfrm>
              <a:prstGeom prst="rect">
                <a:avLst/>
              </a:prstGeom>
              <a:noFill/>
              <a:ln>
                <a:noFill/>
              </a:ln>
            </p:spPr>
          </p:pic>
          <p:grpSp>
            <p:nvGrpSpPr>
              <p:cNvPr id="15" name="Group 221"/>
              <p:cNvGrpSpPr/>
              <p:nvPr/>
            </p:nvGrpSpPr>
            <p:grpSpPr>
              <a:xfrm>
                <a:off x="0" y="5358496"/>
                <a:ext cx="446450" cy="329492"/>
                <a:chOff x="366315" y="3653929"/>
                <a:chExt cx="2379685" cy="1756271"/>
              </a:xfrm>
            </p:grpSpPr>
            <p:sp>
              <p:nvSpPr>
                <p:cNvPr id="17" name="Parallelogram 16"/>
                <p:cNvSpPr/>
                <p:nvPr/>
              </p:nvSpPr>
              <p:spPr>
                <a:xfrm>
                  <a:off x="446954" y="4146126"/>
                  <a:ext cx="2208949" cy="1264073"/>
                </a:xfrm>
                <a:prstGeom prst="parallelogram">
                  <a:avLst>
                    <a:gd name="adj" fmla="val 56498"/>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8"/>
                <p:cNvGrpSpPr/>
                <p:nvPr/>
              </p:nvGrpSpPr>
              <p:grpSpPr>
                <a:xfrm>
                  <a:off x="1852018" y="5083997"/>
                  <a:ext cx="163909" cy="326203"/>
                  <a:chOff x="1476543" y="4728479"/>
                  <a:chExt cx="163909" cy="326203"/>
                </a:xfrm>
              </p:grpSpPr>
              <p:sp>
                <p:nvSpPr>
                  <p:cNvPr id="118" name="Isosceles Triangle 11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9" name="Straight Connector 118"/>
                  <p:cNvCxnSpPr>
                    <a:stCxn id="11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99"/>
                <p:cNvGrpSpPr/>
                <p:nvPr/>
              </p:nvGrpSpPr>
              <p:grpSpPr>
                <a:xfrm>
                  <a:off x="1589955" y="5083997"/>
                  <a:ext cx="163909" cy="326203"/>
                  <a:chOff x="1476543" y="4728479"/>
                  <a:chExt cx="163909" cy="326203"/>
                </a:xfrm>
              </p:grpSpPr>
              <p:sp>
                <p:nvSpPr>
                  <p:cNvPr id="116" name="Isosceles Triangle 11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7" name="Straight Connector 116"/>
                  <p:cNvCxnSpPr>
                    <a:stCxn id="11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02"/>
                <p:cNvGrpSpPr/>
                <p:nvPr/>
              </p:nvGrpSpPr>
              <p:grpSpPr>
                <a:xfrm>
                  <a:off x="381000" y="5083996"/>
                  <a:ext cx="163909" cy="326203"/>
                  <a:chOff x="1476543" y="4728479"/>
                  <a:chExt cx="163909" cy="326203"/>
                </a:xfrm>
              </p:grpSpPr>
              <p:sp>
                <p:nvSpPr>
                  <p:cNvPr id="114" name="Isosceles Triangle 11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5" name="Straight Connector 114"/>
                  <p:cNvCxnSpPr>
                    <a:stCxn id="11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05"/>
                <p:cNvGrpSpPr/>
                <p:nvPr/>
              </p:nvGrpSpPr>
              <p:grpSpPr>
                <a:xfrm>
                  <a:off x="685800" y="5083996"/>
                  <a:ext cx="163909" cy="326203"/>
                  <a:chOff x="1476543" y="4728479"/>
                  <a:chExt cx="163909" cy="326203"/>
                </a:xfrm>
              </p:grpSpPr>
              <p:sp>
                <p:nvSpPr>
                  <p:cNvPr id="112" name="Isosceles Triangle 11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3" name="Straight Connector 112"/>
                  <p:cNvCxnSpPr>
                    <a:stCxn id="11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17"/>
                <p:cNvGrpSpPr/>
                <p:nvPr/>
              </p:nvGrpSpPr>
              <p:grpSpPr>
                <a:xfrm>
                  <a:off x="979091" y="5083996"/>
                  <a:ext cx="163909" cy="326203"/>
                  <a:chOff x="1476543" y="4728479"/>
                  <a:chExt cx="163909" cy="326203"/>
                </a:xfrm>
              </p:grpSpPr>
              <p:sp>
                <p:nvSpPr>
                  <p:cNvPr id="110" name="Isosceles Triangle 10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1" name="Straight Connector 110"/>
                  <p:cNvCxnSpPr>
                    <a:stCxn id="11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20"/>
                <p:cNvGrpSpPr/>
                <p:nvPr/>
              </p:nvGrpSpPr>
              <p:grpSpPr>
                <a:xfrm>
                  <a:off x="1283891" y="5083996"/>
                  <a:ext cx="163909" cy="326203"/>
                  <a:chOff x="1476543" y="4728479"/>
                  <a:chExt cx="163909" cy="326203"/>
                </a:xfrm>
              </p:grpSpPr>
              <p:sp>
                <p:nvSpPr>
                  <p:cNvPr id="108" name="Isosceles Triangle 10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9" name="Straight Connector 108"/>
                  <p:cNvCxnSpPr>
                    <a:stCxn id="10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23"/>
                <p:cNvGrpSpPr/>
                <p:nvPr/>
              </p:nvGrpSpPr>
              <p:grpSpPr>
                <a:xfrm>
                  <a:off x="2569046" y="3819924"/>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26"/>
                <p:cNvGrpSpPr/>
                <p:nvPr/>
              </p:nvGrpSpPr>
              <p:grpSpPr>
                <a:xfrm>
                  <a:off x="2306983" y="3819924"/>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29"/>
                <p:cNvGrpSpPr/>
                <p:nvPr/>
              </p:nvGrpSpPr>
              <p:grpSpPr>
                <a:xfrm>
                  <a:off x="1098028" y="3819923"/>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32"/>
                <p:cNvGrpSpPr/>
                <p:nvPr/>
              </p:nvGrpSpPr>
              <p:grpSpPr>
                <a:xfrm>
                  <a:off x="1402828" y="3819923"/>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35"/>
                <p:cNvGrpSpPr/>
                <p:nvPr/>
              </p:nvGrpSpPr>
              <p:grpSpPr>
                <a:xfrm>
                  <a:off x="1696119" y="3819923"/>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38"/>
                <p:cNvGrpSpPr/>
                <p:nvPr/>
              </p:nvGrpSpPr>
              <p:grpSpPr>
                <a:xfrm>
                  <a:off x="2000919" y="3819923"/>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41"/>
                <p:cNvGrpSpPr/>
                <p:nvPr/>
              </p:nvGrpSpPr>
              <p:grpSpPr>
                <a:xfrm>
                  <a:off x="2070373" y="4658124"/>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44"/>
                <p:cNvGrpSpPr/>
                <p:nvPr/>
              </p:nvGrpSpPr>
              <p:grpSpPr>
                <a:xfrm>
                  <a:off x="1808310" y="4658124"/>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147"/>
                <p:cNvGrpSpPr/>
                <p:nvPr/>
              </p:nvGrpSpPr>
              <p:grpSpPr>
                <a:xfrm>
                  <a:off x="599355" y="4658123"/>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50"/>
                <p:cNvGrpSpPr/>
                <p:nvPr/>
              </p:nvGrpSpPr>
              <p:grpSpPr>
                <a:xfrm>
                  <a:off x="904155" y="46581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53"/>
                <p:cNvGrpSpPr/>
                <p:nvPr/>
              </p:nvGrpSpPr>
              <p:grpSpPr>
                <a:xfrm>
                  <a:off x="1197446" y="46581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56"/>
                <p:cNvGrpSpPr/>
                <p:nvPr/>
              </p:nvGrpSpPr>
              <p:grpSpPr>
                <a:xfrm>
                  <a:off x="1502246" y="4658123"/>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59"/>
                <p:cNvGrpSpPr/>
                <p:nvPr/>
              </p:nvGrpSpPr>
              <p:grpSpPr>
                <a:xfrm>
                  <a:off x="2340446" y="4222328"/>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162"/>
                <p:cNvGrpSpPr/>
                <p:nvPr/>
              </p:nvGrpSpPr>
              <p:grpSpPr>
                <a:xfrm>
                  <a:off x="2078383" y="4222328"/>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165"/>
                <p:cNvGrpSpPr/>
                <p:nvPr/>
              </p:nvGrpSpPr>
              <p:grpSpPr>
                <a:xfrm>
                  <a:off x="869428" y="4222327"/>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168"/>
                <p:cNvGrpSpPr/>
                <p:nvPr/>
              </p:nvGrpSpPr>
              <p:grpSpPr>
                <a:xfrm>
                  <a:off x="1174228" y="4222327"/>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171"/>
                <p:cNvGrpSpPr/>
                <p:nvPr/>
              </p:nvGrpSpPr>
              <p:grpSpPr>
                <a:xfrm>
                  <a:off x="1467519" y="4222327"/>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174"/>
                <p:cNvGrpSpPr/>
                <p:nvPr/>
              </p:nvGrpSpPr>
              <p:grpSpPr>
                <a:xfrm>
                  <a:off x="1772319" y="4222327"/>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H="1">
                  <a:off x="673677" y="4997511"/>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46748" y="4548530"/>
                  <a:ext cx="1475652"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72240"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0565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361355"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656676" y="4146127"/>
                  <a:ext cx="695279" cy="1264072"/>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9525">
                  <a:noFill/>
                </a:ln>
              </p:spPr>
            </p:pic>
            <p:pic>
              <p:nvPicPr>
                <p:cNvPr id="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9525">
                  <a:noFill/>
                </a:ln>
              </p:spPr>
            </p:pic>
            <p:pic>
              <p:nvPicPr>
                <p:cNvPr id="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9525">
                  <a:noFill/>
                </a:ln>
              </p:spPr>
            </p:pic>
            <p:pic>
              <p:nvPicPr>
                <p:cNvPr id="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9525">
                  <a:noFill/>
                </a:ln>
              </p:spPr>
            </p:pic>
            <p:pic>
              <p:nvPicPr>
                <p:cNvPr id="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9525">
                  <a:noFill/>
                </a:ln>
              </p:spPr>
            </p:pic>
            <p:pic>
              <p:nvPicPr>
                <p:cNvPr id="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9525">
                  <a:noFill/>
                </a:ln>
              </p:spPr>
            </p:pic>
            <p:pic>
              <p:nvPicPr>
                <p:cNvPr id="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9525">
                  <a:noFill/>
                </a:ln>
              </p:spPr>
            </p:pic>
            <p:pic>
              <p:nvPicPr>
                <p:cNvPr id="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9525">
                  <a:noFill/>
                </a:ln>
              </p:spPr>
            </p:pic>
            <p:pic>
              <p:nvPicPr>
                <p:cNvPr id="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9525">
                  <a:noFill/>
                </a:ln>
              </p:spPr>
            </p:pic>
            <p:pic>
              <p:nvPicPr>
                <p:cNvPr id="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9525">
                  <a:noFill/>
                </a:ln>
              </p:spPr>
            </p:pic>
            <p:pic>
              <p:nvPicPr>
                <p:cNvPr id="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9525">
                  <a:noFill/>
                </a:ln>
              </p:spPr>
            </p:pic>
            <p:pic>
              <p:nvPicPr>
                <p:cNvPr id="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9525">
                  <a:noFill/>
                </a:ln>
              </p:spPr>
            </p:pic>
            <p:pic>
              <p:nvPicPr>
                <p:cNvPr id="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9525">
                  <a:noFill/>
                </a:ln>
              </p:spPr>
            </p:pic>
            <p:pic>
              <p:nvPicPr>
                <p:cNvPr id="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9525">
                  <a:noFill/>
                </a:ln>
              </p:spPr>
            </p:pic>
            <p:pic>
              <p:nvPicPr>
                <p:cNvPr id="6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9525">
                  <a:noFill/>
                </a:ln>
              </p:spPr>
            </p:pic>
            <p:pic>
              <p:nvPicPr>
                <p:cNvPr id="6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9525">
                  <a:noFill/>
                </a:ln>
              </p:spPr>
            </p:pic>
            <p:pic>
              <p:nvPicPr>
                <p:cNvPr id="6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9525">
                  <a:noFill/>
                </a:ln>
              </p:spPr>
            </p:pic>
            <p:pic>
              <p:nvPicPr>
                <p:cNvPr id="6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9525">
                  <a:noFill/>
                </a:ln>
              </p:spPr>
            </p:pic>
            <p:pic>
              <p:nvPicPr>
                <p:cNvPr id="6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9525">
                  <a:noFill/>
                </a:ln>
              </p:spPr>
            </p:pic>
            <p:pic>
              <p:nvPicPr>
                <p:cNvPr id="6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9525">
                  <a:noFill/>
                </a:ln>
              </p:spPr>
            </p:pic>
            <p:pic>
              <p:nvPicPr>
                <p:cNvPr id="6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9525">
                  <a:noFill/>
                </a:ln>
              </p:spPr>
            </p:pic>
            <p:pic>
              <p:nvPicPr>
                <p:cNvPr id="6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9525">
                  <a:noFill/>
                </a:ln>
              </p:spPr>
            </p:pic>
            <p:pic>
              <p:nvPicPr>
                <p:cNvPr id="7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9525">
                  <a:noFill/>
                </a:ln>
              </p:spPr>
            </p:pic>
            <p:pic>
              <p:nvPicPr>
                <p:cNvPr id="7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9525">
                  <a:noFill/>
                </a:ln>
              </p:spPr>
            </p:pic>
          </p:grpSp>
          <p:sp>
            <p:nvSpPr>
              <p:cNvPr id="16" name="Oval 15"/>
              <p:cNvSpPr/>
              <p:nvPr/>
            </p:nvSpPr>
            <p:spPr>
              <a:xfrm rot="660532">
                <a:off x="240671" y="5657414"/>
                <a:ext cx="1710204" cy="131458"/>
              </a:xfrm>
              <a:prstGeom prst="ellipse">
                <a:avLst/>
              </a:prstGeom>
              <a:solidFill>
                <a:schemeClr val="accent6">
                  <a:alpha val="4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p:cNvSpPr/>
              <p:nvPr/>
            </p:nvSpPr>
            <p:spPr>
              <a:xfrm rot="3620545">
                <a:off x="48939" y="5883614"/>
                <a:ext cx="883215" cy="114369"/>
              </a:xfrm>
              <a:prstGeom prst="ellipse">
                <a:avLst/>
              </a:prstGeom>
              <a:solidFill>
                <a:schemeClr val="accent6">
                  <a:alpha val="4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
        <p:nvSpPr>
          <p:cNvPr id="122" name="Content Placeholder 2"/>
          <p:cNvSpPr>
            <a:spLocks noGrp="1"/>
          </p:cNvSpPr>
          <p:nvPr>
            <p:ph idx="1"/>
          </p:nvPr>
        </p:nvSpPr>
        <p:spPr>
          <a:xfrm>
            <a:off x="464798" y="5684837"/>
            <a:ext cx="8229600" cy="1401763"/>
          </a:xfrm>
        </p:spPr>
        <p:txBody>
          <a:bodyPr/>
          <a:lstStyle/>
          <a:p>
            <a:pPr marL="0" indent="0" algn="ctr">
              <a:buNone/>
            </a:pPr>
            <a:r>
              <a:rPr lang="en-US" dirty="0" smtClean="0"/>
              <a:t>Use last known user location to reduce latency!</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31</a:t>
            </a:fld>
            <a:endParaRPr lang="en-US">
              <a:solidFill>
                <a:prstClr val="black">
                  <a:tint val="75000"/>
                </a:prstClr>
              </a:solidFill>
            </a:endParaRPr>
          </a:p>
        </p:txBody>
      </p:sp>
      <p:cxnSp>
        <p:nvCxnSpPr>
          <p:cNvPr id="123" name="Straight Arrow Connector 122"/>
          <p:cNvCxnSpPr/>
          <p:nvPr/>
        </p:nvCxnSpPr>
        <p:spPr>
          <a:xfrm flipV="1">
            <a:off x="3130751" y="3304000"/>
            <a:ext cx="207817" cy="48123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5775547" y="2942319"/>
            <a:ext cx="207817" cy="48123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854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Negligible Overhead</a:t>
            </a:r>
            <a:endParaRPr lang="en-US" dirty="0"/>
          </a:p>
        </p:txBody>
      </p:sp>
      <p:sp>
        <p:nvSpPr>
          <p:cNvPr id="3" name="Content Placeholder 2"/>
          <p:cNvSpPr>
            <a:spLocks noGrp="1"/>
          </p:cNvSpPr>
          <p:nvPr>
            <p:ph idx="1"/>
          </p:nvPr>
        </p:nvSpPr>
        <p:spPr>
          <a:xfrm>
            <a:off x="3629" y="7391400"/>
            <a:ext cx="9140371" cy="685800"/>
          </a:xfrm>
        </p:spPr>
        <p:txBody>
          <a:bodyPr>
            <a:normAutofit/>
          </a:bodyPr>
          <a:lstStyle/>
          <a:p>
            <a:pPr marL="0" indent="0" algn="ctr">
              <a:buNone/>
            </a:pPr>
            <a:r>
              <a:rPr lang="en-US" dirty="0" smtClean="0"/>
              <a:t>Not necessary to receive every beacon!</a:t>
            </a:r>
          </a:p>
        </p:txBody>
      </p:sp>
      <p:graphicFrame>
        <p:nvGraphicFramePr>
          <p:cNvPr id="4" name="Table 3"/>
          <p:cNvGraphicFramePr>
            <a:graphicFrameLocks noGrp="1"/>
          </p:cNvGraphicFramePr>
          <p:nvPr>
            <p:extLst>
              <p:ext uri="{D42A27DB-BD31-4B8C-83A1-F6EECF244321}">
                <p14:modId xmlns:p14="http://schemas.microsoft.com/office/powerpoint/2010/main" val="3960280142"/>
              </p:ext>
            </p:extLst>
          </p:nvPr>
        </p:nvGraphicFramePr>
        <p:xfrm>
          <a:off x="228600" y="2309677"/>
          <a:ext cx="8534400" cy="2948123"/>
        </p:xfrm>
        <a:graphic>
          <a:graphicData uri="http://schemas.openxmlformats.org/drawingml/2006/table">
            <a:tbl>
              <a:tblPr firstRow="1" bandRow="1">
                <a:tableStyleId>{5C22544A-7EE6-4342-B048-85BDC9FD1C3A}</a:tableStyleId>
              </a:tblPr>
              <a:tblGrid>
                <a:gridCol w="1034682"/>
                <a:gridCol w="1256963"/>
                <a:gridCol w="1061155"/>
                <a:gridCol w="1143000"/>
                <a:gridCol w="152400"/>
                <a:gridCol w="1357489"/>
                <a:gridCol w="1343378"/>
                <a:gridCol w="1185333"/>
              </a:tblGrid>
              <a:tr h="685799">
                <a:tc>
                  <a:txBody>
                    <a:bodyPr/>
                    <a:lstStyle/>
                    <a:p>
                      <a:pPr algn="ctr" fontAlgn="b"/>
                      <a:r>
                        <a:rPr lang="en-US" sz="2000" u="none" strike="noStrike" dirty="0">
                          <a:effectLst/>
                        </a:rPr>
                        <a:t>Code Length</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Bandwidth</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Frame Length</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Number </a:t>
                      </a:r>
                      <a:endParaRPr lang="en-US" sz="2000" u="none" strike="noStrike" dirty="0" smtClean="0">
                        <a:effectLst/>
                      </a:endParaRPr>
                    </a:p>
                    <a:p>
                      <a:pPr algn="ctr" fontAlgn="b"/>
                      <a:r>
                        <a:rPr lang="en-US" sz="2000" u="none" strike="noStrike" dirty="0" smtClean="0">
                          <a:effectLst/>
                        </a:rPr>
                        <a:t>of </a:t>
                      </a:r>
                      <a:r>
                        <a:rPr lang="en-US" sz="2000" u="none" strike="noStrike" dirty="0">
                          <a:effectLst/>
                        </a:rPr>
                        <a:t>Beams</a:t>
                      </a:r>
                      <a:endParaRPr lang="en-US" sz="2000" b="0" i="0" u="none" strike="noStrike" dirty="0">
                        <a:solidFill>
                          <a:srgbClr val="000000"/>
                        </a:solidFill>
                        <a:effectLst/>
                        <a:latin typeface="Calibri"/>
                      </a:endParaRPr>
                    </a:p>
                  </a:txBody>
                  <a:tcPr marL="9525" marR="9525" marT="9525" marB="0" anchor="ctr"/>
                </a:tc>
                <a:tc>
                  <a:txBody>
                    <a:bodyPr/>
                    <a:lstStyle/>
                    <a:p>
                      <a:pPr algn="ctr" fontAlgn="b"/>
                      <a:endParaRPr lang="en-US" sz="2000" b="0" i="0" u="none" strike="noStrike" dirty="0">
                        <a:solidFill>
                          <a:srgbClr val="000000"/>
                        </a:solidFill>
                        <a:effectLst/>
                        <a:latin typeface="Calibri"/>
                      </a:endParaRPr>
                    </a:p>
                  </a:txBody>
                  <a:tcPr marL="9525" marR="9525" marT="9525" marB="0" anchor="ctr">
                    <a:solidFill>
                      <a:schemeClr val="bg1"/>
                    </a:solidFill>
                  </a:tcPr>
                </a:tc>
                <a:tc>
                  <a:txBody>
                    <a:bodyPr/>
                    <a:lstStyle/>
                    <a:p>
                      <a:pPr algn="ctr" fontAlgn="b"/>
                      <a:r>
                        <a:rPr lang="en-US" sz="2000" u="none" strike="noStrike" dirty="0">
                          <a:effectLst/>
                        </a:rPr>
                        <a:t>Channel </a:t>
                      </a:r>
                      <a:r>
                        <a:rPr lang="en-US" sz="2000" u="none" strike="noStrike" dirty="0" smtClean="0">
                          <a:effectLst/>
                        </a:rPr>
                        <a:t>Utilization</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Association Delay</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Random </a:t>
                      </a:r>
                      <a:r>
                        <a:rPr lang="en-US" sz="2000" u="none" strike="noStrike" dirty="0" smtClean="0">
                          <a:effectLst/>
                        </a:rPr>
                        <a:t>Access</a:t>
                      </a:r>
                      <a:endParaRPr lang="en-US" sz="2000" b="0" i="0" u="none" strike="noStrike" dirty="0">
                        <a:solidFill>
                          <a:srgbClr val="000000"/>
                        </a:solidFill>
                        <a:effectLst/>
                        <a:latin typeface="Calibri"/>
                      </a:endParaRPr>
                    </a:p>
                  </a:txBody>
                  <a:tcPr marL="9525" marR="9525" marT="9525" marB="0" anchor="ctr"/>
                </a:tc>
              </a:tr>
              <a:tr h="377054">
                <a:tc>
                  <a:txBody>
                    <a:bodyPr/>
                    <a:lstStyle/>
                    <a:p>
                      <a:pPr algn="r" fontAlgn="b"/>
                      <a:r>
                        <a:rPr lang="en-US" sz="2000" u="none" strike="noStrike" dirty="0">
                          <a:effectLst/>
                        </a:rPr>
                        <a:t>128</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20 MHz</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15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Calibri"/>
                      </a:endParaRPr>
                    </a:p>
                  </a:txBody>
                  <a:tcPr marL="9525" marT="9525" marB="0" anchor="b"/>
                </a:tc>
                <a:tc>
                  <a:txBody>
                    <a:bodyPr/>
                    <a:lstStyle/>
                    <a:p>
                      <a:pPr algn="r" fontAlgn="b"/>
                      <a:endParaRPr lang="en-US" sz="2000" b="0" i="0" u="none" strike="noStrike" dirty="0">
                        <a:solidFill>
                          <a:srgbClr val="000000"/>
                        </a:solidFill>
                        <a:effectLst/>
                        <a:latin typeface="Calibri"/>
                      </a:endParaRPr>
                    </a:p>
                  </a:txBody>
                  <a:tcPr marL="9525" marT="9525" marB="0" anchor="b">
                    <a:solidFill>
                      <a:schemeClr val="bg1"/>
                    </a:solidFill>
                  </a:tcPr>
                </a:tc>
                <a:tc>
                  <a:txBody>
                    <a:bodyPr/>
                    <a:lstStyle/>
                    <a:p>
                      <a:pPr algn="r" fontAlgn="b"/>
                      <a:r>
                        <a:rPr lang="en-US" sz="2000" u="none" strike="noStrike" dirty="0">
                          <a:effectLst/>
                        </a:rPr>
                        <a:t>0.04%</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750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a:effectLst/>
                        </a:rPr>
                        <a:t>7.5 ms</a:t>
                      </a:r>
                      <a:endParaRPr lang="en-US" sz="2000" b="0" i="0" u="none" strike="noStrike">
                        <a:solidFill>
                          <a:srgbClr val="000000"/>
                        </a:solidFill>
                        <a:effectLst/>
                        <a:latin typeface="Calibri"/>
                      </a:endParaRPr>
                    </a:p>
                  </a:txBody>
                  <a:tcPr marL="9525" marT="9525" marB="0" anchor="b"/>
                </a:tc>
              </a:tr>
              <a:tr h="377054">
                <a:tc>
                  <a:txBody>
                    <a:bodyPr/>
                    <a:lstStyle/>
                    <a:p>
                      <a:pPr algn="r" fontAlgn="b"/>
                      <a:r>
                        <a:rPr lang="en-US" sz="2000" u="none" strike="noStrike">
                          <a:effectLst/>
                        </a:rPr>
                        <a:t>128</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40 MHz</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dirty="0">
                          <a:effectLst/>
                        </a:rPr>
                        <a:t>1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Calibri"/>
                      </a:endParaRPr>
                    </a:p>
                  </a:txBody>
                  <a:tcPr marL="9525" marT="9525" marB="0" anchor="b"/>
                </a:tc>
                <a:tc>
                  <a:txBody>
                    <a:bodyPr/>
                    <a:lstStyle/>
                    <a:p>
                      <a:pPr algn="r" fontAlgn="b"/>
                      <a:endParaRPr lang="en-US" sz="2000" b="0" i="0" u="none" strike="noStrike" dirty="0">
                        <a:solidFill>
                          <a:srgbClr val="000000"/>
                        </a:solidFill>
                        <a:effectLst/>
                        <a:latin typeface="Calibri"/>
                      </a:endParaRPr>
                    </a:p>
                  </a:txBody>
                  <a:tcPr marL="9525" marT="9525" marB="0" anchor="b">
                    <a:solidFill>
                      <a:schemeClr val="bg1"/>
                    </a:solidFill>
                  </a:tcPr>
                </a:tc>
                <a:tc>
                  <a:txBody>
                    <a:bodyPr/>
                    <a:lstStyle/>
                    <a:p>
                      <a:pPr algn="r" fontAlgn="b"/>
                      <a:r>
                        <a:rPr lang="en-US" sz="2000" u="none" strike="noStrike" dirty="0">
                          <a:effectLst/>
                        </a:rPr>
                        <a:t>0.32%</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50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a:effectLst/>
                        </a:rPr>
                        <a:t>0.5 ms</a:t>
                      </a:r>
                      <a:endParaRPr lang="en-US" sz="2000" b="0" i="0" u="none" strike="noStrike">
                        <a:solidFill>
                          <a:srgbClr val="000000"/>
                        </a:solidFill>
                        <a:effectLst/>
                        <a:latin typeface="Calibri"/>
                      </a:endParaRPr>
                    </a:p>
                  </a:txBody>
                  <a:tcPr marL="9525" marT="9525" marB="0" anchor="b"/>
                </a:tc>
              </a:tr>
              <a:tr h="377054">
                <a:tc>
                  <a:txBody>
                    <a:bodyPr/>
                    <a:lstStyle/>
                    <a:p>
                      <a:pPr algn="r" fontAlgn="b"/>
                      <a:r>
                        <a:rPr lang="en-US" sz="2000" u="none" strike="noStrike">
                          <a:effectLst/>
                        </a:rPr>
                        <a:t>256</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20 MHz</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dirty="0">
                          <a:effectLst/>
                        </a:rPr>
                        <a:t>10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Calibri"/>
                      </a:endParaRPr>
                    </a:p>
                  </a:txBody>
                  <a:tcPr marL="9525" marT="9525" marB="0" anchor="b"/>
                </a:tc>
                <a:tc>
                  <a:txBody>
                    <a:bodyPr/>
                    <a:lstStyle/>
                    <a:p>
                      <a:pPr algn="r" fontAlgn="b"/>
                      <a:endParaRPr lang="en-US" sz="2000" b="0" i="0" u="none" strike="noStrike" dirty="0">
                        <a:solidFill>
                          <a:srgbClr val="000000"/>
                        </a:solidFill>
                        <a:effectLst/>
                        <a:latin typeface="Calibri"/>
                      </a:endParaRPr>
                    </a:p>
                  </a:txBody>
                  <a:tcPr marL="9525" marT="9525" marB="0" anchor="b">
                    <a:solidFill>
                      <a:schemeClr val="bg1"/>
                    </a:solidFill>
                  </a:tcPr>
                </a:tc>
                <a:tc>
                  <a:txBody>
                    <a:bodyPr/>
                    <a:lstStyle/>
                    <a:p>
                      <a:pPr algn="r" fontAlgn="b"/>
                      <a:r>
                        <a:rPr lang="en-US" sz="2000" u="none" strike="noStrike" dirty="0">
                          <a:effectLst/>
                        </a:rPr>
                        <a:t>0.13%</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500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5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r>
              <a:tr h="377054">
                <a:tc>
                  <a:txBody>
                    <a:bodyPr/>
                    <a:lstStyle/>
                    <a:p>
                      <a:pPr algn="r" fontAlgn="b"/>
                      <a:r>
                        <a:rPr lang="en-US" sz="2000" u="none" strike="noStrike">
                          <a:effectLst/>
                        </a:rPr>
                        <a:t>256</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20 MHz</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5 ms</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dirty="0">
                          <a:effectLst/>
                        </a:rPr>
                        <a:t>500</a:t>
                      </a:r>
                      <a:endParaRPr lang="en-US" sz="2000" b="0" i="0" u="none" strike="noStrike" dirty="0">
                        <a:solidFill>
                          <a:srgbClr val="000000"/>
                        </a:solidFill>
                        <a:effectLst/>
                        <a:latin typeface="Calibri"/>
                      </a:endParaRPr>
                    </a:p>
                  </a:txBody>
                  <a:tcPr marL="9525" marT="9525" marB="0" anchor="b"/>
                </a:tc>
                <a:tc>
                  <a:txBody>
                    <a:bodyPr/>
                    <a:lstStyle/>
                    <a:p>
                      <a:pPr algn="r" fontAlgn="b"/>
                      <a:endParaRPr lang="en-US" sz="2000" b="0" i="0" u="none" strike="noStrike" dirty="0">
                        <a:solidFill>
                          <a:srgbClr val="000000"/>
                        </a:solidFill>
                        <a:effectLst/>
                        <a:latin typeface="Calibri"/>
                      </a:endParaRPr>
                    </a:p>
                  </a:txBody>
                  <a:tcPr marL="9525" marT="9525" marB="0" anchor="b">
                    <a:solidFill>
                      <a:schemeClr val="bg1"/>
                    </a:solidFill>
                  </a:tcPr>
                </a:tc>
                <a:tc>
                  <a:txBody>
                    <a:bodyPr/>
                    <a:lstStyle/>
                    <a:p>
                      <a:pPr algn="r" fontAlgn="b"/>
                      <a:r>
                        <a:rPr lang="en-US" sz="2000" u="none" strike="noStrike" dirty="0">
                          <a:effectLst/>
                        </a:rPr>
                        <a:t>0.26%</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a:effectLst/>
                        </a:rPr>
                        <a:t>1250 ms</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dirty="0">
                          <a:effectLst/>
                        </a:rPr>
                        <a:t>2.5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r>
              <a:tr h="377054">
                <a:tc>
                  <a:txBody>
                    <a:bodyPr/>
                    <a:lstStyle/>
                    <a:p>
                      <a:pPr algn="r" fontAlgn="b"/>
                      <a:r>
                        <a:rPr lang="en-US" sz="2000" u="none" strike="noStrike">
                          <a:effectLst/>
                        </a:rPr>
                        <a:t>512</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40 MHz</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2 ms</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dirty="0">
                          <a:effectLst/>
                        </a:rPr>
                        <a:t>1000</a:t>
                      </a:r>
                      <a:endParaRPr lang="en-US" sz="2000" b="0" i="0" u="none" strike="noStrike" dirty="0">
                        <a:solidFill>
                          <a:srgbClr val="000000"/>
                        </a:solidFill>
                        <a:effectLst/>
                        <a:latin typeface="Calibri"/>
                      </a:endParaRPr>
                    </a:p>
                  </a:txBody>
                  <a:tcPr marL="9525" marT="9525" marB="0" anchor="b"/>
                </a:tc>
                <a:tc>
                  <a:txBody>
                    <a:bodyPr/>
                    <a:lstStyle/>
                    <a:p>
                      <a:pPr algn="r" fontAlgn="b"/>
                      <a:endParaRPr lang="en-US" sz="2000" b="0" i="0" u="none" strike="noStrike" dirty="0">
                        <a:solidFill>
                          <a:srgbClr val="000000"/>
                        </a:solidFill>
                        <a:effectLst/>
                        <a:latin typeface="Calibri"/>
                      </a:endParaRPr>
                    </a:p>
                  </a:txBody>
                  <a:tcPr marL="9525" marT="9525" marB="0" anchor="b">
                    <a:solidFill>
                      <a:schemeClr val="bg1"/>
                    </a:solidFill>
                  </a:tcPr>
                </a:tc>
                <a:tc>
                  <a:txBody>
                    <a:bodyPr/>
                    <a:lstStyle/>
                    <a:p>
                      <a:pPr algn="r" fontAlgn="b"/>
                      <a:r>
                        <a:rPr lang="en-US" sz="2000" u="none" strike="noStrike" dirty="0">
                          <a:effectLst/>
                        </a:rPr>
                        <a:t>0.64%</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a:effectLst/>
                        </a:rPr>
                        <a:t>1000 ms</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dirty="0">
                          <a:effectLst/>
                        </a:rPr>
                        <a:t>1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r>
              <a:tr h="377054">
                <a:tc>
                  <a:txBody>
                    <a:bodyPr/>
                    <a:lstStyle/>
                    <a:p>
                      <a:pPr algn="r" fontAlgn="b"/>
                      <a:r>
                        <a:rPr lang="en-US" sz="2000" u="none" strike="noStrike">
                          <a:effectLst/>
                        </a:rPr>
                        <a:t>1024</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80 MHz</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1 ms</a:t>
                      </a:r>
                      <a:endParaRPr lang="en-US" sz="2000" b="0" i="0" u="none" strike="noStrike">
                        <a:solidFill>
                          <a:srgbClr val="000000"/>
                        </a:solidFill>
                        <a:effectLst/>
                        <a:latin typeface="Calibri"/>
                      </a:endParaRPr>
                    </a:p>
                  </a:txBody>
                  <a:tcPr marL="9525" marT="9525" marB="0" anchor="b"/>
                </a:tc>
                <a:tc>
                  <a:txBody>
                    <a:bodyPr/>
                    <a:lstStyle/>
                    <a:p>
                      <a:pPr algn="r" fontAlgn="b"/>
                      <a:r>
                        <a:rPr lang="en-US" sz="2000" u="none" strike="noStrike">
                          <a:effectLst/>
                        </a:rPr>
                        <a:t>4000</a:t>
                      </a:r>
                      <a:endParaRPr lang="en-US" sz="2000" b="0" i="0" u="none" strike="noStrike">
                        <a:solidFill>
                          <a:srgbClr val="000000"/>
                        </a:solidFill>
                        <a:effectLst/>
                        <a:latin typeface="Calibri"/>
                      </a:endParaRPr>
                    </a:p>
                  </a:txBody>
                  <a:tcPr marL="9525" marT="9525" marB="0" anchor="b"/>
                </a:tc>
                <a:tc>
                  <a:txBody>
                    <a:bodyPr/>
                    <a:lstStyle/>
                    <a:p>
                      <a:pPr algn="r" fontAlgn="b"/>
                      <a:endParaRPr lang="en-US" sz="2000" b="0" i="0" u="none" strike="noStrike" dirty="0">
                        <a:solidFill>
                          <a:srgbClr val="000000"/>
                        </a:solidFill>
                        <a:effectLst/>
                        <a:latin typeface="Calibri"/>
                      </a:endParaRPr>
                    </a:p>
                  </a:txBody>
                  <a:tcPr marL="9525" marT="9525" marB="0" anchor="b">
                    <a:solidFill>
                      <a:schemeClr val="bg1"/>
                    </a:solidFill>
                  </a:tcPr>
                </a:tc>
                <a:tc>
                  <a:txBody>
                    <a:bodyPr/>
                    <a:lstStyle/>
                    <a:p>
                      <a:pPr algn="r" fontAlgn="b"/>
                      <a:r>
                        <a:rPr lang="en-US" sz="2000" u="none" strike="noStrike" dirty="0">
                          <a:effectLst/>
                        </a:rPr>
                        <a:t>1.28%</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2000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c>
                  <a:txBody>
                    <a:bodyPr/>
                    <a:lstStyle/>
                    <a:p>
                      <a:pPr algn="r" fontAlgn="b"/>
                      <a:r>
                        <a:rPr lang="en-US" sz="2000" u="none" strike="noStrike" dirty="0">
                          <a:effectLst/>
                        </a:rPr>
                        <a:t>0.5 </a:t>
                      </a:r>
                      <a:r>
                        <a:rPr lang="en-US" sz="2000" u="none" strike="noStrike" dirty="0" err="1">
                          <a:effectLst/>
                        </a:rPr>
                        <a:t>ms</a:t>
                      </a:r>
                      <a:endParaRPr lang="en-US" sz="2000" b="0" i="0" u="none" strike="noStrike" dirty="0">
                        <a:solidFill>
                          <a:srgbClr val="000000"/>
                        </a:solidFill>
                        <a:effectLst/>
                        <a:latin typeface="Calibri"/>
                      </a:endParaRPr>
                    </a:p>
                  </a:txBody>
                  <a:tcPr marL="9525" marT="9525" marB="0" anchor="b"/>
                </a:tc>
              </a:tr>
            </a:tbl>
          </a:graphicData>
        </a:graphic>
      </p:graphicFrame>
      <p:sp>
        <p:nvSpPr>
          <p:cNvPr id="5" name="Slide Number Placeholder 4"/>
          <p:cNvSpPr>
            <a:spLocks noGrp="1"/>
          </p:cNvSpPr>
          <p:nvPr>
            <p:ph type="sldNum" sz="quarter" idx="12"/>
          </p:nvPr>
        </p:nvSpPr>
        <p:spPr/>
        <p:txBody>
          <a:bodyPr/>
          <a:lstStyle/>
          <a:p>
            <a:fld id="{EB0FBDE8-F761-4F53-9010-213E7070AD2F}" type="slidenum">
              <a:rPr lang="en-US" smtClean="0">
                <a:solidFill>
                  <a:prstClr val="black">
                    <a:tint val="75000"/>
                  </a:prstClr>
                </a:solidFill>
              </a:rPr>
              <a:pPr/>
              <a:t>32</a:t>
            </a:fld>
            <a:endParaRPr lang="en-US">
              <a:solidFill>
                <a:prstClr val="black">
                  <a:tint val="75000"/>
                </a:prstClr>
              </a:solidFill>
            </a:endParaRPr>
          </a:p>
        </p:txBody>
      </p:sp>
      <p:sp>
        <p:nvSpPr>
          <p:cNvPr id="6" name="Rectangle 5"/>
          <p:cNvSpPr/>
          <p:nvPr/>
        </p:nvSpPr>
        <p:spPr>
          <a:xfrm>
            <a:off x="1417320" y="1828800"/>
            <a:ext cx="2103120" cy="461665"/>
          </a:xfrm>
          <a:prstGeom prst="rect">
            <a:avLst/>
          </a:prstGeom>
        </p:spPr>
        <p:txBody>
          <a:bodyPr wrap="square">
            <a:spAutoFit/>
          </a:bodyPr>
          <a:lstStyle/>
          <a:p>
            <a:pPr algn="ctr"/>
            <a:r>
              <a:rPr lang="en-US" sz="2400" dirty="0" smtClean="0"/>
              <a:t>Parameter</a:t>
            </a:r>
            <a:endParaRPr lang="en-US" sz="2400" dirty="0"/>
          </a:p>
        </p:txBody>
      </p:sp>
      <p:sp>
        <p:nvSpPr>
          <p:cNvPr id="7" name="Rectangle 6"/>
          <p:cNvSpPr/>
          <p:nvPr/>
        </p:nvSpPr>
        <p:spPr>
          <a:xfrm>
            <a:off x="5867400" y="1828800"/>
            <a:ext cx="2103120" cy="461665"/>
          </a:xfrm>
          <a:prstGeom prst="rect">
            <a:avLst/>
          </a:prstGeom>
        </p:spPr>
        <p:txBody>
          <a:bodyPr wrap="square">
            <a:spAutoFit/>
          </a:bodyPr>
          <a:lstStyle/>
          <a:p>
            <a:pPr algn="ctr"/>
            <a:r>
              <a:rPr lang="en-US" sz="2400" dirty="0" smtClean="0"/>
              <a:t>Overhead</a:t>
            </a:r>
            <a:endParaRPr lang="en-US" sz="2400" dirty="0"/>
          </a:p>
        </p:txBody>
      </p:sp>
    </p:spTree>
    <p:extLst>
      <p:ext uri="{BB962C8B-B14F-4D97-AF65-F5344CB8AC3E}">
        <p14:creationId xmlns:p14="http://schemas.microsoft.com/office/powerpoint/2010/main" val="812730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i="1" dirty="0" smtClean="0"/>
              <a:t>Faros</a:t>
            </a:r>
            <a:r>
              <a:rPr lang="en-US" dirty="0" smtClean="0"/>
              <a:t> Real World Performance</a:t>
            </a:r>
            <a:endParaRPr lang="en-US" dirty="0"/>
          </a:p>
        </p:txBody>
      </p:sp>
    </p:spTree>
    <p:extLst>
      <p:ext uri="{BB962C8B-B14F-4D97-AF65-F5344CB8AC3E}">
        <p14:creationId xmlns:p14="http://schemas.microsoft.com/office/powerpoint/2010/main" val="2073206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MUBF\FullDuplex\SelfInterference\DocGraphics\ArrayFromAng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5426" y="-23777"/>
            <a:ext cx="4633148" cy="690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06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Users\Xepra\Downloads\20150310_04394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000"/>
          <a:stretch/>
        </p:blipFill>
        <p:spPr bwMode="auto">
          <a:xfrm>
            <a:off x="1811403" y="-38100"/>
            <a:ext cx="5521194"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38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MUBF\Media\Photos\ArgosV2\_FIT34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 t="27561" r="-138" b="725"/>
          <a:stretch/>
        </p:blipFill>
        <p:spPr bwMode="auto">
          <a:xfrm>
            <a:off x="-55026" y="1220994"/>
            <a:ext cx="9254053" cy="441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712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Selection</a:t>
            </a:r>
            <a:endParaRPr lang="en-US" dirty="0"/>
          </a:p>
        </p:txBody>
      </p:sp>
      <p:sp>
        <p:nvSpPr>
          <p:cNvPr id="3" name="Content Placeholder 2"/>
          <p:cNvSpPr>
            <a:spLocks noGrp="1"/>
          </p:cNvSpPr>
          <p:nvPr>
            <p:ph idx="1"/>
          </p:nvPr>
        </p:nvSpPr>
        <p:spPr/>
        <p:txBody>
          <a:bodyPr/>
          <a:lstStyle/>
          <a:p>
            <a:r>
              <a:rPr lang="en-US" dirty="0" err="1" smtClean="0"/>
              <a:t>Hadamard</a:t>
            </a:r>
            <a:r>
              <a:rPr lang="en-US" dirty="0" smtClean="0"/>
              <a:t> beamforming </a:t>
            </a:r>
            <a:r>
              <a:rPr lang="en-US" dirty="0"/>
              <a:t>w</a:t>
            </a:r>
            <a:r>
              <a:rPr lang="en-US" dirty="0" smtClean="0"/>
              <a:t>eights</a:t>
            </a:r>
          </a:p>
          <a:p>
            <a:pPr lvl="1"/>
            <a:r>
              <a:rPr lang="en-US" dirty="0" smtClean="0"/>
              <a:t>Full spatial coverage</a:t>
            </a:r>
          </a:p>
          <a:p>
            <a:endParaRPr lang="en-US" dirty="0" smtClean="0"/>
          </a:p>
          <a:p>
            <a:r>
              <a:rPr lang="en-US" dirty="0" err="1" smtClean="0"/>
              <a:t>Kasami</a:t>
            </a:r>
            <a:r>
              <a:rPr lang="en-US" dirty="0" smtClean="0"/>
              <a:t> </a:t>
            </a:r>
            <a:r>
              <a:rPr lang="en-US" dirty="0" err="1" smtClean="0"/>
              <a:t>psuedo</a:t>
            </a:r>
            <a:r>
              <a:rPr lang="en-US" dirty="0" smtClean="0"/>
              <a:t>-orthogonal coding</a:t>
            </a:r>
          </a:p>
          <a:p>
            <a:pPr lvl="1"/>
            <a:r>
              <a:rPr lang="en-US" dirty="0" smtClean="0"/>
              <a:t>Encode base station ID and user ID</a:t>
            </a:r>
          </a:p>
          <a:p>
            <a:pPr lvl="1"/>
            <a:r>
              <a:rPr lang="en-US" dirty="0" smtClean="0"/>
              <a:t>Low (bounded) streaming correlation</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1874224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7372" y="304800"/>
            <a:ext cx="9125889" cy="4952999"/>
            <a:chOff x="-95916" y="765673"/>
            <a:chExt cx="9333349" cy="5065596"/>
          </a:xfrm>
        </p:grpSpPr>
        <p:grpSp>
          <p:nvGrpSpPr>
            <p:cNvPr id="14" name="Group 13"/>
            <p:cNvGrpSpPr/>
            <p:nvPr/>
          </p:nvGrpSpPr>
          <p:grpSpPr>
            <a:xfrm>
              <a:off x="-91008" y="1030669"/>
              <a:ext cx="9328441" cy="4800600"/>
              <a:chOff x="0" y="0"/>
              <a:chExt cx="9328441" cy="4800600"/>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68" t="9346" r="14640" b="22118"/>
              <a:stretch/>
            </p:blipFill>
            <p:spPr bwMode="auto">
              <a:xfrm>
                <a:off x="0" y="0"/>
                <a:ext cx="932844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8092281" y="4381500"/>
                <a:ext cx="1181100" cy="244961"/>
                <a:chOff x="8092281" y="4381500"/>
                <a:chExt cx="1181100" cy="244961"/>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221" t="89124" r="15828" b="7612"/>
                <a:stretch/>
              </p:blipFill>
              <p:spPr bwMode="auto">
                <a:xfrm>
                  <a:off x="8092281" y="4381500"/>
                  <a:ext cx="114870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9120981" y="4423231"/>
                  <a:ext cx="152400" cy="200055"/>
                </a:xfrm>
                <a:prstGeom prst="rect">
                  <a:avLst/>
                </a:prstGeom>
                <a:noFill/>
              </p:spPr>
              <p:txBody>
                <a:bodyPr wrap="square" rtlCol="0">
                  <a:spAutoFit/>
                </a:bodyPr>
                <a:lstStyle/>
                <a:p>
                  <a:r>
                    <a:rPr lang="en-US" sz="700" dirty="0" smtClean="0"/>
                    <a:t>’</a:t>
                  </a:r>
                  <a:endParaRPr lang="en-US" sz="700" dirty="0"/>
                </a:p>
              </p:txBody>
            </p:sp>
            <p:sp>
              <p:nvSpPr>
                <p:cNvPr id="19" name="TextBox 18"/>
                <p:cNvSpPr txBox="1"/>
                <p:nvPr/>
              </p:nvSpPr>
              <p:spPr>
                <a:xfrm>
                  <a:off x="8879681" y="4426406"/>
                  <a:ext cx="152400" cy="200055"/>
                </a:xfrm>
                <a:prstGeom prst="rect">
                  <a:avLst/>
                </a:prstGeom>
                <a:noFill/>
              </p:spPr>
              <p:txBody>
                <a:bodyPr wrap="square" rtlCol="0">
                  <a:spAutoFit/>
                </a:bodyPr>
                <a:lstStyle/>
                <a:p>
                  <a:r>
                    <a:rPr lang="en-US" sz="700" dirty="0" smtClean="0"/>
                    <a:t>’</a:t>
                  </a:r>
                  <a:endParaRPr lang="en-US" sz="700" dirty="0"/>
                </a:p>
              </p:txBody>
            </p:sp>
            <p:sp>
              <p:nvSpPr>
                <p:cNvPr id="20" name="TextBox 19"/>
                <p:cNvSpPr txBox="1"/>
                <p:nvPr/>
              </p:nvSpPr>
              <p:spPr>
                <a:xfrm>
                  <a:off x="8635206" y="4426406"/>
                  <a:ext cx="152400" cy="200055"/>
                </a:xfrm>
                <a:prstGeom prst="rect">
                  <a:avLst/>
                </a:prstGeom>
                <a:noFill/>
              </p:spPr>
              <p:txBody>
                <a:bodyPr wrap="square" rtlCol="0">
                  <a:spAutoFit/>
                </a:bodyPr>
                <a:lstStyle/>
                <a:p>
                  <a:r>
                    <a:rPr lang="en-US" sz="700" dirty="0" smtClean="0"/>
                    <a:t>’</a:t>
                  </a:r>
                  <a:endParaRPr lang="en-US" sz="700" dirty="0"/>
                </a:p>
              </p:txBody>
            </p:sp>
            <p:sp>
              <p:nvSpPr>
                <p:cNvPr id="21" name="TextBox 20"/>
                <p:cNvSpPr txBox="1"/>
                <p:nvPr/>
              </p:nvSpPr>
              <p:spPr>
                <a:xfrm>
                  <a:off x="8387556" y="4426406"/>
                  <a:ext cx="152400" cy="200055"/>
                </a:xfrm>
                <a:prstGeom prst="rect">
                  <a:avLst/>
                </a:prstGeom>
                <a:noFill/>
              </p:spPr>
              <p:txBody>
                <a:bodyPr wrap="square" rtlCol="0">
                  <a:spAutoFit/>
                </a:bodyPr>
                <a:lstStyle/>
                <a:p>
                  <a:r>
                    <a:rPr lang="en-US" sz="700" dirty="0" smtClean="0"/>
                    <a:t>’</a:t>
                  </a:r>
                  <a:endParaRPr lang="en-US" sz="700" dirty="0"/>
                </a:p>
              </p:txBody>
            </p:sp>
            <p:sp>
              <p:nvSpPr>
                <p:cNvPr id="22" name="TextBox 21"/>
                <p:cNvSpPr txBox="1"/>
                <p:nvPr/>
              </p:nvSpPr>
              <p:spPr>
                <a:xfrm>
                  <a:off x="8241506" y="4426406"/>
                  <a:ext cx="152400" cy="200055"/>
                </a:xfrm>
                <a:prstGeom prst="rect">
                  <a:avLst/>
                </a:prstGeom>
                <a:noFill/>
              </p:spPr>
              <p:txBody>
                <a:bodyPr wrap="square" rtlCol="0">
                  <a:spAutoFit/>
                </a:bodyPr>
                <a:lstStyle/>
                <a:p>
                  <a:r>
                    <a:rPr lang="en-US" sz="700" dirty="0" smtClean="0"/>
                    <a:t>’</a:t>
                  </a:r>
                  <a:endParaRPr lang="en-US" sz="700" dirty="0"/>
                </a:p>
              </p:txBody>
            </p:sp>
            <p:sp>
              <p:nvSpPr>
                <p:cNvPr id="23" name="TextBox 22"/>
                <p:cNvSpPr txBox="1"/>
                <p:nvPr/>
              </p:nvSpPr>
              <p:spPr>
                <a:xfrm>
                  <a:off x="8117681" y="4426406"/>
                  <a:ext cx="152400" cy="200055"/>
                </a:xfrm>
                <a:prstGeom prst="rect">
                  <a:avLst/>
                </a:prstGeom>
                <a:noFill/>
              </p:spPr>
              <p:txBody>
                <a:bodyPr wrap="square" rtlCol="0">
                  <a:spAutoFit/>
                </a:bodyPr>
                <a:lstStyle/>
                <a:p>
                  <a:r>
                    <a:rPr lang="en-US" sz="700" dirty="0" smtClean="0"/>
                    <a:t>’</a:t>
                  </a:r>
                  <a:endParaRPr lang="en-US" sz="700" dirty="0"/>
                </a:p>
              </p:txBody>
            </p:sp>
          </p:grpSp>
        </p:grpSp>
        <p:sp>
          <p:nvSpPr>
            <p:cNvPr id="24" name="TextBox 23"/>
            <p:cNvSpPr txBox="1"/>
            <p:nvPr/>
          </p:nvSpPr>
          <p:spPr>
            <a:xfrm>
              <a:off x="-95916" y="765673"/>
              <a:ext cx="2516971" cy="707886"/>
            </a:xfrm>
            <a:prstGeom prst="rect">
              <a:avLst/>
            </a:prstGeom>
            <a:noFill/>
          </p:spPr>
          <p:txBody>
            <a:bodyPr wrap="none" rtlCol="0">
              <a:spAutoFit/>
            </a:bodyPr>
            <a:lstStyle/>
            <a:p>
              <a:r>
                <a:rPr lang="en-US" sz="2000" dirty="0" smtClean="0">
                  <a:solidFill>
                    <a:srgbClr val="FF0000"/>
                  </a:solidFill>
                </a:rPr>
                <a:t>Base-station Locations</a:t>
              </a:r>
            </a:p>
            <a:p>
              <a:r>
                <a:rPr lang="en-US" sz="2000" dirty="0" smtClean="0">
                  <a:solidFill>
                    <a:srgbClr val="0000FF"/>
                  </a:solidFill>
                </a:rPr>
                <a:t>User Locations</a:t>
              </a:r>
              <a:endParaRPr lang="en-US" sz="2000" dirty="0">
                <a:solidFill>
                  <a:srgbClr val="0000FF"/>
                </a:solidFill>
              </a:endParaRPr>
            </a:p>
          </p:txBody>
        </p:sp>
        <p:sp>
          <p:nvSpPr>
            <p:cNvPr id="25" name="Oval 24"/>
            <p:cNvSpPr/>
            <p:nvPr/>
          </p:nvSpPr>
          <p:spPr>
            <a:xfrm>
              <a:off x="2390254" y="899024"/>
              <a:ext cx="190500" cy="1905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409304" y="1216301"/>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53319" y="2668969"/>
              <a:ext cx="190500" cy="1905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53473" y="3335719"/>
              <a:ext cx="190500" cy="1905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163073" y="3278569"/>
              <a:ext cx="190500" cy="1905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819673" y="4421569"/>
              <a:ext cx="190500" cy="1905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8400205" y="285946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7105923" y="451681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6591573" y="4297524"/>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549504" y="2728090"/>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6397104" y="448703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6096273" y="4487040"/>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5952604" y="400027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a:off x="2318023" y="487876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a:off x="6028804" y="4230848"/>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a:off x="5876404" y="373576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5881166" y="327856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5957366" y="2925158"/>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6181204" y="2526094"/>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7111479" y="2576675"/>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7201173" y="3888168"/>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3353073" y="337381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a:off x="2591073" y="430704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3520554" y="2642364"/>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a:off x="3703116" y="2653860"/>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5943872" y="2311946"/>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1524273" y="3439508"/>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a:off x="3010173" y="265385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a:off x="4953273" y="4019547"/>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a:off x="4191273" y="3619279"/>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4724673" y="3604390"/>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a:off x="4968354" y="2651670"/>
              <a:ext cx="152400" cy="1313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Content Placeholder 2"/>
          <p:cNvSpPr>
            <a:spLocks noGrp="1"/>
          </p:cNvSpPr>
          <p:nvPr>
            <p:ph idx="1"/>
          </p:nvPr>
        </p:nvSpPr>
        <p:spPr>
          <a:xfrm>
            <a:off x="254055" y="5638800"/>
            <a:ext cx="3965211" cy="1066800"/>
          </a:xfrm>
        </p:spPr>
        <p:txBody>
          <a:bodyPr>
            <a:normAutofit fontScale="85000" lnSpcReduction="10000"/>
          </a:bodyPr>
          <a:lstStyle/>
          <a:p>
            <a:pPr marL="0" indent="0">
              <a:buNone/>
            </a:pPr>
            <a:r>
              <a:rPr lang="en-US" dirty="0" smtClean="0"/>
              <a:t>68 Indoor User Locations</a:t>
            </a:r>
          </a:p>
          <a:p>
            <a:pPr marL="0" indent="0">
              <a:buNone/>
            </a:pPr>
            <a:r>
              <a:rPr lang="en-US" dirty="0" smtClean="0"/>
              <a:t>32 Anechoic </a:t>
            </a:r>
            <a:r>
              <a:rPr lang="en-US" dirty="0"/>
              <a:t>User </a:t>
            </a:r>
            <a:r>
              <a:rPr lang="en-US" dirty="0" smtClean="0"/>
              <a:t>Locations</a:t>
            </a:r>
            <a:endParaRPr lang="en-US" dirty="0"/>
          </a:p>
        </p:txBody>
      </p:sp>
      <p:sp>
        <p:nvSpPr>
          <p:cNvPr id="60" name="Content Placeholder 2"/>
          <p:cNvSpPr txBox="1">
            <a:spLocks/>
          </p:cNvSpPr>
          <p:nvPr/>
        </p:nvSpPr>
        <p:spPr>
          <a:xfrm>
            <a:off x="4859121" y="5638800"/>
            <a:ext cx="4284879" cy="10668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5</a:t>
            </a:r>
            <a:r>
              <a:rPr lang="en-US" dirty="0" smtClean="0"/>
              <a:t> Base-station Locations</a:t>
            </a:r>
          </a:p>
          <a:p>
            <a:pPr marL="0" indent="0">
              <a:buFont typeface="Arial" pitchFamily="34" charset="0"/>
              <a:buNone/>
            </a:pPr>
            <a:r>
              <a:rPr lang="en-US" dirty="0" smtClean="0"/>
              <a:t>Over 1,</a:t>
            </a:r>
            <a:r>
              <a:rPr lang="en-US" sz="100" dirty="0" smtClean="0"/>
              <a:t> </a:t>
            </a:r>
            <a:r>
              <a:rPr lang="en-US" dirty="0" smtClean="0"/>
              <a:t>400,000 Measurements</a:t>
            </a:r>
            <a:endParaRPr lang="en-US" dirty="0"/>
          </a:p>
        </p:txBody>
      </p:sp>
      <p:sp>
        <p:nvSpPr>
          <p:cNvPr id="2" name="Slide Number Placeholder 1"/>
          <p:cNvSpPr>
            <a:spLocks noGrp="1"/>
          </p:cNvSpPr>
          <p:nvPr>
            <p:ph type="sldNum" sz="quarter" idx="12"/>
          </p:nvPr>
        </p:nvSpPr>
        <p:spPr>
          <a:xfrm>
            <a:off x="6553200" y="6492875"/>
            <a:ext cx="2133600" cy="365125"/>
          </a:xfrm>
        </p:spPr>
        <p:txBody>
          <a:bodyPr/>
          <a:lstStyle/>
          <a:p>
            <a:fld id="{EB0FBDE8-F761-4F53-9010-213E7070AD2F}"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3046862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Faros</a:t>
            </a:r>
            <a:r>
              <a:rPr lang="en-US" dirty="0" smtClean="0"/>
              <a:t> Drastically Increases Range</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39</a:t>
            </a:fld>
            <a:endParaRPr lang="en-US">
              <a:solidFill>
                <a:prstClr val="black">
                  <a:tint val="75000"/>
                </a:prstClr>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68" t="11389" r="4757" b="10834"/>
          <a:stretch/>
        </p:blipFill>
        <p:spPr bwMode="auto">
          <a:xfrm>
            <a:off x="914400" y="1892300"/>
            <a:ext cx="7543800" cy="3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1371600" y="5448300"/>
            <a:ext cx="6860811" cy="533400"/>
          </a:xfrm>
        </p:spPr>
        <p:txBody>
          <a:bodyPr>
            <a:normAutofit lnSpcReduction="10000"/>
          </a:bodyPr>
          <a:lstStyle/>
          <a:p>
            <a:pPr marL="0" indent="0" algn="ctr">
              <a:buNone/>
            </a:pPr>
            <a:r>
              <a:rPr lang="en-US" dirty="0" smtClean="0"/>
              <a:t>Method</a:t>
            </a:r>
            <a:endParaRPr lang="en-US" dirty="0"/>
          </a:p>
        </p:txBody>
      </p:sp>
      <p:sp>
        <p:nvSpPr>
          <p:cNvPr id="7" name="Content Placeholder 2"/>
          <p:cNvSpPr txBox="1">
            <a:spLocks/>
          </p:cNvSpPr>
          <p:nvPr/>
        </p:nvSpPr>
        <p:spPr>
          <a:xfrm rot="16200000">
            <a:off x="-1060447" y="3295649"/>
            <a:ext cx="3467098" cy="5334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t>Beacon Sweeps Detected (%)</a:t>
            </a:r>
            <a:endParaRPr lang="en-US" sz="2400" dirty="0"/>
          </a:p>
        </p:txBody>
      </p:sp>
    </p:spTree>
    <p:extLst>
      <p:ext uri="{BB962C8B-B14F-4D97-AF65-F5344CB8AC3E}">
        <p14:creationId xmlns:p14="http://schemas.microsoft.com/office/powerpoint/2010/main" val="1108969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Channel Functions</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dirty="0" smtClean="0"/>
              <a:t>Time-frequency synchronization</a:t>
            </a:r>
          </a:p>
          <a:p>
            <a:pPr marL="0" indent="0" algn="ctr">
              <a:buNone/>
            </a:pPr>
            <a:endParaRPr lang="en-US" dirty="0" smtClean="0"/>
          </a:p>
          <a:p>
            <a:pPr marL="0" indent="0" algn="ctr">
              <a:buNone/>
            </a:pPr>
            <a:r>
              <a:rPr lang="en-US" dirty="0" smtClean="0"/>
              <a:t>Association</a:t>
            </a:r>
            <a:r>
              <a:rPr lang="en-US" dirty="0"/>
              <a:t>, </a:t>
            </a:r>
            <a:r>
              <a:rPr lang="en-US" dirty="0" smtClean="0"/>
              <a:t>paging</a:t>
            </a:r>
            <a:r>
              <a:rPr lang="en-US" dirty="0"/>
              <a:t>, and </a:t>
            </a:r>
            <a:r>
              <a:rPr lang="en-US" dirty="0" smtClean="0"/>
              <a:t>random access</a:t>
            </a:r>
            <a:endParaRPr lang="en-US" dirty="0"/>
          </a:p>
          <a:p>
            <a:pPr marL="0" indent="0" algn="ctr">
              <a:buNone/>
            </a:pPr>
            <a:endParaRPr lang="en-US" dirty="0"/>
          </a:p>
          <a:p>
            <a:pPr marL="0" indent="0" algn="ctr">
              <a:buNone/>
            </a:pPr>
            <a:r>
              <a:rPr lang="en-US" dirty="0" smtClean="0"/>
              <a:t>Channel </a:t>
            </a:r>
            <a:r>
              <a:rPr lang="en-US" dirty="0"/>
              <a:t>s</a:t>
            </a:r>
            <a:r>
              <a:rPr lang="en-US" dirty="0" smtClean="0"/>
              <a:t>tate information (CSI) collection</a:t>
            </a:r>
          </a:p>
          <a:p>
            <a:pPr marL="0" indent="0" algn="ctr">
              <a:buNone/>
            </a:pPr>
            <a:endParaRPr lang="en-US" dirty="0"/>
          </a:p>
          <a:p>
            <a:pPr marL="0" indent="0" algn="ctr">
              <a:buNone/>
            </a:pPr>
            <a:r>
              <a:rPr lang="en-US" dirty="0" smtClean="0"/>
              <a:t>Gain control</a:t>
            </a:r>
          </a:p>
          <a:p>
            <a:pPr marL="0" indent="0" algn="ctr">
              <a:buNone/>
            </a:pPr>
            <a:endParaRPr lang="en-US" dirty="0"/>
          </a:p>
          <a:p>
            <a:pPr marL="0" indent="0" algn="ctr">
              <a:buNone/>
            </a:pPr>
            <a:r>
              <a:rPr lang="en-US" dirty="0" smtClean="0"/>
              <a:t>Scheduling, </a:t>
            </a:r>
            <a:r>
              <a:rPr lang="en-US" dirty="0" err="1" smtClean="0"/>
              <a:t>acks</a:t>
            </a:r>
            <a:r>
              <a:rPr lang="en-US" dirty="0" smtClean="0"/>
              <a:t>, handovers, etc.</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4326954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Faros</a:t>
            </a:r>
            <a:r>
              <a:rPr lang="en-US" dirty="0" smtClean="0"/>
              <a:t> Decreases Paging Delay 4x</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11" t="10245" r="11715" b="27151"/>
          <a:stretch/>
        </p:blipFill>
        <p:spPr bwMode="auto">
          <a:xfrm>
            <a:off x="866775" y="1524000"/>
            <a:ext cx="804862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40</a:t>
            </a:fld>
            <a:endParaRPr lang="en-US">
              <a:solidFill>
                <a:prstClr val="black">
                  <a:tint val="75000"/>
                </a:prstClr>
              </a:solidFill>
            </a:endParaRPr>
          </a:p>
        </p:txBody>
      </p:sp>
      <p:sp>
        <p:nvSpPr>
          <p:cNvPr id="6" name="Content Placeholder 2"/>
          <p:cNvSpPr>
            <a:spLocks noGrp="1"/>
          </p:cNvSpPr>
          <p:nvPr>
            <p:ph idx="1"/>
          </p:nvPr>
        </p:nvSpPr>
        <p:spPr>
          <a:xfrm>
            <a:off x="1295401" y="5724525"/>
            <a:ext cx="6860811" cy="533400"/>
          </a:xfrm>
        </p:spPr>
        <p:txBody>
          <a:bodyPr>
            <a:normAutofit fontScale="92500" lnSpcReduction="10000"/>
          </a:bodyPr>
          <a:lstStyle/>
          <a:p>
            <a:pPr marL="0" indent="0" algn="ctr">
              <a:buNone/>
            </a:pPr>
            <a:r>
              <a:rPr lang="en-US" dirty="0" smtClean="0"/>
              <a:t>Delay (Frames)</a:t>
            </a:r>
            <a:endParaRPr lang="en-US" dirty="0"/>
          </a:p>
        </p:txBody>
      </p:sp>
      <p:sp>
        <p:nvSpPr>
          <p:cNvPr id="7" name="Content Placeholder 2"/>
          <p:cNvSpPr txBox="1">
            <a:spLocks/>
          </p:cNvSpPr>
          <p:nvPr/>
        </p:nvSpPr>
        <p:spPr>
          <a:xfrm rot="16200000">
            <a:off x="-1427160" y="3205163"/>
            <a:ext cx="4048125"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dirty="0" smtClean="0"/>
              <a:t>CDF of First Detection (%)</a:t>
            </a:r>
            <a:endParaRPr lang="en-US" sz="2800" dirty="0"/>
          </a:p>
        </p:txBody>
      </p:sp>
    </p:spTree>
    <p:extLst>
      <p:ext uri="{BB962C8B-B14F-4D97-AF65-F5344CB8AC3E}">
        <p14:creationId xmlns:p14="http://schemas.microsoft.com/office/powerpoint/2010/main" val="21066390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Broader Implications</a:t>
            </a:r>
            <a:endParaRPr lang="en-US" dirty="0"/>
          </a:p>
        </p:txBody>
      </p:sp>
      <p:sp>
        <p:nvSpPr>
          <p:cNvPr id="3" name="Content Placeholder 2"/>
          <p:cNvSpPr>
            <a:spLocks noGrp="1"/>
          </p:cNvSpPr>
          <p:nvPr>
            <p:ph idx="1"/>
          </p:nvPr>
        </p:nvSpPr>
        <p:spPr>
          <a:xfrm>
            <a:off x="457200" y="1524000"/>
            <a:ext cx="8229600" cy="4525963"/>
          </a:xfrm>
        </p:spPr>
        <p:txBody>
          <a:bodyPr/>
          <a:lstStyle/>
          <a:p>
            <a:pPr marL="342900" lvl="1" indent="-342900">
              <a:buFont typeface="Arial" pitchFamily="34" charset="0"/>
              <a:buChar char="•"/>
            </a:pPr>
            <a:endParaRPr lang="en-US" sz="3200" dirty="0" smtClean="0"/>
          </a:p>
          <a:p>
            <a:pPr marL="342900" lvl="1" indent="-342900">
              <a:buFont typeface="Arial" pitchFamily="34" charset="0"/>
              <a:buChar char="•"/>
            </a:pPr>
            <a:r>
              <a:rPr lang="en-US" sz="3200" dirty="0" smtClean="0"/>
              <a:t>250 </a:t>
            </a:r>
            <a:r>
              <a:rPr lang="en-US" sz="3200" dirty="0"/>
              <a:t>m range line-of-sight with 10 </a:t>
            </a:r>
            <a:r>
              <a:rPr lang="en-US" sz="3200" dirty="0" err="1"/>
              <a:t>mW</a:t>
            </a:r>
            <a:r>
              <a:rPr lang="en-US" sz="3200" dirty="0"/>
              <a:t> power</a:t>
            </a:r>
          </a:p>
          <a:p>
            <a:pPr marL="0" indent="0">
              <a:buNone/>
            </a:pPr>
            <a:endParaRPr lang="en-US" dirty="0" smtClean="0"/>
          </a:p>
          <a:p>
            <a:r>
              <a:rPr lang="en-US" dirty="0" smtClean="0"/>
              <a:t>Used as realtime framework for Argos</a:t>
            </a:r>
          </a:p>
          <a:p>
            <a:endParaRPr lang="en-US" i="1" dirty="0" smtClean="0"/>
          </a:p>
          <a:p>
            <a:r>
              <a:rPr lang="en-US" i="1" dirty="0" smtClean="0"/>
              <a:t>Faros</a:t>
            </a:r>
            <a:r>
              <a:rPr lang="en-US" dirty="0" smtClean="0"/>
              <a:t> </a:t>
            </a:r>
            <a:r>
              <a:rPr lang="en-US" dirty="0"/>
              <a:t>allows space-time-code resources to be traded off for desired performance and coverage</a:t>
            </a:r>
          </a:p>
          <a:p>
            <a:pPr lvl="1"/>
            <a:endParaRPr lang="en-US" dirty="0" smtClean="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24105333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381000" y="1600200"/>
            <a:ext cx="8610600" cy="4525963"/>
          </a:xfrm>
        </p:spPr>
        <p:txBody>
          <a:bodyPr/>
          <a:lstStyle/>
          <a:p>
            <a:r>
              <a:rPr lang="en-US" i="1" dirty="0" smtClean="0"/>
              <a:t>Faros</a:t>
            </a:r>
            <a:r>
              <a:rPr lang="en-US" dirty="0" smtClean="0"/>
              <a:t> is a highly efficient from-scratch control channel design for MU-MIMO</a:t>
            </a:r>
          </a:p>
          <a:p>
            <a:pPr marL="0" indent="0">
              <a:buNone/>
            </a:pPr>
            <a:endParaRPr lang="en-US" dirty="0"/>
          </a:p>
          <a:p>
            <a:r>
              <a:rPr lang="en-US" i="1" dirty="0" smtClean="0"/>
              <a:t>Faros </a:t>
            </a:r>
            <a:r>
              <a:rPr lang="en-US" dirty="0" smtClean="0"/>
              <a:t>operates in realtime and provides over </a:t>
            </a:r>
            <a:br>
              <a:rPr lang="en-US" dirty="0" smtClean="0"/>
            </a:br>
            <a:r>
              <a:rPr lang="en-US" dirty="0" smtClean="0"/>
              <a:t>40 dB of gain on a 108-antenna array</a:t>
            </a:r>
          </a:p>
          <a:p>
            <a:endParaRPr lang="en-US" i="1" dirty="0"/>
          </a:p>
          <a:p>
            <a:r>
              <a:rPr lang="en-US" i="1" dirty="0" smtClean="0"/>
              <a:t>Faros</a:t>
            </a:r>
            <a:r>
              <a:rPr lang="en-US" dirty="0" smtClean="0"/>
              <a:t> solves a critical barrier to the implementation and adoption of massive MIMO</a:t>
            </a:r>
            <a:endParaRPr lang="en-US" i="1"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42</a:t>
            </a:fld>
            <a:endParaRPr lang="en-US">
              <a:solidFill>
                <a:prstClr val="black">
                  <a:tint val="75000"/>
                </a:prstClr>
              </a:solidFill>
            </a:endParaRPr>
          </a:p>
        </p:txBody>
      </p:sp>
      <p:sp>
        <p:nvSpPr>
          <p:cNvPr id="5" name="Rectangle 4"/>
          <p:cNvSpPr/>
          <p:nvPr/>
        </p:nvSpPr>
        <p:spPr>
          <a:xfrm>
            <a:off x="3322320" y="6381690"/>
            <a:ext cx="2499360" cy="400110"/>
          </a:xfrm>
          <a:prstGeom prst="rect">
            <a:avLst/>
          </a:prstGeom>
        </p:spPr>
        <p:txBody>
          <a:bodyPr wrap="square">
            <a:spAutoFit/>
          </a:bodyPr>
          <a:lstStyle/>
          <a:p>
            <a:pPr algn="ctr"/>
            <a:r>
              <a:rPr lang="en-US" sz="2000" dirty="0" smtClean="0">
                <a:solidFill>
                  <a:schemeClr val="tx1">
                    <a:lumMod val="50000"/>
                    <a:lumOff val="50000"/>
                  </a:schemeClr>
                </a:solidFill>
              </a:rPr>
              <a:t>http://argos.rice.edu</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30222640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pic>
        <p:nvPicPr>
          <p:cNvPr id="2050" name="Picture 2" descr="http://argos.rice.edu/people/abe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0" y="1452790"/>
            <a:ext cx="1333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rgos.rice.edu/people/l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097" y="1452790"/>
            <a:ext cx="1333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rgos.rice.edu/people/ev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5993" y="2809875"/>
            <a:ext cx="1333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pacegrant.arizona.edu/sites/spacegrant.arizona.edu/files/about/logos/nic_print1500x1247pp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5146120"/>
            <a:ext cx="1560251" cy="129708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argos.rice.edu/images/ndse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9908" y="5568987"/>
            <a:ext cx="3004185" cy="4513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argos.rice.edu/images/nsf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8400" y="1338262"/>
            <a:ext cx="3733800" cy="67627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nsf.gov/images/logos/nsf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75" y="4999328"/>
            <a:ext cx="1581150" cy="1590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925300" y="5009365"/>
            <a:ext cx="2103120" cy="400110"/>
          </a:xfrm>
          <a:prstGeom prst="rect">
            <a:avLst/>
          </a:prstGeom>
        </p:spPr>
        <p:txBody>
          <a:bodyPr wrap="square">
            <a:spAutoFit/>
          </a:bodyPr>
          <a:lstStyle/>
          <a:p>
            <a:pPr algn="ctr"/>
            <a:r>
              <a:rPr lang="en-US" sz="2000" dirty="0" smtClean="0"/>
              <a:t>Eugenio </a:t>
            </a:r>
            <a:r>
              <a:rPr lang="en-US" sz="2000" dirty="0" err="1" smtClean="0"/>
              <a:t>Magistretti</a:t>
            </a:r>
            <a:endParaRPr lang="en-US" sz="2000" dirty="0"/>
          </a:p>
        </p:txBody>
      </p:sp>
      <p:sp>
        <p:nvSpPr>
          <p:cNvPr id="15" name="Rectangle 14"/>
          <p:cNvSpPr/>
          <p:nvPr/>
        </p:nvSpPr>
        <p:spPr>
          <a:xfrm>
            <a:off x="1504950" y="3429557"/>
            <a:ext cx="2103120" cy="400110"/>
          </a:xfrm>
          <a:prstGeom prst="rect">
            <a:avLst/>
          </a:prstGeom>
        </p:spPr>
        <p:txBody>
          <a:bodyPr wrap="square">
            <a:spAutoFit/>
          </a:bodyPr>
          <a:lstStyle/>
          <a:p>
            <a:pPr algn="ctr"/>
            <a:r>
              <a:rPr lang="en-US" sz="2000" dirty="0" err="1" smtClean="0"/>
              <a:t>Abeer</a:t>
            </a:r>
            <a:r>
              <a:rPr lang="en-US" sz="2000" dirty="0" smtClean="0"/>
              <a:t> </a:t>
            </a:r>
            <a:r>
              <a:rPr lang="en-US" sz="2000" dirty="0" err="1" smtClean="0"/>
              <a:t>Javed</a:t>
            </a:r>
            <a:endParaRPr lang="en-US" sz="2000" dirty="0"/>
          </a:p>
        </p:txBody>
      </p:sp>
      <p:sp>
        <p:nvSpPr>
          <p:cNvPr id="16" name="Rectangle 15"/>
          <p:cNvSpPr/>
          <p:nvPr/>
        </p:nvSpPr>
        <p:spPr>
          <a:xfrm>
            <a:off x="5581287" y="3424643"/>
            <a:ext cx="2103120" cy="400110"/>
          </a:xfrm>
          <a:prstGeom prst="rect">
            <a:avLst/>
          </a:prstGeom>
        </p:spPr>
        <p:txBody>
          <a:bodyPr wrap="square">
            <a:spAutoFit/>
          </a:bodyPr>
          <a:lstStyle/>
          <a:p>
            <a:pPr algn="ctr"/>
            <a:r>
              <a:rPr lang="en-US" sz="2000" dirty="0" smtClean="0"/>
              <a:t>Lin </a:t>
            </a:r>
            <a:r>
              <a:rPr lang="en-US" sz="2000" dirty="0" err="1" smtClean="0"/>
              <a:t>Zhong</a:t>
            </a:r>
            <a:endParaRPr lang="en-US" sz="2000" dirty="0"/>
          </a:p>
        </p:txBody>
      </p:sp>
      <p:sp>
        <p:nvSpPr>
          <p:cNvPr id="17" name="Rectangle 16"/>
          <p:cNvSpPr/>
          <p:nvPr/>
        </p:nvSpPr>
        <p:spPr>
          <a:xfrm>
            <a:off x="3520440" y="4114800"/>
            <a:ext cx="2103120" cy="1015663"/>
          </a:xfrm>
          <a:prstGeom prst="rect">
            <a:avLst/>
          </a:prstGeom>
        </p:spPr>
        <p:txBody>
          <a:bodyPr wrap="square">
            <a:spAutoFit/>
          </a:bodyPr>
          <a:lstStyle/>
          <a:p>
            <a:pPr algn="ctr"/>
            <a:r>
              <a:rPr lang="en-US" sz="2000" dirty="0"/>
              <a:t>Eugenio </a:t>
            </a:r>
            <a:r>
              <a:rPr lang="en-US" sz="2000" dirty="0" err="1"/>
              <a:t>Magistretti</a:t>
            </a:r>
            <a:endParaRPr lang="en-US" sz="2000" dirty="0"/>
          </a:p>
          <a:p>
            <a:pPr algn="ctr"/>
            <a:r>
              <a:rPr lang="en-US" sz="2000" dirty="0" smtClean="0"/>
              <a:t>Evan Everett</a:t>
            </a:r>
          </a:p>
          <a:p>
            <a:pPr algn="ctr"/>
            <a:r>
              <a:rPr lang="en-US" sz="2000" dirty="0" smtClean="0"/>
              <a:t>Hang Yu</a:t>
            </a:r>
            <a:endParaRPr lang="en-US" sz="2000"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43</a:t>
            </a:fld>
            <a:endParaRPr lang="en-US">
              <a:solidFill>
                <a:prstClr val="black">
                  <a:tint val="75000"/>
                </a:prstClr>
              </a:solidFill>
            </a:endParaRPr>
          </a:p>
        </p:txBody>
      </p:sp>
      <p:sp>
        <p:nvSpPr>
          <p:cNvPr id="18" name="Rectangle 17"/>
          <p:cNvSpPr/>
          <p:nvPr/>
        </p:nvSpPr>
        <p:spPr>
          <a:xfrm>
            <a:off x="3322320" y="6381690"/>
            <a:ext cx="2499360" cy="400110"/>
          </a:xfrm>
          <a:prstGeom prst="rect">
            <a:avLst/>
          </a:prstGeom>
        </p:spPr>
        <p:txBody>
          <a:bodyPr wrap="square">
            <a:spAutoFit/>
          </a:bodyPr>
          <a:lstStyle/>
          <a:p>
            <a:pPr algn="ctr"/>
            <a:r>
              <a:rPr lang="en-US" sz="2000" dirty="0" smtClean="0">
                <a:solidFill>
                  <a:schemeClr val="tx1">
                    <a:lumMod val="50000"/>
                    <a:lumOff val="50000"/>
                  </a:schemeClr>
                </a:solidFill>
              </a:rPr>
              <a:t>http://argos.rice.edu</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1237538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Faros</a:t>
            </a:r>
            <a:r>
              <a:rPr lang="en-US" dirty="0" smtClean="0"/>
              <a:t> Control Channel Design</a:t>
            </a:r>
            <a:endParaRPr lang="en-US" i="1" dirty="0"/>
          </a:p>
        </p:txBody>
      </p:sp>
      <p:sp>
        <p:nvSpPr>
          <p:cNvPr id="3" name="Content Placeholder 2"/>
          <p:cNvSpPr>
            <a:spLocks noGrp="1"/>
          </p:cNvSpPr>
          <p:nvPr>
            <p:ph idx="1"/>
          </p:nvPr>
        </p:nvSpPr>
        <p:spPr>
          <a:xfrm>
            <a:off x="457200" y="1600200"/>
            <a:ext cx="4419600" cy="4525963"/>
          </a:xfrm>
        </p:spPr>
        <p:txBody>
          <a:bodyPr>
            <a:normAutofit/>
          </a:bodyPr>
          <a:lstStyle/>
          <a:p>
            <a:pPr marL="0" indent="0" algn="ctr">
              <a:buNone/>
            </a:pPr>
            <a:endParaRPr lang="en-US" dirty="0" smtClean="0"/>
          </a:p>
          <a:p>
            <a:pPr marL="0" indent="0" algn="ctr">
              <a:buNone/>
            </a:pPr>
            <a:r>
              <a:rPr lang="en-US" dirty="0" smtClean="0"/>
              <a:t>Highly-Efficient Design</a:t>
            </a:r>
          </a:p>
          <a:p>
            <a:pPr marL="0" indent="0" algn="ctr">
              <a:buNone/>
            </a:pPr>
            <a:endParaRPr lang="en-US" dirty="0" smtClean="0"/>
          </a:p>
          <a:p>
            <a:pPr marL="0" indent="0" algn="ctr">
              <a:buNone/>
            </a:pPr>
            <a:r>
              <a:rPr lang="en-US" dirty="0" smtClean="0"/>
              <a:t>Realtime Implementation</a:t>
            </a:r>
          </a:p>
          <a:p>
            <a:pPr marL="0" indent="0" algn="ctr">
              <a:buNone/>
            </a:pPr>
            <a:endParaRPr lang="en-US" dirty="0" smtClean="0"/>
          </a:p>
          <a:p>
            <a:pPr marL="0" indent="0" algn="ctr">
              <a:buNone/>
            </a:pPr>
            <a:r>
              <a:rPr lang="en-US" dirty="0" smtClean="0"/>
              <a:t>Solves Critical Barrier</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44</a:t>
            </a:fld>
            <a:endParaRPr lang="en-US">
              <a:solidFill>
                <a:prstClr val="black">
                  <a:tint val="75000"/>
                </a:prstClr>
              </a:solidFill>
            </a:endParaRPr>
          </a:p>
        </p:txBody>
      </p:sp>
      <p:pic>
        <p:nvPicPr>
          <p:cNvPr id="5" name="Picture 2" descr="C:\Users\Xepra\Desktop\150901_Clayton_Fitlow\150827_ Clayton_fitlow_0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847" r="4499"/>
          <a:stretch/>
        </p:blipFill>
        <p:spPr bwMode="auto">
          <a:xfrm>
            <a:off x="4953000" y="1676400"/>
            <a:ext cx="3946358"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22320" y="6381690"/>
            <a:ext cx="2499360" cy="400110"/>
          </a:xfrm>
          <a:prstGeom prst="rect">
            <a:avLst/>
          </a:prstGeom>
        </p:spPr>
        <p:txBody>
          <a:bodyPr wrap="square">
            <a:spAutoFit/>
          </a:bodyPr>
          <a:lstStyle/>
          <a:p>
            <a:pPr algn="ctr"/>
            <a:r>
              <a:rPr lang="en-US" sz="2000" dirty="0" smtClean="0">
                <a:solidFill>
                  <a:schemeClr val="tx1">
                    <a:lumMod val="50000"/>
                    <a:lumOff val="50000"/>
                  </a:schemeClr>
                </a:solidFill>
              </a:rPr>
              <a:t>http://argos.rice.edu</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377359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696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smtClean="0"/>
              <a:t>Bonus Slides</a:t>
            </a:r>
            <a:endParaRPr lang="en-US" dirty="0"/>
          </a:p>
        </p:txBody>
      </p:sp>
    </p:spTree>
    <p:extLst>
      <p:ext uri="{BB962C8B-B14F-4D97-AF65-F5344CB8AC3E}">
        <p14:creationId xmlns:p14="http://schemas.microsoft.com/office/powerpoint/2010/main" val="36730021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98" y="76200"/>
            <a:ext cx="8229600" cy="1143000"/>
          </a:xfrm>
        </p:spPr>
        <p:txBody>
          <a:bodyPr/>
          <a:lstStyle/>
          <a:p>
            <a:r>
              <a:rPr lang="en-US" dirty="0" smtClean="0"/>
              <a:t>Single User Beamforming Gain Gap</a:t>
            </a:r>
            <a:endParaRPr lang="en-US" dirty="0"/>
          </a:p>
        </p:txBody>
      </p:sp>
      <p:sp>
        <p:nvSpPr>
          <p:cNvPr id="4" name="Oval 3"/>
          <p:cNvSpPr/>
          <p:nvPr/>
        </p:nvSpPr>
        <p:spPr>
          <a:xfrm>
            <a:off x="3857470" y="2775032"/>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31220" y="1948782"/>
            <a:ext cx="3302737" cy="330273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21"/>
          <p:cNvGrpSpPr/>
          <p:nvPr/>
        </p:nvGrpSpPr>
        <p:grpSpPr>
          <a:xfrm>
            <a:off x="4330856" y="3309813"/>
            <a:ext cx="704963" cy="520281"/>
            <a:chOff x="366315" y="3653929"/>
            <a:chExt cx="2379685" cy="1756271"/>
          </a:xfrm>
        </p:grpSpPr>
        <p:sp>
          <p:nvSpPr>
            <p:cNvPr id="7" name="Parallelogram 6"/>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98"/>
            <p:cNvGrpSpPr/>
            <p:nvPr/>
          </p:nvGrpSpPr>
          <p:grpSpPr>
            <a:xfrm>
              <a:off x="1852018" y="5083997"/>
              <a:ext cx="163909" cy="326203"/>
              <a:chOff x="1476543" y="4728479"/>
              <a:chExt cx="163909" cy="326203"/>
            </a:xfrm>
          </p:grpSpPr>
          <p:sp>
            <p:nvSpPr>
              <p:cNvPr id="108" name="Isosceles Triangle 10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9" name="Straight Connector 108"/>
              <p:cNvCxnSpPr>
                <a:stCxn id="10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99"/>
            <p:cNvGrpSpPr/>
            <p:nvPr/>
          </p:nvGrpSpPr>
          <p:grpSpPr>
            <a:xfrm>
              <a:off x="1589955" y="5083997"/>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102"/>
            <p:cNvGrpSpPr/>
            <p:nvPr/>
          </p:nvGrpSpPr>
          <p:grpSpPr>
            <a:xfrm>
              <a:off x="381000" y="5083996"/>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5"/>
            <p:cNvGrpSpPr/>
            <p:nvPr/>
          </p:nvGrpSpPr>
          <p:grpSpPr>
            <a:xfrm>
              <a:off x="685800" y="5083996"/>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7"/>
            <p:cNvGrpSpPr/>
            <p:nvPr/>
          </p:nvGrpSpPr>
          <p:grpSpPr>
            <a:xfrm>
              <a:off x="979091" y="5083996"/>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0"/>
            <p:cNvGrpSpPr/>
            <p:nvPr/>
          </p:nvGrpSpPr>
          <p:grpSpPr>
            <a:xfrm>
              <a:off x="1283891" y="5083996"/>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3"/>
            <p:cNvGrpSpPr/>
            <p:nvPr/>
          </p:nvGrpSpPr>
          <p:grpSpPr>
            <a:xfrm>
              <a:off x="2569046" y="3819924"/>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26"/>
            <p:cNvGrpSpPr/>
            <p:nvPr/>
          </p:nvGrpSpPr>
          <p:grpSpPr>
            <a:xfrm>
              <a:off x="2306983" y="3819924"/>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29"/>
            <p:cNvGrpSpPr/>
            <p:nvPr/>
          </p:nvGrpSpPr>
          <p:grpSpPr>
            <a:xfrm>
              <a:off x="1098028" y="3819923"/>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32"/>
            <p:cNvGrpSpPr/>
            <p:nvPr/>
          </p:nvGrpSpPr>
          <p:grpSpPr>
            <a:xfrm>
              <a:off x="1402828" y="3819923"/>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35"/>
            <p:cNvGrpSpPr/>
            <p:nvPr/>
          </p:nvGrpSpPr>
          <p:grpSpPr>
            <a:xfrm>
              <a:off x="1696119" y="38199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38"/>
            <p:cNvGrpSpPr/>
            <p:nvPr/>
          </p:nvGrpSpPr>
          <p:grpSpPr>
            <a:xfrm>
              <a:off x="2000919" y="38199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41"/>
            <p:cNvGrpSpPr/>
            <p:nvPr/>
          </p:nvGrpSpPr>
          <p:grpSpPr>
            <a:xfrm>
              <a:off x="2070373" y="4658124"/>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44"/>
            <p:cNvGrpSpPr/>
            <p:nvPr/>
          </p:nvGrpSpPr>
          <p:grpSpPr>
            <a:xfrm>
              <a:off x="1808310" y="4658124"/>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47"/>
            <p:cNvGrpSpPr/>
            <p:nvPr/>
          </p:nvGrpSpPr>
          <p:grpSpPr>
            <a:xfrm>
              <a:off x="599355" y="4658123"/>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50"/>
            <p:cNvGrpSpPr/>
            <p:nvPr/>
          </p:nvGrpSpPr>
          <p:grpSpPr>
            <a:xfrm>
              <a:off x="904155" y="4658123"/>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53"/>
            <p:cNvGrpSpPr/>
            <p:nvPr/>
          </p:nvGrpSpPr>
          <p:grpSpPr>
            <a:xfrm>
              <a:off x="1197446" y="4658123"/>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56"/>
            <p:cNvGrpSpPr/>
            <p:nvPr/>
          </p:nvGrpSpPr>
          <p:grpSpPr>
            <a:xfrm>
              <a:off x="1502246" y="4658123"/>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59"/>
            <p:cNvGrpSpPr/>
            <p:nvPr/>
          </p:nvGrpSpPr>
          <p:grpSpPr>
            <a:xfrm>
              <a:off x="2340446" y="4222328"/>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2078383" y="4222328"/>
              <a:ext cx="163909" cy="326203"/>
              <a:chOff x="1476543" y="4728479"/>
              <a:chExt cx="163909" cy="326203"/>
            </a:xfrm>
          </p:grpSpPr>
          <p:sp>
            <p:nvSpPr>
              <p:cNvPr id="70" name="Isosceles Triangle 6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1" name="Straight Connector 70"/>
              <p:cNvCxnSpPr>
                <a:stCxn id="7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65"/>
            <p:cNvGrpSpPr/>
            <p:nvPr/>
          </p:nvGrpSpPr>
          <p:grpSpPr>
            <a:xfrm>
              <a:off x="869428" y="4222327"/>
              <a:ext cx="163909" cy="326203"/>
              <a:chOff x="1476543" y="4728479"/>
              <a:chExt cx="163909" cy="326203"/>
            </a:xfrm>
          </p:grpSpPr>
          <p:sp>
            <p:nvSpPr>
              <p:cNvPr id="68" name="Isosceles Triangle 6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9" name="Straight Connector 68"/>
              <p:cNvCxnSpPr>
                <a:stCxn id="6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68"/>
            <p:cNvGrpSpPr/>
            <p:nvPr/>
          </p:nvGrpSpPr>
          <p:grpSpPr>
            <a:xfrm>
              <a:off x="1174228" y="4222327"/>
              <a:ext cx="163909" cy="326203"/>
              <a:chOff x="1476543" y="4728479"/>
              <a:chExt cx="163909" cy="326203"/>
            </a:xfrm>
          </p:grpSpPr>
          <p:sp>
            <p:nvSpPr>
              <p:cNvPr id="66" name="Isosceles Triangle 6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7" name="Straight Connector 66"/>
              <p:cNvCxnSpPr>
                <a:stCxn id="6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71"/>
            <p:cNvGrpSpPr/>
            <p:nvPr/>
          </p:nvGrpSpPr>
          <p:grpSpPr>
            <a:xfrm>
              <a:off x="1467519" y="4222327"/>
              <a:ext cx="163909" cy="326203"/>
              <a:chOff x="1476543" y="4728479"/>
              <a:chExt cx="163909" cy="326203"/>
            </a:xfrm>
          </p:grpSpPr>
          <p:sp>
            <p:nvSpPr>
              <p:cNvPr id="64" name="Isosceles Triangle 6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 name="Straight Connector 64"/>
              <p:cNvCxnSpPr>
                <a:stCxn id="6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74"/>
            <p:cNvGrpSpPr/>
            <p:nvPr/>
          </p:nvGrpSpPr>
          <p:grpSpPr>
            <a:xfrm>
              <a:off x="1772319" y="4222327"/>
              <a:ext cx="163909" cy="326203"/>
              <a:chOff x="1476543" y="4728479"/>
              <a:chExt cx="163909" cy="326203"/>
            </a:xfrm>
          </p:grpSpPr>
          <p:sp>
            <p:nvSpPr>
              <p:cNvPr id="62" name="Isosceles Triangle 6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 name="Straight Connector 62"/>
              <p:cNvCxnSpPr>
                <a:stCxn id="6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3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4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4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4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4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4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4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4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4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4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4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5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5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5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5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5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5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5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5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5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5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6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6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cxnSp>
        <p:nvCxnSpPr>
          <p:cNvPr id="110" name="Straight Connector 109"/>
          <p:cNvCxnSpPr/>
          <p:nvPr/>
        </p:nvCxnSpPr>
        <p:spPr>
          <a:xfrm>
            <a:off x="2606659" y="6204466"/>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154598" y="6019800"/>
            <a:ext cx="1828800" cy="369332"/>
          </a:xfrm>
          <a:prstGeom prst="rect">
            <a:avLst/>
          </a:prstGeom>
          <a:noFill/>
        </p:spPr>
        <p:txBody>
          <a:bodyPr wrap="square" rtlCol="0">
            <a:spAutoFit/>
          </a:bodyPr>
          <a:lstStyle/>
          <a:p>
            <a:r>
              <a:rPr lang="en-US" dirty="0" smtClean="0"/>
              <a:t>Single Antenna</a:t>
            </a:r>
            <a:endParaRPr lang="en-US" dirty="0"/>
          </a:p>
        </p:txBody>
      </p:sp>
      <p:cxnSp>
        <p:nvCxnSpPr>
          <p:cNvPr id="112" name="Straight Connector 111"/>
          <p:cNvCxnSpPr/>
          <p:nvPr/>
        </p:nvCxnSpPr>
        <p:spPr>
          <a:xfrm>
            <a:off x="4884107" y="6204466"/>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5432046" y="6019800"/>
            <a:ext cx="1828800" cy="369332"/>
          </a:xfrm>
          <a:prstGeom prst="rect">
            <a:avLst/>
          </a:prstGeom>
          <a:noFill/>
        </p:spPr>
        <p:txBody>
          <a:bodyPr wrap="square" rtlCol="0">
            <a:spAutoFit/>
          </a:bodyPr>
          <a:lstStyle/>
          <a:p>
            <a:r>
              <a:rPr lang="en-US" dirty="0" smtClean="0"/>
              <a:t>MU-MIMO</a:t>
            </a:r>
            <a:endParaRPr lang="en-US" dirty="0"/>
          </a:p>
        </p:txBody>
      </p:sp>
      <p:grpSp>
        <p:nvGrpSpPr>
          <p:cNvPr id="129" name="Group 128"/>
          <p:cNvGrpSpPr/>
          <p:nvPr/>
        </p:nvGrpSpPr>
        <p:grpSpPr>
          <a:xfrm>
            <a:off x="2281194" y="2897946"/>
            <a:ext cx="4750184" cy="1289593"/>
            <a:chOff x="2917226" y="4031976"/>
            <a:chExt cx="3148763" cy="905005"/>
          </a:xfrm>
        </p:grpSpPr>
        <p:sp>
          <p:nvSpPr>
            <p:cNvPr id="131" name="Oval 130"/>
            <p:cNvSpPr/>
            <p:nvPr/>
          </p:nvSpPr>
          <p:spPr>
            <a:xfrm rot="881020">
              <a:off x="2917226" y="4031976"/>
              <a:ext cx="1609556" cy="498000"/>
            </a:xfrm>
            <a:prstGeom prst="ellipse">
              <a:avLst/>
            </a:prstGeom>
            <a:no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Oval 132"/>
          <p:cNvSpPr/>
          <p:nvPr/>
        </p:nvSpPr>
        <p:spPr>
          <a:xfrm>
            <a:off x="2215329" y="1104441"/>
            <a:ext cx="4890112" cy="4890112"/>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descr="D:\Documents and Settings\Hang Yu\Desktop\pics\iphone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92488" y="2935073"/>
            <a:ext cx="228342" cy="157302"/>
          </a:xfrm>
          <a:prstGeom prst="rect">
            <a:avLst/>
          </a:prstGeom>
          <a:noFill/>
          <a:ln>
            <a:noFill/>
          </a:ln>
        </p:spPr>
      </p:pic>
      <p:cxnSp>
        <p:nvCxnSpPr>
          <p:cNvPr id="136" name="Straight Connector 135"/>
          <p:cNvCxnSpPr/>
          <p:nvPr/>
        </p:nvCxnSpPr>
        <p:spPr>
          <a:xfrm>
            <a:off x="2954583" y="6573798"/>
            <a:ext cx="533400" cy="0"/>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3502521" y="6389132"/>
            <a:ext cx="2593479" cy="369332"/>
          </a:xfrm>
          <a:prstGeom prst="rect">
            <a:avLst/>
          </a:prstGeom>
          <a:noFill/>
        </p:spPr>
        <p:txBody>
          <a:bodyPr wrap="square" rtlCol="0">
            <a:spAutoFit/>
          </a:bodyPr>
          <a:lstStyle/>
          <a:p>
            <a:r>
              <a:rPr lang="en-US" dirty="0" smtClean="0"/>
              <a:t>Single User Beamforming</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25444978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val 121"/>
          <p:cNvSpPr/>
          <p:nvPr/>
        </p:nvSpPr>
        <p:spPr>
          <a:xfrm>
            <a:off x="3662382" y="2741334"/>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881020">
            <a:off x="4432180" y="3499610"/>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881020">
            <a:off x="4442881" y="3521743"/>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221"/>
          <p:cNvGrpSpPr/>
          <p:nvPr/>
        </p:nvGrpSpPr>
        <p:grpSpPr>
          <a:xfrm>
            <a:off x="4135768" y="3276115"/>
            <a:ext cx="704963" cy="520281"/>
            <a:chOff x="366315" y="3653929"/>
            <a:chExt cx="2379685" cy="1756271"/>
          </a:xfrm>
        </p:grpSpPr>
        <p:sp>
          <p:nvSpPr>
            <p:cNvPr id="135" name="Parallelogram 134"/>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98"/>
            <p:cNvGrpSpPr/>
            <p:nvPr/>
          </p:nvGrpSpPr>
          <p:grpSpPr>
            <a:xfrm>
              <a:off x="1852018" y="5083997"/>
              <a:ext cx="163909" cy="326203"/>
              <a:chOff x="1476543" y="4728479"/>
              <a:chExt cx="163909" cy="326203"/>
            </a:xfrm>
          </p:grpSpPr>
          <p:sp>
            <p:nvSpPr>
              <p:cNvPr id="236" name="Isosceles Triangle 23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7" name="Straight Connector 236"/>
              <p:cNvCxnSpPr>
                <a:stCxn id="23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99"/>
            <p:cNvGrpSpPr/>
            <p:nvPr/>
          </p:nvGrpSpPr>
          <p:grpSpPr>
            <a:xfrm>
              <a:off x="1589955" y="5083997"/>
              <a:ext cx="163909" cy="326203"/>
              <a:chOff x="1476543" y="4728479"/>
              <a:chExt cx="163909" cy="326203"/>
            </a:xfrm>
          </p:grpSpPr>
          <p:sp>
            <p:nvSpPr>
              <p:cNvPr id="234" name="Isosceles Triangle 23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5" name="Straight Connector 234"/>
              <p:cNvCxnSpPr>
                <a:stCxn id="23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oup 102"/>
            <p:cNvGrpSpPr/>
            <p:nvPr/>
          </p:nvGrpSpPr>
          <p:grpSpPr>
            <a:xfrm>
              <a:off x="381000" y="5083996"/>
              <a:ext cx="163909" cy="326203"/>
              <a:chOff x="1476543" y="4728479"/>
              <a:chExt cx="163909" cy="326203"/>
            </a:xfrm>
          </p:grpSpPr>
          <p:sp>
            <p:nvSpPr>
              <p:cNvPr id="232" name="Isosceles Triangle 23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3" name="Straight Connector 232"/>
              <p:cNvCxnSpPr>
                <a:stCxn id="23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05"/>
            <p:cNvGrpSpPr/>
            <p:nvPr/>
          </p:nvGrpSpPr>
          <p:grpSpPr>
            <a:xfrm>
              <a:off x="685800" y="5083996"/>
              <a:ext cx="163909" cy="326203"/>
              <a:chOff x="1476543" y="4728479"/>
              <a:chExt cx="163909" cy="326203"/>
            </a:xfrm>
          </p:grpSpPr>
          <p:sp>
            <p:nvSpPr>
              <p:cNvPr id="230" name="Isosceles Triangle 22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1" name="Straight Connector 230"/>
              <p:cNvCxnSpPr>
                <a:stCxn id="23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0" name="Group 117"/>
            <p:cNvGrpSpPr/>
            <p:nvPr/>
          </p:nvGrpSpPr>
          <p:grpSpPr>
            <a:xfrm>
              <a:off x="979091" y="5083996"/>
              <a:ext cx="163909" cy="326203"/>
              <a:chOff x="1476543" y="4728479"/>
              <a:chExt cx="163909" cy="326203"/>
            </a:xfrm>
          </p:grpSpPr>
          <p:sp>
            <p:nvSpPr>
              <p:cNvPr id="228" name="Isosceles Triangle 22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9" name="Straight Connector 228"/>
              <p:cNvCxnSpPr>
                <a:stCxn id="22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oup 120"/>
            <p:cNvGrpSpPr/>
            <p:nvPr/>
          </p:nvGrpSpPr>
          <p:grpSpPr>
            <a:xfrm>
              <a:off x="1283891" y="5083996"/>
              <a:ext cx="163909" cy="326203"/>
              <a:chOff x="1476543" y="4728479"/>
              <a:chExt cx="163909" cy="326203"/>
            </a:xfrm>
          </p:grpSpPr>
          <p:sp>
            <p:nvSpPr>
              <p:cNvPr id="226" name="Isosceles Triangle 22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7" name="Straight Connector 226"/>
              <p:cNvCxnSpPr>
                <a:stCxn id="22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2" name="Group 123"/>
            <p:cNvGrpSpPr/>
            <p:nvPr/>
          </p:nvGrpSpPr>
          <p:grpSpPr>
            <a:xfrm>
              <a:off x="2569046" y="3819924"/>
              <a:ext cx="163909" cy="326203"/>
              <a:chOff x="1476543" y="4728479"/>
              <a:chExt cx="163909" cy="326203"/>
            </a:xfrm>
          </p:grpSpPr>
          <p:sp>
            <p:nvSpPr>
              <p:cNvPr id="224" name="Isosceles Triangle 22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5" name="Straight Connector 224"/>
              <p:cNvCxnSpPr>
                <a:stCxn id="22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3" name="Group 126"/>
            <p:cNvGrpSpPr/>
            <p:nvPr/>
          </p:nvGrpSpPr>
          <p:grpSpPr>
            <a:xfrm>
              <a:off x="2306983" y="3819924"/>
              <a:ext cx="163909" cy="326203"/>
              <a:chOff x="1476543" y="4728479"/>
              <a:chExt cx="163909" cy="326203"/>
            </a:xfrm>
          </p:grpSpPr>
          <p:sp>
            <p:nvSpPr>
              <p:cNvPr id="222" name="Isosceles Triangle 22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3" name="Straight Connector 222"/>
              <p:cNvCxnSpPr>
                <a:stCxn id="22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oup 129"/>
            <p:cNvGrpSpPr/>
            <p:nvPr/>
          </p:nvGrpSpPr>
          <p:grpSpPr>
            <a:xfrm>
              <a:off x="1098028" y="3819923"/>
              <a:ext cx="163909" cy="326203"/>
              <a:chOff x="1476543" y="4728479"/>
              <a:chExt cx="163909" cy="326203"/>
            </a:xfrm>
          </p:grpSpPr>
          <p:sp>
            <p:nvSpPr>
              <p:cNvPr id="220" name="Isosceles Triangle 21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1" name="Straight Connector 220"/>
              <p:cNvCxnSpPr>
                <a:stCxn id="22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32"/>
            <p:cNvGrpSpPr/>
            <p:nvPr/>
          </p:nvGrpSpPr>
          <p:grpSpPr>
            <a:xfrm>
              <a:off x="1402828" y="3819923"/>
              <a:ext cx="163909" cy="326203"/>
              <a:chOff x="1476543" y="4728479"/>
              <a:chExt cx="163909" cy="326203"/>
            </a:xfrm>
          </p:grpSpPr>
          <p:sp>
            <p:nvSpPr>
              <p:cNvPr id="218" name="Isosceles Triangle 21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9" name="Straight Connector 218"/>
              <p:cNvCxnSpPr>
                <a:stCxn id="21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35"/>
            <p:cNvGrpSpPr/>
            <p:nvPr/>
          </p:nvGrpSpPr>
          <p:grpSpPr>
            <a:xfrm>
              <a:off x="1696119" y="3819923"/>
              <a:ext cx="163909" cy="326203"/>
              <a:chOff x="1476543" y="4728479"/>
              <a:chExt cx="163909" cy="326203"/>
            </a:xfrm>
          </p:grpSpPr>
          <p:sp>
            <p:nvSpPr>
              <p:cNvPr id="216" name="Isosceles Triangle 21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7" name="Straight Connector 216"/>
              <p:cNvCxnSpPr>
                <a:stCxn id="21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oup 138"/>
            <p:cNvGrpSpPr/>
            <p:nvPr/>
          </p:nvGrpSpPr>
          <p:grpSpPr>
            <a:xfrm>
              <a:off x="2000919" y="3819923"/>
              <a:ext cx="163909" cy="326203"/>
              <a:chOff x="1476543" y="4728479"/>
              <a:chExt cx="163909" cy="326203"/>
            </a:xfrm>
          </p:grpSpPr>
          <p:sp>
            <p:nvSpPr>
              <p:cNvPr id="214" name="Isosceles Triangle 21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5" name="Straight Connector 214"/>
              <p:cNvCxnSpPr>
                <a:stCxn id="21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8" name="Group 141"/>
            <p:cNvGrpSpPr/>
            <p:nvPr/>
          </p:nvGrpSpPr>
          <p:grpSpPr>
            <a:xfrm>
              <a:off x="2070373" y="4658124"/>
              <a:ext cx="163909" cy="326203"/>
              <a:chOff x="1476543" y="4728479"/>
              <a:chExt cx="163909" cy="326203"/>
            </a:xfrm>
          </p:grpSpPr>
          <p:sp>
            <p:nvSpPr>
              <p:cNvPr id="212" name="Isosceles Triangle 21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3" name="Straight Connector 212"/>
              <p:cNvCxnSpPr>
                <a:stCxn id="21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4"/>
            <p:cNvGrpSpPr/>
            <p:nvPr/>
          </p:nvGrpSpPr>
          <p:grpSpPr>
            <a:xfrm>
              <a:off x="1808310" y="4658124"/>
              <a:ext cx="163909" cy="326203"/>
              <a:chOff x="1476543" y="4728479"/>
              <a:chExt cx="163909" cy="326203"/>
            </a:xfrm>
          </p:grpSpPr>
          <p:sp>
            <p:nvSpPr>
              <p:cNvPr id="210" name="Isosceles Triangle 20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1" name="Straight Connector 210"/>
              <p:cNvCxnSpPr>
                <a:stCxn id="21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7"/>
            <p:cNvGrpSpPr/>
            <p:nvPr/>
          </p:nvGrpSpPr>
          <p:grpSpPr>
            <a:xfrm>
              <a:off x="599355" y="4658123"/>
              <a:ext cx="163909" cy="326203"/>
              <a:chOff x="1476543" y="4728479"/>
              <a:chExt cx="163909" cy="326203"/>
            </a:xfrm>
          </p:grpSpPr>
          <p:sp>
            <p:nvSpPr>
              <p:cNvPr id="208" name="Isosceles Triangle 20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9" name="Straight Connector 208"/>
              <p:cNvCxnSpPr>
                <a:stCxn id="20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904155" y="4658123"/>
              <a:ext cx="163909" cy="326203"/>
              <a:chOff x="1476543" y="4728479"/>
              <a:chExt cx="163909" cy="326203"/>
            </a:xfrm>
          </p:grpSpPr>
          <p:sp>
            <p:nvSpPr>
              <p:cNvPr id="206" name="Isosceles Triangle 2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7" name="Straight Connector 206"/>
              <p:cNvCxnSpPr>
                <a:stCxn id="2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2" name="Group 153"/>
            <p:cNvGrpSpPr/>
            <p:nvPr/>
          </p:nvGrpSpPr>
          <p:grpSpPr>
            <a:xfrm>
              <a:off x="1197446" y="4658123"/>
              <a:ext cx="163909" cy="326203"/>
              <a:chOff x="1476543" y="4728479"/>
              <a:chExt cx="163909" cy="326203"/>
            </a:xfrm>
          </p:grpSpPr>
          <p:sp>
            <p:nvSpPr>
              <p:cNvPr id="204" name="Isosceles Triangle 2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5" name="Straight Connector 204"/>
              <p:cNvCxnSpPr>
                <a:stCxn id="2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6"/>
            <p:cNvGrpSpPr/>
            <p:nvPr/>
          </p:nvGrpSpPr>
          <p:grpSpPr>
            <a:xfrm>
              <a:off x="1502246" y="4658123"/>
              <a:ext cx="163909" cy="326203"/>
              <a:chOff x="1476543" y="4728479"/>
              <a:chExt cx="163909" cy="326203"/>
            </a:xfrm>
          </p:grpSpPr>
          <p:sp>
            <p:nvSpPr>
              <p:cNvPr id="202" name="Isosceles Triangle 2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3" name="Straight Connector 202"/>
              <p:cNvCxnSpPr>
                <a:stCxn id="2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9"/>
            <p:cNvGrpSpPr/>
            <p:nvPr/>
          </p:nvGrpSpPr>
          <p:grpSpPr>
            <a:xfrm>
              <a:off x="2340446" y="4222328"/>
              <a:ext cx="163909" cy="326203"/>
              <a:chOff x="1476543" y="4728479"/>
              <a:chExt cx="163909" cy="326203"/>
            </a:xfrm>
          </p:grpSpPr>
          <p:sp>
            <p:nvSpPr>
              <p:cNvPr id="200" name="Isosceles Triangle 1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1" name="Straight Connector 200"/>
              <p:cNvCxnSpPr>
                <a:stCxn id="2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62"/>
            <p:cNvGrpSpPr/>
            <p:nvPr/>
          </p:nvGrpSpPr>
          <p:grpSpPr>
            <a:xfrm>
              <a:off x="2078383" y="4222328"/>
              <a:ext cx="163909" cy="326203"/>
              <a:chOff x="1476543" y="4728479"/>
              <a:chExt cx="163909" cy="326203"/>
            </a:xfrm>
          </p:grpSpPr>
          <p:sp>
            <p:nvSpPr>
              <p:cNvPr id="198" name="Isosceles Triangle 1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9" name="Straight Connector 198"/>
              <p:cNvCxnSpPr>
                <a:stCxn id="1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Group 165"/>
            <p:cNvGrpSpPr/>
            <p:nvPr/>
          </p:nvGrpSpPr>
          <p:grpSpPr>
            <a:xfrm>
              <a:off x="869428" y="4222327"/>
              <a:ext cx="163909" cy="326203"/>
              <a:chOff x="1476543" y="4728479"/>
              <a:chExt cx="163909" cy="326203"/>
            </a:xfrm>
          </p:grpSpPr>
          <p:sp>
            <p:nvSpPr>
              <p:cNvPr id="196" name="Isosceles Triangle 1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7" name="Straight Connector 196"/>
              <p:cNvCxnSpPr>
                <a:stCxn id="1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68"/>
            <p:cNvGrpSpPr/>
            <p:nvPr/>
          </p:nvGrpSpPr>
          <p:grpSpPr>
            <a:xfrm>
              <a:off x="1174228" y="4222327"/>
              <a:ext cx="163909" cy="326203"/>
              <a:chOff x="1476543" y="4728479"/>
              <a:chExt cx="163909" cy="326203"/>
            </a:xfrm>
          </p:grpSpPr>
          <p:sp>
            <p:nvSpPr>
              <p:cNvPr id="194" name="Isosceles Triangle 1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5" name="Straight Connector 194"/>
              <p:cNvCxnSpPr>
                <a:stCxn id="1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8" name="Group 171"/>
            <p:cNvGrpSpPr/>
            <p:nvPr/>
          </p:nvGrpSpPr>
          <p:grpSpPr>
            <a:xfrm>
              <a:off x="1467519" y="4222327"/>
              <a:ext cx="163909" cy="326203"/>
              <a:chOff x="1476543" y="4728479"/>
              <a:chExt cx="163909" cy="326203"/>
            </a:xfrm>
          </p:grpSpPr>
          <p:sp>
            <p:nvSpPr>
              <p:cNvPr id="192" name="Isosceles Triangle 1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3" name="Straight Connector 192"/>
              <p:cNvCxnSpPr>
                <a:stCxn id="1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9" name="Group 174"/>
            <p:cNvGrpSpPr/>
            <p:nvPr/>
          </p:nvGrpSpPr>
          <p:grpSpPr>
            <a:xfrm>
              <a:off x="1772319" y="4222327"/>
              <a:ext cx="163909" cy="326203"/>
              <a:chOff x="1476543" y="4728479"/>
              <a:chExt cx="163909" cy="326203"/>
            </a:xfrm>
          </p:grpSpPr>
          <p:sp>
            <p:nvSpPr>
              <p:cNvPr id="190" name="Isosceles Triangle 1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1" name="Straight Connector 190"/>
              <p:cNvCxnSpPr>
                <a:stCxn id="1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16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16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16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17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17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17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17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17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17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17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17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17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17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18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18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18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18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18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18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18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18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18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18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cxnSp>
        <p:nvCxnSpPr>
          <p:cNvPr id="255" name="Straight Connector 254"/>
          <p:cNvCxnSpPr/>
          <p:nvPr/>
        </p:nvCxnSpPr>
        <p:spPr>
          <a:xfrm>
            <a:off x="2475983" y="6070591"/>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6" name="TextBox 255"/>
          <p:cNvSpPr txBox="1"/>
          <p:nvPr/>
        </p:nvSpPr>
        <p:spPr>
          <a:xfrm>
            <a:off x="3023922" y="5885925"/>
            <a:ext cx="1828800" cy="369332"/>
          </a:xfrm>
          <a:prstGeom prst="rect">
            <a:avLst/>
          </a:prstGeom>
          <a:noFill/>
        </p:spPr>
        <p:txBody>
          <a:bodyPr wrap="square" rtlCol="0">
            <a:spAutoFit/>
          </a:bodyPr>
          <a:lstStyle/>
          <a:p>
            <a:r>
              <a:rPr lang="en-US" dirty="0" smtClean="0"/>
              <a:t>Traditional Sync</a:t>
            </a:r>
            <a:endParaRPr lang="en-US" dirty="0"/>
          </a:p>
        </p:txBody>
      </p:sp>
      <p:cxnSp>
        <p:nvCxnSpPr>
          <p:cNvPr id="257" name="Straight Connector 256"/>
          <p:cNvCxnSpPr/>
          <p:nvPr/>
        </p:nvCxnSpPr>
        <p:spPr>
          <a:xfrm>
            <a:off x="2475983" y="6560057"/>
            <a:ext cx="533400" cy="0"/>
          </a:xfrm>
          <a:prstGeom prst="line">
            <a:avLst/>
          </a:prstGeom>
          <a:ln w="25400"/>
        </p:spPr>
        <p:style>
          <a:lnRef idx="1">
            <a:schemeClr val="accent4"/>
          </a:lnRef>
          <a:fillRef idx="0">
            <a:schemeClr val="accent4"/>
          </a:fillRef>
          <a:effectRef idx="0">
            <a:schemeClr val="accent4"/>
          </a:effectRef>
          <a:fontRef idx="minor">
            <a:schemeClr val="tx1"/>
          </a:fontRef>
        </p:style>
      </p:cxnSp>
      <p:sp>
        <p:nvSpPr>
          <p:cNvPr id="258" name="TextBox 257"/>
          <p:cNvSpPr txBox="1"/>
          <p:nvPr/>
        </p:nvSpPr>
        <p:spPr>
          <a:xfrm>
            <a:off x="3023922" y="6375391"/>
            <a:ext cx="1828800" cy="369332"/>
          </a:xfrm>
          <a:prstGeom prst="rect">
            <a:avLst/>
          </a:prstGeom>
          <a:noFill/>
        </p:spPr>
        <p:txBody>
          <a:bodyPr wrap="square" rtlCol="0">
            <a:spAutoFit/>
          </a:bodyPr>
          <a:lstStyle/>
          <a:p>
            <a:r>
              <a:rPr lang="en-US" dirty="0" smtClean="0"/>
              <a:t>Client </a:t>
            </a:r>
            <a:endParaRPr lang="en-US" dirty="0"/>
          </a:p>
        </p:txBody>
      </p:sp>
      <p:cxnSp>
        <p:nvCxnSpPr>
          <p:cNvPr id="259" name="Straight Connector 258"/>
          <p:cNvCxnSpPr/>
          <p:nvPr/>
        </p:nvCxnSpPr>
        <p:spPr>
          <a:xfrm>
            <a:off x="4753431" y="6560057"/>
            <a:ext cx="533400"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5301370" y="6375391"/>
            <a:ext cx="1828800" cy="369332"/>
          </a:xfrm>
          <a:prstGeom prst="rect">
            <a:avLst/>
          </a:prstGeom>
          <a:noFill/>
        </p:spPr>
        <p:txBody>
          <a:bodyPr wrap="square" rtlCol="0">
            <a:spAutoFit/>
          </a:bodyPr>
          <a:lstStyle/>
          <a:p>
            <a:r>
              <a:rPr lang="en-US" i="1" dirty="0" smtClean="0"/>
              <a:t>Faros</a:t>
            </a:r>
            <a:endParaRPr lang="en-US" i="1" dirty="0"/>
          </a:p>
        </p:txBody>
      </p:sp>
      <p:cxnSp>
        <p:nvCxnSpPr>
          <p:cNvPr id="261" name="Straight Connector 260"/>
          <p:cNvCxnSpPr/>
          <p:nvPr/>
        </p:nvCxnSpPr>
        <p:spPr>
          <a:xfrm>
            <a:off x="4753431" y="6070591"/>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5301370" y="5885925"/>
            <a:ext cx="1828800" cy="369332"/>
          </a:xfrm>
          <a:prstGeom prst="rect">
            <a:avLst/>
          </a:prstGeom>
          <a:noFill/>
        </p:spPr>
        <p:txBody>
          <a:bodyPr wrap="square" rtlCol="0">
            <a:spAutoFit/>
          </a:bodyPr>
          <a:lstStyle/>
          <a:p>
            <a:r>
              <a:rPr lang="en-US" dirty="0" smtClean="0"/>
              <a:t>MU-MIMO</a:t>
            </a:r>
            <a:endParaRPr lang="en-US" dirty="0"/>
          </a:p>
        </p:txBody>
      </p:sp>
      <p:sp>
        <p:nvSpPr>
          <p:cNvPr id="267" name="Oval 266"/>
          <p:cNvSpPr/>
          <p:nvPr/>
        </p:nvSpPr>
        <p:spPr>
          <a:xfrm>
            <a:off x="2288035" y="1430443"/>
            <a:ext cx="4417565" cy="441756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itle 1"/>
          <p:cNvSpPr>
            <a:spLocks noGrp="1"/>
          </p:cNvSpPr>
          <p:nvPr>
            <p:ph type="title"/>
          </p:nvPr>
        </p:nvSpPr>
        <p:spPr/>
        <p:txBody>
          <a:bodyPr/>
          <a:lstStyle/>
          <a:p>
            <a:r>
              <a:rPr lang="en-US" dirty="0" smtClean="0"/>
              <a:t>What about the users?</a:t>
            </a:r>
            <a:endParaRPr lang="en-US" dirty="0"/>
          </a:p>
        </p:txBody>
      </p:sp>
      <p:pic>
        <p:nvPicPr>
          <p:cNvPr id="129" name="Picture 128" descr="D:\Documents and Settings\Hang Yu\Desktop\pics\iphone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370277" y="3530508"/>
            <a:ext cx="228342" cy="157302"/>
          </a:xfrm>
          <a:prstGeom prst="rect">
            <a:avLst/>
          </a:prstGeom>
          <a:noFill/>
          <a:ln>
            <a:noFill/>
          </a:ln>
        </p:spPr>
      </p:pic>
      <p:sp>
        <p:nvSpPr>
          <p:cNvPr id="132" name="Oval 131"/>
          <p:cNvSpPr/>
          <p:nvPr/>
        </p:nvSpPr>
        <p:spPr>
          <a:xfrm>
            <a:off x="5227148" y="2351859"/>
            <a:ext cx="2514600" cy="2514600"/>
          </a:xfrm>
          <a:prstGeom prst="ellipse">
            <a:avLst/>
          </a:prstGeom>
          <a:ln w="254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238" name="Oval 237"/>
          <p:cNvSpPr/>
          <p:nvPr/>
        </p:nvSpPr>
        <p:spPr>
          <a:xfrm>
            <a:off x="4275665" y="1385747"/>
            <a:ext cx="4417565" cy="4417565"/>
          </a:xfrm>
          <a:prstGeom prst="ellips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5877367" y="1430443"/>
            <a:ext cx="3311974" cy="369332"/>
          </a:xfrm>
          <a:prstGeom prst="rect">
            <a:avLst/>
          </a:prstGeom>
          <a:noFill/>
        </p:spPr>
        <p:txBody>
          <a:bodyPr wrap="square" rtlCol="0">
            <a:spAutoFit/>
          </a:bodyPr>
          <a:lstStyle/>
          <a:p>
            <a:r>
              <a:rPr lang="en-US" dirty="0"/>
              <a:t>User P</a:t>
            </a:r>
            <a:r>
              <a:rPr lang="en-US" dirty="0" smtClean="0"/>
              <a:t>ower ≈ Base Station Power  </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32777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238" grpId="0" animBg="1"/>
      <p:bldP spid="2" grpId="0"/>
      <p:bldP spid="2"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3" t="9414" r="1996" b="7920"/>
          <a:stretch/>
        </p:blipFill>
        <p:spPr bwMode="auto">
          <a:xfrm>
            <a:off x="609600" y="2490513"/>
            <a:ext cx="7924800" cy="172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Gain Gap Characterization</a:t>
            </a:r>
          </a:p>
        </p:txBody>
      </p:sp>
      <p:graphicFrame>
        <p:nvGraphicFramePr>
          <p:cNvPr id="5" name="Table 4"/>
          <p:cNvGraphicFramePr>
            <a:graphicFrameLocks noGrp="1"/>
          </p:cNvGraphicFramePr>
          <p:nvPr>
            <p:extLst>
              <p:ext uri="{D42A27DB-BD31-4B8C-83A1-F6EECF244321}">
                <p14:modId xmlns:p14="http://schemas.microsoft.com/office/powerpoint/2010/main" val="497287564"/>
              </p:ext>
            </p:extLst>
          </p:nvPr>
        </p:nvGraphicFramePr>
        <p:xfrm>
          <a:off x="2393042" y="4800600"/>
          <a:ext cx="4568372" cy="1478280"/>
        </p:xfrm>
        <a:graphic>
          <a:graphicData uri="http://schemas.openxmlformats.org/drawingml/2006/table">
            <a:tbl>
              <a:tblPr firstRow="1" bandRow="1">
                <a:tableStyleId>{2D5ABB26-0587-4C30-8999-92F81FD0307C}</a:tableStyleId>
              </a:tblPr>
              <a:tblGrid>
                <a:gridCol w="720607"/>
                <a:gridCol w="3847765"/>
              </a:tblGrid>
              <a:tr h="294640">
                <a:tc>
                  <a:txBody>
                    <a:bodyPr/>
                    <a:lstStyle/>
                    <a:p>
                      <a:r>
                        <a:rPr lang="en-US" dirty="0" smtClean="0"/>
                        <a:t>M</a:t>
                      </a:r>
                      <a:endParaRPr lang="en-US" dirty="0"/>
                    </a:p>
                  </a:txBody>
                  <a:tcPr/>
                </a:tc>
                <a:tc>
                  <a:txBody>
                    <a:bodyPr/>
                    <a:lstStyle/>
                    <a:p>
                      <a:r>
                        <a:rPr lang="en-US" dirty="0" smtClean="0"/>
                        <a:t>Base Station Antennas</a:t>
                      </a:r>
                      <a:endParaRPr lang="en-US" dirty="0"/>
                    </a:p>
                  </a:txBody>
                  <a:tcPr/>
                </a:tc>
              </a:tr>
              <a:tr h="370840">
                <a:tc>
                  <a:txBody>
                    <a:bodyPr/>
                    <a:lstStyle/>
                    <a:p>
                      <a:r>
                        <a:rPr lang="en-US" dirty="0" smtClean="0"/>
                        <a:t>K</a:t>
                      </a:r>
                      <a:endParaRPr lang="en-US" dirty="0"/>
                    </a:p>
                  </a:txBody>
                  <a:tcPr/>
                </a:tc>
                <a:tc>
                  <a:txBody>
                    <a:bodyPr/>
                    <a:lstStyle/>
                    <a:p>
                      <a:r>
                        <a:rPr lang="en-US" dirty="0" smtClean="0"/>
                        <a:t>Users</a:t>
                      </a:r>
                      <a:endParaRPr lang="en-US" dirty="0"/>
                    </a:p>
                  </a:txBody>
                  <a:tcPr/>
                </a:tc>
              </a:tr>
              <a:tr h="370840">
                <a:tc>
                  <a:txBody>
                    <a:bodyPr/>
                    <a:lstStyle/>
                    <a:p>
                      <a:r>
                        <a:rPr lang="en-US" dirty="0" smtClean="0"/>
                        <a:t>P</a:t>
                      </a:r>
                      <a:r>
                        <a:rPr lang="en-US" baseline="-25000" dirty="0" smtClean="0"/>
                        <a:t>BS</a:t>
                      </a:r>
                      <a:endParaRPr lang="en-US" dirty="0"/>
                    </a:p>
                  </a:txBody>
                  <a:tcPr/>
                </a:tc>
                <a:tc>
                  <a:txBody>
                    <a:bodyPr/>
                    <a:lstStyle/>
                    <a:p>
                      <a:r>
                        <a:rPr lang="en-US" dirty="0" smtClean="0"/>
                        <a:t>Power of Single</a:t>
                      </a:r>
                      <a:r>
                        <a:rPr lang="en-US" baseline="0" dirty="0" smtClean="0"/>
                        <a:t> Base Station Antenna</a:t>
                      </a:r>
                      <a:endParaRPr lang="en-US" dirty="0"/>
                    </a:p>
                  </a:txBody>
                  <a:tcPr/>
                </a:tc>
              </a:tr>
              <a:tr h="370840">
                <a:tc>
                  <a:txBody>
                    <a:bodyPr/>
                    <a:lstStyle/>
                    <a:p>
                      <a:r>
                        <a:rPr lang="en-US" dirty="0" smtClean="0"/>
                        <a:t>P</a:t>
                      </a:r>
                      <a:r>
                        <a:rPr lang="en-US" baseline="-25000" dirty="0" smtClean="0"/>
                        <a:t>U</a:t>
                      </a:r>
                      <a:endParaRPr lang="en-US" dirty="0"/>
                    </a:p>
                  </a:txBody>
                  <a:tcPr/>
                </a:tc>
                <a:tc>
                  <a:txBody>
                    <a:bodyPr/>
                    <a:lstStyle/>
                    <a:p>
                      <a:r>
                        <a:rPr lang="en-US" dirty="0" smtClean="0"/>
                        <a:t>Power of User Antenna</a:t>
                      </a:r>
                      <a:endParaRPr lang="en-US" dirty="0"/>
                    </a:p>
                  </a:txBody>
                  <a:tcPr/>
                </a:tc>
              </a:tr>
            </a:tbl>
          </a:graphicData>
        </a:graphic>
      </p:graphicFrame>
      <p:pic>
        <p:nvPicPr>
          <p:cNvPr id="7" name="Picture 2" descr="http://sanbasso.files.wordpress.com/2010/06/600px-red_x-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3765" y="3307565"/>
            <a:ext cx="336942" cy="2268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anbasso.files.wordpress.com/2010/06/600px-red_x-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645" y="3307565"/>
            <a:ext cx="336942" cy="2268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41914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Argos Photo Popup"/>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97" y="1"/>
            <a:ext cx="1030309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275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3" name="Group 332"/>
          <p:cNvGrpSpPr/>
          <p:nvPr/>
        </p:nvGrpSpPr>
        <p:grpSpPr>
          <a:xfrm>
            <a:off x="5254003" y="3897073"/>
            <a:ext cx="840886" cy="840888"/>
            <a:chOff x="2318282" y="3262011"/>
            <a:chExt cx="819470" cy="819473"/>
          </a:xfrm>
        </p:grpSpPr>
        <p:sp>
          <p:nvSpPr>
            <p:cNvPr id="334" name="Oval 333"/>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Soft Association</a:t>
            </a:r>
            <a:endParaRPr lang="en-US" dirty="0"/>
          </a:p>
        </p:txBody>
      </p:sp>
      <p:grpSp>
        <p:nvGrpSpPr>
          <p:cNvPr id="4" name="Group 221"/>
          <p:cNvGrpSpPr/>
          <p:nvPr/>
        </p:nvGrpSpPr>
        <p:grpSpPr>
          <a:xfrm>
            <a:off x="4099792" y="2015783"/>
            <a:ext cx="704963" cy="520281"/>
            <a:chOff x="366315" y="3653929"/>
            <a:chExt cx="2379685" cy="1756271"/>
          </a:xfrm>
        </p:grpSpPr>
        <p:sp>
          <p:nvSpPr>
            <p:cNvPr id="5" name="Parallelogram 4"/>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8"/>
            <p:cNvGrpSpPr/>
            <p:nvPr/>
          </p:nvGrpSpPr>
          <p:grpSpPr>
            <a:xfrm>
              <a:off x="1852018" y="5083997"/>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99"/>
            <p:cNvGrpSpPr/>
            <p:nvPr/>
          </p:nvGrpSpPr>
          <p:grpSpPr>
            <a:xfrm>
              <a:off x="1589955" y="5083997"/>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02"/>
            <p:cNvGrpSpPr/>
            <p:nvPr/>
          </p:nvGrpSpPr>
          <p:grpSpPr>
            <a:xfrm>
              <a:off x="381000" y="5083996"/>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105"/>
            <p:cNvGrpSpPr/>
            <p:nvPr/>
          </p:nvGrpSpPr>
          <p:grpSpPr>
            <a:xfrm>
              <a:off x="685800" y="5083996"/>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117"/>
            <p:cNvGrpSpPr/>
            <p:nvPr/>
          </p:nvGrpSpPr>
          <p:grpSpPr>
            <a:xfrm>
              <a:off x="979091" y="5083996"/>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20"/>
            <p:cNvGrpSpPr/>
            <p:nvPr/>
          </p:nvGrpSpPr>
          <p:grpSpPr>
            <a:xfrm>
              <a:off x="1283891" y="5083996"/>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23"/>
            <p:cNvGrpSpPr/>
            <p:nvPr/>
          </p:nvGrpSpPr>
          <p:grpSpPr>
            <a:xfrm>
              <a:off x="2569046" y="3819924"/>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6"/>
            <p:cNvGrpSpPr/>
            <p:nvPr/>
          </p:nvGrpSpPr>
          <p:grpSpPr>
            <a:xfrm>
              <a:off x="2306983" y="3819924"/>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9"/>
            <p:cNvGrpSpPr/>
            <p:nvPr/>
          </p:nvGrpSpPr>
          <p:grpSpPr>
            <a:xfrm>
              <a:off x="1098028" y="3819923"/>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32"/>
            <p:cNvGrpSpPr/>
            <p:nvPr/>
          </p:nvGrpSpPr>
          <p:grpSpPr>
            <a:xfrm>
              <a:off x="1402828" y="38199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35"/>
            <p:cNvGrpSpPr/>
            <p:nvPr/>
          </p:nvGrpSpPr>
          <p:grpSpPr>
            <a:xfrm>
              <a:off x="1696119" y="38199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38"/>
            <p:cNvGrpSpPr/>
            <p:nvPr/>
          </p:nvGrpSpPr>
          <p:grpSpPr>
            <a:xfrm>
              <a:off x="2000919" y="3819923"/>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41"/>
            <p:cNvGrpSpPr/>
            <p:nvPr/>
          </p:nvGrpSpPr>
          <p:grpSpPr>
            <a:xfrm>
              <a:off x="2070373" y="4658124"/>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44"/>
            <p:cNvGrpSpPr/>
            <p:nvPr/>
          </p:nvGrpSpPr>
          <p:grpSpPr>
            <a:xfrm>
              <a:off x="1808310" y="4658124"/>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47"/>
            <p:cNvGrpSpPr/>
            <p:nvPr/>
          </p:nvGrpSpPr>
          <p:grpSpPr>
            <a:xfrm>
              <a:off x="599355" y="4658123"/>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904155" y="4658123"/>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53"/>
            <p:cNvGrpSpPr/>
            <p:nvPr/>
          </p:nvGrpSpPr>
          <p:grpSpPr>
            <a:xfrm>
              <a:off x="1197446" y="4658123"/>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56"/>
            <p:cNvGrpSpPr/>
            <p:nvPr/>
          </p:nvGrpSpPr>
          <p:grpSpPr>
            <a:xfrm>
              <a:off x="1502246" y="4658123"/>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59"/>
            <p:cNvGrpSpPr/>
            <p:nvPr/>
          </p:nvGrpSpPr>
          <p:grpSpPr>
            <a:xfrm>
              <a:off x="2340446" y="4222328"/>
              <a:ext cx="163909" cy="326203"/>
              <a:chOff x="1476543" y="4728479"/>
              <a:chExt cx="163909" cy="326203"/>
            </a:xfrm>
          </p:grpSpPr>
          <p:sp>
            <p:nvSpPr>
              <p:cNvPr id="70" name="Isosceles Triangle 6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1" name="Straight Connector 70"/>
              <p:cNvCxnSpPr>
                <a:stCxn id="7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62"/>
            <p:cNvGrpSpPr/>
            <p:nvPr/>
          </p:nvGrpSpPr>
          <p:grpSpPr>
            <a:xfrm>
              <a:off x="2078383" y="4222328"/>
              <a:ext cx="163909" cy="326203"/>
              <a:chOff x="1476543" y="4728479"/>
              <a:chExt cx="163909" cy="326203"/>
            </a:xfrm>
          </p:grpSpPr>
          <p:sp>
            <p:nvSpPr>
              <p:cNvPr id="68" name="Isosceles Triangle 6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9" name="Straight Connector 68"/>
              <p:cNvCxnSpPr>
                <a:stCxn id="6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65"/>
            <p:cNvGrpSpPr/>
            <p:nvPr/>
          </p:nvGrpSpPr>
          <p:grpSpPr>
            <a:xfrm>
              <a:off x="869428" y="4222327"/>
              <a:ext cx="163909" cy="326203"/>
              <a:chOff x="1476543" y="4728479"/>
              <a:chExt cx="163909" cy="326203"/>
            </a:xfrm>
          </p:grpSpPr>
          <p:sp>
            <p:nvSpPr>
              <p:cNvPr id="66" name="Isosceles Triangle 6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7" name="Straight Connector 66"/>
              <p:cNvCxnSpPr>
                <a:stCxn id="6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8"/>
            <p:cNvGrpSpPr/>
            <p:nvPr/>
          </p:nvGrpSpPr>
          <p:grpSpPr>
            <a:xfrm>
              <a:off x="1174228" y="4222327"/>
              <a:ext cx="163909" cy="326203"/>
              <a:chOff x="1476543" y="4728479"/>
              <a:chExt cx="163909" cy="326203"/>
            </a:xfrm>
          </p:grpSpPr>
          <p:sp>
            <p:nvSpPr>
              <p:cNvPr id="64" name="Isosceles Triangle 6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 name="Straight Connector 64"/>
              <p:cNvCxnSpPr>
                <a:stCxn id="6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1"/>
            <p:cNvGrpSpPr/>
            <p:nvPr/>
          </p:nvGrpSpPr>
          <p:grpSpPr>
            <a:xfrm>
              <a:off x="1467519" y="4222327"/>
              <a:ext cx="163909" cy="326203"/>
              <a:chOff x="1476543" y="4728479"/>
              <a:chExt cx="163909" cy="326203"/>
            </a:xfrm>
          </p:grpSpPr>
          <p:sp>
            <p:nvSpPr>
              <p:cNvPr id="62" name="Isosceles Triangle 6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 name="Straight Connector 62"/>
              <p:cNvCxnSpPr>
                <a:stCxn id="6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74"/>
            <p:cNvGrpSpPr/>
            <p:nvPr/>
          </p:nvGrpSpPr>
          <p:grpSpPr>
            <a:xfrm>
              <a:off x="1772319" y="4222327"/>
              <a:ext cx="163909" cy="326203"/>
              <a:chOff x="1476543" y="4728479"/>
              <a:chExt cx="163909" cy="326203"/>
            </a:xfrm>
          </p:grpSpPr>
          <p:sp>
            <p:nvSpPr>
              <p:cNvPr id="60" name="Isosceles Triangle 5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1" name="Straight Connector 60"/>
              <p:cNvCxnSpPr>
                <a:stCxn id="6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3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3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3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4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4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4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4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4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4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4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4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4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4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5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5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5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5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5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5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5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5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5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5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sp>
        <p:nvSpPr>
          <p:cNvPr id="108" name="Oval 107"/>
          <p:cNvSpPr/>
          <p:nvPr/>
        </p:nvSpPr>
        <p:spPr>
          <a:xfrm rot="3244525">
            <a:off x="3978173" y="2809841"/>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1816470">
            <a:off x="2183571" y="1228195"/>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1105376">
            <a:off x="4378907" y="2193870"/>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20962875">
            <a:off x="4410952" y="1624029"/>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20722077">
            <a:off x="1994310" y="2127912"/>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descr="D:\Documents and Settings\Hang Yu\Desktop\pics\iphone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24812" y="4176047"/>
            <a:ext cx="228342" cy="157302"/>
          </a:xfrm>
          <a:prstGeom prst="rect">
            <a:avLst/>
          </a:prstGeom>
          <a:noFill/>
          <a:ln>
            <a:noFill/>
          </a:ln>
        </p:spPr>
      </p:pic>
      <p:grpSp>
        <p:nvGrpSpPr>
          <p:cNvPr id="115" name="Group 221"/>
          <p:cNvGrpSpPr/>
          <p:nvPr/>
        </p:nvGrpSpPr>
        <p:grpSpPr>
          <a:xfrm>
            <a:off x="1676400" y="4800600"/>
            <a:ext cx="704963" cy="520281"/>
            <a:chOff x="366315" y="3653929"/>
            <a:chExt cx="2379685" cy="1756271"/>
          </a:xfrm>
        </p:grpSpPr>
        <p:sp>
          <p:nvSpPr>
            <p:cNvPr id="116" name="Parallelogram 115"/>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98"/>
            <p:cNvGrpSpPr/>
            <p:nvPr/>
          </p:nvGrpSpPr>
          <p:grpSpPr>
            <a:xfrm>
              <a:off x="1852018" y="5083997"/>
              <a:ext cx="163909" cy="326203"/>
              <a:chOff x="1476543" y="4728479"/>
              <a:chExt cx="163909" cy="326203"/>
            </a:xfrm>
          </p:grpSpPr>
          <p:sp>
            <p:nvSpPr>
              <p:cNvPr id="217" name="Isosceles Triangle 21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8" name="Straight Connector 217"/>
              <p:cNvCxnSpPr>
                <a:stCxn id="21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99"/>
            <p:cNvGrpSpPr/>
            <p:nvPr/>
          </p:nvGrpSpPr>
          <p:grpSpPr>
            <a:xfrm>
              <a:off x="1589955" y="5083997"/>
              <a:ext cx="163909" cy="326203"/>
              <a:chOff x="1476543" y="4728479"/>
              <a:chExt cx="163909" cy="326203"/>
            </a:xfrm>
          </p:grpSpPr>
          <p:sp>
            <p:nvSpPr>
              <p:cNvPr id="215" name="Isosceles Triangle 21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6" name="Straight Connector 215"/>
              <p:cNvCxnSpPr>
                <a:stCxn id="21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02"/>
            <p:cNvGrpSpPr/>
            <p:nvPr/>
          </p:nvGrpSpPr>
          <p:grpSpPr>
            <a:xfrm>
              <a:off x="381000" y="5083996"/>
              <a:ext cx="163909" cy="326203"/>
              <a:chOff x="1476543" y="4728479"/>
              <a:chExt cx="163909" cy="326203"/>
            </a:xfrm>
          </p:grpSpPr>
          <p:sp>
            <p:nvSpPr>
              <p:cNvPr id="213" name="Isosceles Triangle 21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4" name="Straight Connector 213"/>
              <p:cNvCxnSpPr>
                <a:stCxn id="21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oup 105"/>
            <p:cNvGrpSpPr/>
            <p:nvPr/>
          </p:nvGrpSpPr>
          <p:grpSpPr>
            <a:xfrm>
              <a:off x="685800" y="5083996"/>
              <a:ext cx="163909" cy="326203"/>
              <a:chOff x="1476543" y="4728479"/>
              <a:chExt cx="163909" cy="326203"/>
            </a:xfrm>
          </p:grpSpPr>
          <p:sp>
            <p:nvSpPr>
              <p:cNvPr id="211" name="Isosceles Triangle 21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2" name="Straight Connector 211"/>
              <p:cNvCxnSpPr>
                <a:stCxn id="21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17"/>
            <p:cNvGrpSpPr/>
            <p:nvPr/>
          </p:nvGrpSpPr>
          <p:grpSpPr>
            <a:xfrm>
              <a:off x="979091" y="5083996"/>
              <a:ext cx="163909" cy="326203"/>
              <a:chOff x="1476543" y="4728479"/>
              <a:chExt cx="163909" cy="326203"/>
            </a:xfrm>
          </p:grpSpPr>
          <p:sp>
            <p:nvSpPr>
              <p:cNvPr id="209" name="Isosceles Triangle 20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0" name="Straight Connector 209"/>
              <p:cNvCxnSpPr>
                <a:stCxn id="20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0"/>
            <p:cNvGrpSpPr/>
            <p:nvPr/>
          </p:nvGrpSpPr>
          <p:grpSpPr>
            <a:xfrm>
              <a:off x="1283891" y="5083996"/>
              <a:ext cx="163909" cy="326203"/>
              <a:chOff x="1476543" y="4728479"/>
              <a:chExt cx="163909" cy="326203"/>
            </a:xfrm>
          </p:grpSpPr>
          <p:sp>
            <p:nvSpPr>
              <p:cNvPr id="207" name="Isosceles Triangle 20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8" name="Straight Connector 207"/>
              <p:cNvCxnSpPr>
                <a:stCxn id="20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3"/>
            <p:cNvGrpSpPr/>
            <p:nvPr/>
          </p:nvGrpSpPr>
          <p:grpSpPr>
            <a:xfrm>
              <a:off x="2569046" y="3819924"/>
              <a:ext cx="163909" cy="326203"/>
              <a:chOff x="1476543" y="4728479"/>
              <a:chExt cx="163909" cy="326203"/>
            </a:xfrm>
          </p:grpSpPr>
          <p:sp>
            <p:nvSpPr>
              <p:cNvPr id="205" name="Isosceles Triangle 20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6" name="Straight Connector 205"/>
              <p:cNvCxnSpPr>
                <a:stCxn id="20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4" name="Group 126"/>
            <p:cNvGrpSpPr/>
            <p:nvPr/>
          </p:nvGrpSpPr>
          <p:grpSpPr>
            <a:xfrm>
              <a:off x="2306983" y="3819924"/>
              <a:ext cx="163909" cy="326203"/>
              <a:chOff x="1476543" y="4728479"/>
              <a:chExt cx="163909" cy="326203"/>
            </a:xfrm>
          </p:grpSpPr>
          <p:sp>
            <p:nvSpPr>
              <p:cNvPr id="203" name="Isosceles Triangle 20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4" name="Straight Connector 203"/>
              <p:cNvCxnSpPr>
                <a:stCxn id="20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5" name="Group 129"/>
            <p:cNvGrpSpPr/>
            <p:nvPr/>
          </p:nvGrpSpPr>
          <p:grpSpPr>
            <a:xfrm>
              <a:off x="1098028" y="3819923"/>
              <a:ext cx="163909" cy="326203"/>
              <a:chOff x="1476543" y="4728479"/>
              <a:chExt cx="163909" cy="326203"/>
            </a:xfrm>
          </p:grpSpPr>
          <p:sp>
            <p:nvSpPr>
              <p:cNvPr id="201" name="Isosceles Triangle 20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2" name="Straight Connector 201"/>
              <p:cNvCxnSpPr>
                <a:stCxn id="20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32"/>
            <p:cNvGrpSpPr/>
            <p:nvPr/>
          </p:nvGrpSpPr>
          <p:grpSpPr>
            <a:xfrm>
              <a:off x="1402828" y="3819923"/>
              <a:ext cx="163909" cy="326203"/>
              <a:chOff x="1476543" y="4728479"/>
              <a:chExt cx="163909" cy="326203"/>
            </a:xfrm>
          </p:grpSpPr>
          <p:sp>
            <p:nvSpPr>
              <p:cNvPr id="199" name="Isosceles Triangle 19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0" name="Straight Connector 199"/>
              <p:cNvCxnSpPr>
                <a:stCxn id="19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7" name="Group 135"/>
            <p:cNvGrpSpPr/>
            <p:nvPr/>
          </p:nvGrpSpPr>
          <p:grpSpPr>
            <a:xfrm>
              <a:off x="1696119" y="3819923"/>
              <a:ext cx="163909" cy="326203"/>
              <a:chOff x="1476543" y="4728479"/>
              <a:chExt cx="163909" cy="326203"/>
            </a:xfrm>
          </p:grpSpPr>
          <p:sp>
            <p:nvSpPr>
              <p:cNvPr id="197" name="Isosceles Triangle 19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8" name="Straight Connector 197"/>
              <p:cNvCxnSpPr>
                <a:stCxn id="19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oup 138"/>
            <p:cNvGrpSpPr/>
            <p:nvPr/>
          </p:nvGrpSpPr>
          <p:grpSpPr>
            <a:xfrm>
              <a:off x="2000919" y="3819923"/>
              <a:ext cx="163909" cy="326203"/>
              <a:chOff x="1476543" y="4728479"/>
              <a:chExt cx="163909" cy="326203"/>
            </a:xfrm>
          </p:grpSpPr>
          <p:sp>
            <p:nvSpPr>
              <p:cNvPr id="195" name="Isosceles Triangle 19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6" name="Straight Connector 195"/>
              <p:cNvCxnSpPr>
                <a:stCxn id="19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9" name="Group 141"/>
            <p:cNvGrpSpPr/>
            <p:nvPr/>
          </p:nvGrpSpPr>
          <p:grpSpPr>
            <a:xfrm>
              <a:off x="2070373" y="4658124"/>
              <a:ext cx="163909" cy="326203"/>
              <a:chOff x="1476543" y="4728479"/>
              <a:chExt cx="163909" cy="326203"/>
            </a:xfrm>
          </p:grpSpPr>
          <p:sp>
            <p:nvSpPr>
              <p:cNvPr id="193" name="Isosceles Triangle 19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4" name="Straight Connector 193"/>
              <p:cNvCxnSpPr>
                <a:stCxn id="19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0" name="Group 144"/>
            <p:cNvGrpSpPr/>
            <p:nvPr/>
          </p:nvGrpSpPr>
          <p:grpSpPr>
            <a:xfrm>
              <a:off x="1808310" y="4658124"/>
              <a:ext cx="163909" cy="326203"/>
              <a:chOff x="1476543" y="4728479"/>
              <a:chExt cx="163909" cy="326203"/>
            </a:xfrm>
          </p:grpSpPr>
          <p:sp>
            <p:nvSpPr>
              <p:cNvPr id="191" name="Isosceles Triangle 19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2" name="Straight Connector 191"/>
              <p:cNvCxnSpPr>
                <a:stCxn id="19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1" name="Group 147"/>
            <p:cNvGrpSpPr/>
            <p:nvPr/>
          </p:nvGrpSpPr>
          <p:grpSpPr>
            <a:xfrm>
              <a:off x="599355" y="4658123"/>
              <a:ext cx="163909" cy="326203"/>
              <a:chOff x="1476543" y="4728479"/>
              <a:chExt cx="163909" cy="326203"/>
            </a:xfrm>
          </p:grpSpPr>
          <p:sp>
            <p:nvSpPr>
              <p:cNvPr id="189" name="Isosceles Triangle 18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0" name="Straight Connector 189"/>
              <p:cNvCxnSpPr>
                <a:stCxn id="18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904155" y="4658123"/>
              <a:ext cx="163909" cy="326203"/>
              <a:chOff x="1476543" y="4728479"/>
              <a:chExt cx="163909" cy="326203"/>
            </a:xfrm>
          </p:grpSpPr>
          <p:sp>
            <p:nvSpPr>
              <p:cNvPr id="187" name="Isosceles Triangle 18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8" name="Straight Connector 187"/>
              <p:cNvCxnSpPr>
                <a:stCxn id="18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53"/>
            <p:cNvGrpSpPr/>
            <p:nvPr/>
          </p:nvGrpSpPr>
          <p:grpSpPr>
            <a:xfrm>
              <a:off x="1197446" y="4658123"/>
              <a:ext cx="163909" cy="326203"/>
              <a:chOff x="1476543" y="4728479"/>
              <a:chExt cx="163909" cy="326203"/>
            </a:xfrm>
          </p:grpSpPr>
          <p:sp>
            <p:nvSpPr>
              <p:cNvPr id="185" name="Isosceles Triangle 18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6" name="Straight Connector 185"/>
              <p:cNvCxnSpPr>
                <a:stCxn id="18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56"/>
            <p:cNvGrpSpPr/>
            <p:nvPr/>
          </p:nvGrpSpPr>
          <p:grpSpPr>
            <a:xfrm>
              <a:off x="1502246" y="4658123"/>
              <a:ext cx="163909" cy="326203"/>
              <a:chOff x="1476543" y="4728479"/>
              <a:chExt cx="163909" cy="326203"/>
            </a:xfrm>
          </p:grpSpPr>
          <p:sp>
            <p:nvSpPr>
              <p:cNvPr id="183" name="Isosceles Triangle 18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4" name="Straight Connector 183"/>
              <p:cNvCxnSpPr>
                <a:stCxn id="18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5" name="Group 159"/>
            <p:cNvGrpSpPr/>
            <p:nvPr/>
          </p:nvGrpSpPr>
          <p:grpSpPr>
            <a:xfrm>
              <a:off x="2340446" y="4222328"/>
              <a:ext cx="163909" cy="326203"/>
              <a:chOff x="1476543" y="4728479"/>
              <a:chExt cx="163909" cy="326203"/>
            </a:xfrm>
          </p:grpSpPr>
          <p:sp>
            <p:nvSpPr>
              <p:cNvPr id="181" name="Isosceles Triangle 18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2" name="Straight Connector 181"/>
              <p:cNvCxnSpPr>
                <a:stCxn id="18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6" name="Group 162"/>
            <p:cNvGrpSpPr/>
            <p:nvPr/>
          </p:nvGrpSpPr>
          <p:grpSpPr>
            <a:xfrm>
              <a:off x="2078383" y="4222328"/>
              <a:ext cx="163909" cy="326203"/>
              <a:chOff x="1476543" y="4728479"/>
              <a:chExt cx="163909" cy="326203"/>
            </a:xfrm>
          </p:grpSpPr>
          <p:sp>
            <p:nvSpPr>
              <p:cNvPr id="179" name="Isosceles Triangle 17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0" name="Straight Connector 179"/>
              <p:cNvCxnSpPr>
                <a:stCxn id="17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165"/>
            <p:cNvGrpSpPr/>
            <p:nvPr/>
          </p:nvGrpSpPr>
          <p:grpSpPr>
            <a:xfrm>
              <a:off x="869428" y="4222327"/>
              <a:ext cx="163909" cy="326203"/>
              <a:chOff x="1476543" y="4728479"/>
              <a:chExt cx="163909" cy="326203"/>
            </a:xfrm>
          </p:grpSpPr>
          <p:sp>
            <p:nvSpPr>
              <p:cNvPr id="177" name="Isosceles Triangle 17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8" name="Straight Connector 177"/>
              <p:cNvCxnSpPr>
                <a:stCxn id="17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oup 168"/>
            <p:cNvGrpSpPr/>
            <p:nvPr/>
          </p:nvGrpSpPr>
          <p:grpSpPr>
            <a:xfrm>
              <a:off x="1174228" y="4222327"/>
              <a:ext cx="163909" cy="326203"/>
              <a:chOff x="1476543" y="4728479"/>
              <a:chExt cx="163909" cy="326203"/>
            </a:xfrm>
          </p:grpSpPr>
          <p:sp>
            <p:nvSpPr>
              <p:cNvPr id="175" name="Isosceles Triangle 17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6" name="Straight Connector 175"/>
              <p:cNvCxnSpPr>
                <a:stCxn id="17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71"/>
            <p:cNvGrpSpPr/>
            <p:nvPr/>
          </p:nvGrpSpPr>
          <p:grpSpPr>
            <a:xfrm>
              <a:off x="1467519" y="4222327"/>
              <a:ext cx="163909" cy="326203"/>
              <a:chOff x="1476543" y="4728479"/>
              <a:chExt cx="163909" cy="326203"/>
            </a:xfrm>
          </p:grpSpPr>
          <p:sp>
            <p:nvSpPr>
              <p:cNvPr id="173" name="Isosceles Triangle 17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4" name="Straight Connector 173"/>
              <p:cNvCxnSpPr>
                <a:stCxn id="17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0" name="Group 174"/>
            <p:cNvGrpSpPr/>
            <p:nvPr/>
          </p:nvGrpSpPr>
          <p:grpSpPr>
            <a:xfrm>
              <a:off x="1772319" y="4222327"/>
              <a:ext cx="163909" cy="326203"/>
              <a:chOff x="1476543" y="4728479"/>
              <a:chExt cx="163909" cy="326203"/>
            </a:xfrm>
          </p:grpSpPr>
          <p:sp>
            <p:nvSpPr>
              <p:cNvPr id="171" name="Isosceles Triangle 17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2" name="Straight Connector 171"/>
              <p:cNvCxnSpPr>
                <a:stCxn id="17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41" name="Straight Connector 140"/>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14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14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15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15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15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15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15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15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15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15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15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15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16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16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16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16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16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16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16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16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16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16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17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grpSp>
        <p:nvGrpSpPr>
          <p:cNvPr id="219" name="Group 221"/>
          <p:cNvGrpSpPr/>
          <p:nvPr/>
        </p:nvGrpSpPr>
        <p:grpSpPr>
          <a:xfrm>
            <a:off x="7008829" y="4873503"/>
            <a:ext cx="704963" cy="520281"/>
            <a:chOff x="366315" y="3653929"/>
            <a:chExt cx="2379685" cy="1756271"/>
          </a:xfrm>
        </p:grpSpPr>
        <p:sp>
          <p:nvSpPr>
            <p:cNvPr id="220" name="Parallelogram 219"/>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98"/>
            <p:cNvGrpSpPr/>
            <p:nvPr/>
          </p:nvGrpSpPr>
          <p:grpSpPr>
            <a:xfrm>
              <a:off x="1852018" y="5083997"/>
              <a:ext cx="163909" cy="326203"/>
              <a:chOff x="1476543" y="4728479"/>
              <a:chExt cx="163909" cy="326203"/>
            </a:xfrm>
          </p:grpSpPr>
          <p:sp>
            <p:nvSpPr>
              <p:cNvPr id="321" name="Isosceles Triangle 32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2" name="Straight Connector 321"/>
              <p:cNvCxnSpPr>
                <a:stCxn id="32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2" name="Group 99"/>
            <p:cNvGrpSpPr/>
            <p:nvPr/>
          </p:nvGrpSpPr>
          <p:grpSpPr>
            <a:xfrm>
              <a:off x="1589955" y="5083997"/>
              <a:ext cx="163909" cy="326203"/>
              <a:chOff x="1476543" y="4728479"/>
              <a:chExt cx="163909" cy="326203"/>
            </a:xfrm>
          </p:grpSpPr>
          <p:sp>
            <p:nvSpPr>
              <p:cNvPr id="319" name="Isosceles Triangle 31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0" name="Straight Connector 319"/>
              <p:cNvCxnSpPr>
                <a:stCxn id="31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3" name="Group 102"/>
            <p:cNvGrpSpPr/>
            <p:nvPr/>
          </p:nvGrpSpPr>
          <p:grpSpPr>
            <a:xfrm>
              <a:off x="381000" y="5083996"/>
              <a:ext cx="163909" cy="326203"/>
              <a:chOff x="1476543" y="4728479"/>
              <a:chExt cx="163909" cy="326203"/>
            </a:xfrm>
          </p:grpSpPr>
          <p:sp>
            <p:nvSpPr>
              <p:cNvPr id="317" name="Isosceles Triangle 31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18" name="Straight Connector 317"/>
              <p:cNvCxnSpPr>
                <a:stCxn id="31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4" name="Group 105"/>
            <p:cNvGrpSpPr/>
            <p:nvPr/>
          </p:nvGrpSpPr>
          <p:grpSpPr>
            <a:xfrm>
              <a:off x="685800" y="5083996"/>
              <a:ext cx="163909" cy="326203"/>
              <a:chOff x="1476543" y="4728479"/>
              <a:chExt cx="163909" cy="326203"/>
            </a:xfrm>
          </p:grpSpPr>
          <p:sp>
            <p:nvSpPr>
              <p:cNvPr id="315" name="Isosceles Triangle 31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16" name="Straight Connector 315"/>
              <p:cNvCxnSpPr>
                <a:stCxn id="31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5" name="Group 117"/>
            <p:cNvGrpSpPr/>
            <p:nvPr/>
          </p:nvGrpSpPr>
          <p:grpSpPr>
            <a:xfrm>
              <a:off x="979091" y="5083996"/>
              <a:ext cx="163909" cy="326203"/>
              <a:chOff x="1476543" y="4728479"/>
              <a:chExt cx="163909" cy="326203"/>
            </a:xfrm>
          </p:grpSpPr>
          <p:sp>
            <p:nvSpPr>
              <p:cNvPr id="313" name="Isosceles Triangle 31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14" name="Straight Connector 313"/>
              <p:cNvCxnSpPr>
                <a:stCxn id="31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6" name="Group 120"/>
            <p:cNvGrpSpPr/>
            <p:nvPr/>
          </p:nvGrpSpPr>
          <p:grpSpPr>
            <a:xfrm>
              <a:off x="1283891" y="5083996"/>
              <a:ext cx="163909" cy="326203"/>
              <a:chOff x="1476543" y="4728479"/>
              <a:chExt cx="163909" cy="326203"/>
            </a:xfrm>
          </p:grpSpPr>
          <p:sp>
            <p:nvSpPr>
              <p:cNvPr id="311" name="Isosceles Triangle 31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12" name="Straight Connector 311"/>
              <p:cNvCxnSpPr>
                <a:stCxn id="31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7" name="Group 123"/>
            <p:cNvGrpSpPr/>
            <p:nvPr/>
          </p:nvGrpSpPr>
          <p:grpSpPr>
            <a:xfrm>
              <a:off x="2569046" y="3819924"/>
              <a:ext cx="163909" cy="326203"/>
              <a:chOff x="1476543" y="4728479"/>
              <a:chExt cx="163909" cy="326203"/>
            </a:xfrm>
          </p:grpSpPr>
          <p:sp>
            <p:nvSpPr>
              <p:cNvPr id="309" name="Isosceles Triangle 30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10" name="Straight Connector 309"/>
              <p:cNvCxnSpPr>
                <a:stCxn id="30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Group 126"/>
            <p:cNvGrpSpPr/>
            <p:nvPr/>
          </p:nvGrpSpPr>
          <p:grpSpPr>
            <a:xfrm>
              <a:off x="2306983" y="3819924"/>
              <a:ext cx="163909" cy="326203"/>
              <a:chOff x="1476543" y="4728479"/>
              <a:chExt cx="163909" cy="326203"/>
            </a:xfrm>
          </p:grpSpPr>
          <p:sp>
            <p:nvSpPr>
              <p:cNvPr id="307" name="Isosceles Triangle 30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08" name="Straight Connector 307"/>
              <p:cNvCxnSpPr>
                <a:stCxn id="30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9" name="Group 129"/>
            <p:cNvGrpSpPr/>
            <p:nvPr/>
          </p:nvGrpSpPr>
          <p:grpSpPr>
            <a:xfrm>
              <a:off x="1098028" y="3819923"/>
              <a:ext cx="163909" cy="326203"/>
              <a:chOff x="1476543" y="4728479"/>
              <a:chExt cx="163909" cy="326203"/>
            </a:xfrm>
          </p:grpSpPr>
          <p:sp>
            <p:nvSpPr>
              <p:cNvPr id="305" name="Isosceles Triangle 30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06" name="Straight Connector 305"/>
              <p:cNvCxnSpPr>
                <a:stCxn id="30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0" name="Group 132"/>
            <p:cNvGrpSpPr/>
            <p:nvPr/>
          </p:nvGrpSpPr>
          <p:grpSpPr>
            <a:xfrm>
              <a:off x="1402828" y="3819923"/>
              <a:ext cx="163909" cy="326203"/>
              <a:chOff x="1476543" y="4728479"/>
              <a:chExt cx="163909" cy="326203"/>
            </a:xfrm>
          </p:grpSpPr>
          <p:sp>
            <p:nvSpPr>
              <p:cNvPr id="303" name="Isosceles Triangle 30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04" name="Straight Connector 303"/>
              <p:cNvCxnSpPr>
                <a:stCxn id="30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1" name="Group 135"/>
            <p:cNvGrpSpPr/>
            <p:nvPr/>
          </p:nvGrpSpPr>
          <p:grpSpPr>
            <a:xfrm>
              <a:off x="1696119" y="3819923"/>
              <a:ext cx="163909" cy="326203"/>
              <a:chOff x="1476543" y="4728479"/>
              <a:chExt cx="163909" cy="326203"/>
            </a:xfrm>
          </p:grpSpPr>
          <p:sp>
            <p:nvSpPr>
              <p:cNvPr id="301" name="Isosceles Triangle 30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02" name="Straight Connector 301"/>
              <p:cNvCxnSpPr>
                <a:stCxn id="30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2" name="Group 138"/>
            <p:cNvGrpSpPr/>
            <p:nvPr/>
          </p:nvGrpSpPr>
          <p:grpSpPr>
            <a:xfrm>
              <a:off x="2000919" y="3819923"/>
              <a:ext cx="163909" cy="326203"/>
              <a:chOff x="1476543" y="4728479"/>
              <a:chExt cx="163909" cy="326203"/>
            </a:xfrm>
          </p:grpSpPr>
          <p:sp>
            <p:nvSpPr>
              <p:cNvPr id="299" name="Isosceles Triangle 29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00" name="Straight Connector 299"/>
              <p:cNvCxnSpPr>
                <a:stCxn id="29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oup 141"/>
            <p:cNvGrpSpPr/>
            <p:nvPr/>
          </p:nvGrpSpPr>
          <p:grpSpPr>
            <a:xfrm>
              <a:off x="2070373" y="4658124"/>
              <a:ext cx="163909" cy="326203"/>
              <a:chOff x="1476543" y="4728479"/>
              <a:chExt cx="163909" cy="326203"/>
            </a:xfrm>
          </p:grpSpPr>
          <p:sp>
            <p:nvSpPr>
              <p:cNvPr id="297" name="Isosceles Triangle 29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98" name="Straight Connector 297"/>
              <p:cNvCxnSpPr>
                <a:stCxn id="29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4" name="Group 144"/>
            <p:cNvGrpSpPr/>
            <p:nvPr/>
          </p:nvGrpSpPr>
          <p:grpSpPr>
            <a:xfrm>
              <a:off x="1808310" y="4658124"/>
              <a:ext cx="163909" cy="326203"/>
              <a:chOff x="1476543" y="4728479"/>
              <a:chExt cx="163909" cy="326203"/>
            </a:xfrm>
          </p:grpSpPr>
          <p:sp>
            <p:nvSpPr>
              <p:cNvPr id="295" name="Isosceles Triangle 29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96" name="Straight Connector 295"/>
              <p:cNvCxnSpPr>
                <a:stCxn id="29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5" name="Group 147"/>
            <p:cNvGrpSpPr/>
            <p:nvPr/>
          </p:nvGrpSpPr>
          <p:grpSpPr>
            <a:xfrm>
              <a:off x="599355" y="4658123"/>
              <a:ext cx="163909" cy="326203"/>
              <a:chOff x="1476543" y="4728479"/>
              <a:chExt cx="163909" cy="326203"/>
            </a:xfrm>
          </p:grpSpPr>
          <p:sp>
            <p:nvSpPr>
              <p:cNvPr id="293" name="Isosceles Triangle 29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94" name="Straight Connector 293"/>
              <p:cNvCxnSpPr>
                <a:stCxn id="29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p:nvGrpSpPr>
          <p:grpSpPr>
            <a:xfrm>
              <a:off x="904155" y="4658123"/>
              <a:ext cx="163909" cy="326203"/>
              <a:chOff x="1476543" y="4728479"/>
              <a:chExt cx="163909" cy="326203"/>
            </a:xfrm>
          </p:grpSpPr>
          <p:sp>
            <p:nvSpPr>
              <p:cNvPr id="291" name="Isosceles Triangle 29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92" name="Straight Connector 291"/>
              <p:cNvCxnSpPr>
                <a:stCxn id="29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7" name="Group 153"/>
            <p:cNvGrpSpPr/>
            <p:nvPr/>
          </p:nvGrpSpPr>
          <p:grpSpPr>
            <a:xfrm>
              <a:off x="1197446" y="4658123"/>
              <a:ext cx="163909" cy="326203"/>
              <a:chOff x="1476543" y="4728479"/>
              <a:chExt cx="163909" cy="326203"/>
            </a:xfrm>
          </p:grpSpPr>
          <p:sp>
            <p:nvSpPr>
              <p:cNvPr id="289" name="Isosceles Triangle 28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90" name="Straight Connector 289"/>
              <p:cNvCxnSpPr>
                <a:stCxn id="28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156"/>
            <p:cNvGrpSpPr/>
            <p:nvPr/>
          </p:nvGrpSpPr>
          <p:grpSpPr>
            <a:xfrm>
              <a:off x="1502246" y="4658123"/>
              <a:ext cx="163909" cy="326203"/>
              <a:chOff x="1476543" y="4728479"/>
              <a:chExt cx="163909" cy="326203"/>
            </a:xfrm>
          </p:grpSpPr>
          <p:sp>
            <p:nvSpPr>
              <p:cNvPr id="287" name="Isosceles Triangle 28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8" name="Straight Connector 287"/>
              <p:cNvCxnSpPr>
                <a:stCxn id="28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9" name="Group 159"/>
            <p:cNvGrpSpPr/>
            <p:nvPr/>
          </p:nvGrpSpPr>
          <p:grpSpPr>
            <a:xfrm>
              <a:off x="2340446" y="4222328"/>
              <a:ext cx="163909" cy="326203"/>
              <a:chOff x="1476543" y="4728479"/>
              <a:chExt cx="163909" cy="326203"/>
            </a:xfrm>
          </p:grpSpPr>
          <p:sp>
            <p:nvSpPr>
              <p:cNvPr id="285" name="Isosceles Triangle 28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6" name="Straight Connector 285"/>
              <p:cNvCxnSpPr>
                <a:stCxn id="28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0" name="Group 162"/>
            <p:cNvGrpSpPr/>
            <p:nvPr/>
          </p:nvGrpSpPr>
          <p:grpSpPr>
            <a:xfrm>
              <a:off x="2078383" y="4222328"/>
              <a:ext cx="163909" cy="326203"/>
              <a:chOff x="1476543" y="4728479"/>
              <a:chExt cx="163909" cy="326203"/>
            </a:xfrm>
          </p:grpSpPr>
          <p:sp>
            <p:nvSpPr>
              <p:cNvPr id="283" name="Isosceles Triangle 282"/>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4" name="Straight Connector 283"/>
              <p:cNvCxnSpPr>
                <a:stCxn id="283"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1" name="Group 165"/>
            <p:cNvGrpSpPr/>
            <p:nvPr/>
          </p:nvGrpSpPr>
          <p:grpSpPr>
            <a:xfrm>
              <a:off x="869428" y="4222327"/>
              <a:ext cx="163909" cy="326203"/>
              <a:chOff x="1476543" y="4728479"/>
              <a:chExt cx="163909" cy="326203"/>
            </a:xfrm>
          </p:grpSpPr>
          <p:sp>
            <p:nvSpPr>
              <p:cNvPr id="281" name="Isosceles Triangle 280"/>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2" name="Straight Connector 281"/>
              <p:cNvCxnSpPr>
                <a:stCxn id="281"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2" name="Group 168"/>
            <p:cNvGrpSpPr/>
            <p:nvPr/>
          </p:nvGrpSpPr>
          <p:grpSpPr>
            <a:xfrm>
              <a:off x="1174228" y="4222327"/>
              <a:ext cx="163909" cy="326203"/>
              <a:chOff x="1476543" y="4728479"/>
              <a:chExt cx="163909" cy="326203"/>
            </a:xfrm>
          </p:grpSpPr>
          <p:sp>
            <p:nvSpPr>
              <p:cNvPr id="279" name="Isosceles Triangle 278"/>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0" name="Straight Connector 279"/>
              <p:cNvCxnSpPr>
                <a:stCxn id="279"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3" name="Group 171"/>
            <p:cNvGrpSpPr/>
            <p:nvPr/>
          </p:nvGrpSpPr>
          <p:grpSpPr>
            <a:xfrm>
              <a:off x="1467519" y="4222327"/>
              <a:ext cx="163909" cy="326203"/>
              <a:chOff x="1476543" y="4728479"/>
              <a:chExt cx="163909" cy="326203"/>
            </a:xfrm>
          </p:grpSpPr>
          <p:sp>
            <p:nvSpPr>
              <p:cNvPr id="277" name="Isosceles Triangle 276"/>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8" name="Straight Connector 277"/>
              <p:cNvCxnSpPr>
                <a:stCxn id="277"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4" name="Group 174"/>
            <p:cNvGrpSpPr/>
            <p:nvPr/>
          </p:nvGrpSpPr>
          <p:grpSpPr>
            <a:xfrm>
              <a:off x="1772319" y="4222327"/>
              <a:ext cx="163909" cy="326203"/>
              <a:chOff x="1476543" y="4728479"/>
              <a:chExt cx="163909" cy="326203"/>
            </a:xfrm>
          </p:grpSpPr>
          <p:sp>
            <p:nvSpPr>
              <p:cNvPr id="275" name="Isosceles Triangle 274"/>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6" name="Straight Connector 275"/>
              <p:cNvCxnSpPr>
                <a:stCxn id="275"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25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25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25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25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25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25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25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25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26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26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26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26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26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26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26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26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26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26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27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27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27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27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27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sp>
        <p:nvSpPr>
          <p:cNvPr id="323" name="Oval 322"/>
          <p:cNvSpPr/>
          <p:nvPr/>
        </p:nvSpPr>
        <p:spPr>
          <a:xfrm rot="3641941">
            <a:off x="1325028" y="5641247"/>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rot="4863403">
            <a:off x="536194" y="3379104"/>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rot="404407">
            <a:off x="1981422" y="4713412"/>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rot="20962875">
            <a:off x="1972552" y="4381210"/>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rot="19660081">
            <a:off x="-246585" y="5233150"/>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rot="3744661">
            <a:off x="6698596" y="5746769"/>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rot="1816470">
            <a:off x="5103604" y="4058792"/>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rot="2295420">
            <a:off x="7177869" y="5463965"/>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rot="19764266">
            <a:off x="7213947" y="4039534"/>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rot="19151485">
            <a:off x="5198743" y="5512520"/>
            <a:ext cx="2466425" cy="962382"/>
          </a:xfrm>
          <a:prstGeom prst="ellipse">
            <a:avLst/>
          </a:prstGeom>
          <a:no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extBox 338"/>
          <p:cNvSpPr txBox="1"/>
          <p:nvPr/>
        </p:nvSpPr>
        <p:spPr>
          <a:xfrm>
            <a:off x="5410168" y="2921700"/>
            <a:ext cx="3311974" cy="369332"/>
          </a:xfrm>
          <a:prstGeom prst="rect">
            <a:avLst/>
          </a:prstGeom>
          <a:noFill/>
        </p:spPr>
        <p:txBody>
          <a:bodyPr wrap="square" rtlCol="0">
            <a:spAutoFit/>
          </a:bodyPr>
          <a:lstStyle/>
          <a:p>
            <a:r>
              <a:rPr lang="en-US" dirty="0" smtClean="0"/>
              <a:t>Random Access Request (CSI)</a:t>
            </a:r>
            <a:endParaRPr lang="en-US" dirty="0"/>
          </a:p>
        </p:txBody>
      </p:sp>
      <p:cxnSp>
        <p:nvCxnSpPr>
          <p:cNvPr id="341" name="Straight Arrow Connector 340"/>
          <p:cNvCxnSpPr/>
          <p:nvPr/>
        </p:nvCxnSpPr>
        <p:spPr>
          <a:xfrm>
            <a:off x="4627996" y="2609103"/>
            <a:ext cx="795130" cy="1340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a:off x="5787605" y="4357978"/>
            <a:ext cx="1249887" cy="69202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45" name="TextBox 344"/>
          <p:cNvSpPr txBox="1"/>
          <p:nvPr/>
        </p:nvSpPr>
        <p:spPr>
          <a:xfrm>
            <a:off x="6172200" y="4104005"/>
            <a:ext cx="3311974" cy="369332"/>
          </a:xfrm>
          <a:prstGeom prst="rect">
            <a:avLst/>
          </a:prstGeom>
          <a:noFill/>
        </p:spPr>
        <p:txBody>
          <a:bodyPr wrap="square" rtlCol="0">
            <a:spAutoFit/>
          </a:bodyPr>
          <a:lstStyle/>
          <a:p>
            <a:r>
              <a:rPr lang="en-US" dirty="0" smtClean="0"/>
              <a:t>Random Access Request (CSI)</a:t>
            </a:r>
            <a:endParaRPr lang="en-US" dirty="0"/>
          </a:p>
        </p:txBody>
      </p:sp>
      <p:sp>
        <p:nvSpPr>
          <p:cNvPr id="348" name="Oval 347"/>
          <p:cNvSpPr/>
          <p:nvPr/>
        </p:nvSpPr>
        <p:spPr>
          <a:xfrm rot="3479470">
            <a:off x="3854483" y="3192129"/>
            <a:ext cx="2579194" cy="453245"/>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9" name="Oval 348"/>
          <p:cNvSpPr/>
          <p:nvPr/>
        </p:nvSpPr>
        <p:spPr>
          <a:xfrm rot="1717694">
            <a:off x="4977309" y="4355786"/>
            <a:ext cx="2579194" cy="453245"/>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Tree>
    <p:extLst>
      <p:ext uri="{BB962C8B-B14F-4D97-AF65-F5344CB8AC3E}">
        <p14:creationId xmlns:p14="http://schemas.microsoft.com/office/powerpoint/2010/main" val="17408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3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2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1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2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30"/>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2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3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2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08"/>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27"/>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33"/>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33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8"/>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33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4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33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4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33"/>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34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49"/>
                                        </p:tgtEl>
                                        <p:attrNameLst>
                                          <p:attrName>style.visibility</p:attrName>
                                        </p:attrNameLst>
                                      </p:cBhvr>
                                      <p:to>
                                        <p:strVal val="visible"/>
                                      </p:to>
                                    </p:set>
                                  </p:childTnLst>
                                </p:cTn>
                              </p:par>
                              <p:par>
                                <p:cTn id="105" presetID="1" presetClass="exit" presetSubtype="0" fill="hold" nodeType="withEffect">
                                  <p:stCondLst>
                                    <p:cond delay="0"/>
                                  </p:stCondLst>
                                  <p:childTnLst>
                                    <p:set>
                                      <p:cBhvr>
                                        <p:cTn id="106" dur="1" fill="hold">
                                          <p:stCondLst>
                                            <p:cond delay="0"/>
                                          </p:stCondLst>
                                        </p:cTn>
                                        <p:tgtEl>
                                          <p:spTgt spid="333"/>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345"/>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3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323" grpId="0" animBg="1"/>
      <p:bldP spid="323" grpId="1" animBg="1"/>
      <p:bldP spid="324" grpId="0" animBg="1"/>
      <p:bldP spid="324" grpId="1" animBg="1"/>
      <p:bldP spid="325" grpId="0" animBg="1"/>
      <p:bldP spid="325" grpId="1" animBg="1"/>
      <p:bldP spid="326" grpId="0" animBg="1"/>
      <p:bldP spid="326" grpId="1" animBg="1"/>
      <p:bldP spid="327" grpId="0" animBg="1"/>
      <p:bldP spid="327" grpId="1" animBg="1"/>
      <p:bldP spid="328" grpId="0" animBg="1"/>
      <p:bldP spid="328" grpId="1" animBg="1"/>
      <p:bldP spid="329" grpId="0" animBg="1"/>
      <p:bldP spid="329" grpId="1" animBg="1"/>
      <p:bldP spid="330" grpId="0" animBg="1"/>
      <p:bldP spid="330" grpId="1" animBg="1"/>
      <p:bldP spid="331" grpId="0" animBg="1"/>
      <p:bldP spid="331" grpId="1" animBg="1"/>
      <p:bldP spid="332" grpId="0" animBg="1"/>
      <p:bldP spid="332" grpId="1" animBg="1"/>
      <p:bldP spid="339" grpId="0"/>
      <p:bldP spid="339" grpId="1"/>
      <p:bldP spid="345" grpId="0"/>
      <p:bldP spid="345" grpId="1"/>
      <p:bldP spid="348" grpId="0" animBg="1"/>
      <p:bldP spid="348" grpId="1" animBg="1"/>
      <p:bldP spid="3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Faros</a:t>
            </a:r>
            <a:r>
              <a:rPr lang="en-US" dirty="0" smtClean="0"/>
              <a:t> Drastically Increases Range</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54" t="8947" r="10660" b="19096"/>
          <a:stretch/>
        </p:blipFill>
        <p:spPr bwMode="auto">
          <a:xfrm>
            <a:off x="228600" y="1632857"/>
            <a:ext cx="8443117"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927933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Faros</a:t>
            </a:r>
            <a:r>
              <a:rPr lang="en-US" dirty="0" smtClean="0"/>
              <a:t> Provides Over 40 dB Gain</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23" t="8841" r="12689" b="20005"/>
          <a:stretch/>
        </p:blipFill>
        <p:spPr bwMode="auto">
          <a:xfrm>
            <a:off x="279400" y="1244600"/>
            <a:ext cx="8606971" cy="481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9753600" y="1981200"/>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smtClean="0"/>
              <a:t>Faros</a:t>
            </a:r>
            <a:r>
              <a:rPr lang="en-US" dirty="0" smtClean="0"/>
              <a:t> Outperforms Traditional by 40 dB</a:t>
            </a:r>
            <a:endParaRPr lang="en-US" dirty="0"/>
          </a:p>
        </p:txBody>
      </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7101297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Faros</a:t>
            </a:r>
            <a:r>
              <a:rPr lang="en-US" dirty="0" smtClean="0"/>
              <a:t> Reliably Corrects CFO</a:t>
            </a:r>
            <a:endParaRPr lang="en-US"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442" t="7017" r="9030" b="23124"/>
          <a:stretch/>
        </p:blipFill>
        <p:spPr bwMode="auto">
          <a:xfrm>
            <a:off x="304800" y="1524000"/>
            <a:ext cx="8290304" cy="461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4623542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Faros </a:t>
            </a:r>
            <a:r>
              <a:rPr lang="en-US" dirty="0"/>
              <a:t>Example</a:t>
            </a:r>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54</a:t>
            </a:fld>
            <a:endParaRPr lang="en-US">
              <a:solidFill>
                <a:prstClr val="black">
                  <a:tint val="75000"/>
                </a:prstClr>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420" y="2531745"/>
            <a:ext cx="28330526"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58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2.54335E-6 L -0.88993 0.0037 " pathEditMode="relative" rAng="0" ptsTypes="AA">
                                      <p:cBhvr>
                                        <p:cTn id="6" dur="2000" fill="hold"/>
                                        <p:tgtEl>
                                          <p:spTgt spid="1028"/>
                                        </p:tgtEl>
                                        <p:attrNameLst>
                                          <p:attrName>ppt_x</p:attrName>
                                          <p:attrName>ppt_y</p:attrName>
                                        </p:attrNameLst>
                                      </p:cBhvr>
                                      <p:rCtr x="-44497" y="18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88993 0.0037 L -1.77986 0.0074 " pathEditMode="relative" rAng="0" ptsTypes="AA">
                                      <p:cBhvr>
                                        <p:cTn id="10" dur="2000" fill="hold"/>
                                        <p:tgtEl>
                                          <p:spTgt spid="1028"/>
                                        </p:tgtEl>
                                        <p:attrNameLst>
                                          <p:attrName>ppt_x</p:attrName>
                                          <p:attrName>ppt_y</p:attrName>
                                        </p:attrNameLst>
                                      </p:cBhvr>
                                      <p:rCtr x="-44497"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Synchronization</a:t>
            </a:r>
            <a:endParaRPr lang="en-US" dirty="0"/>
          </a:p>
        </p:txBody>
      </p:sp>
      <p:sp>
        <p:nvSpPr>
          <p:cNvPr id="3" name="Content Placeholder 2"/>
          <p:cNvSpPr>
            <a:spLocks noGrp="1"/>
          </p:cNvSpPr>
          <p:nvPr>
            <p:ph idx="1"/>
          </p:nvPr>
        </p:nvSpPr>
        <p:spPr>
          <a:xfrm>
            <a:off x="457200" y="1524000"/>
            <a:ext cx="8229600" cy="4953000"/>
          </a:xfrm>
        </p:spPr>
        <p:txBody>
          <a:bodyPr>
            <a:normAutofit/>
          </a:bodyPr>
          <a:lstStyle/>
          <a:p>
            <a:r>
              <a:rPr lang="en-US" sz="3000" dirty="0" smtClean="0"/>
              <a:t>Widely adopted/efficient technique is correlation</a:t>
            </a:r>
          </a:p>
          <a:p>
            <a:endParaRPr lang="en-US" sz="3000" dirty="0"/>
          </a:p>
          <a:p>
            <a:endParaRPr lang="en-US" sz="3000" dirty="0" smtClean="0"/>
          </a:p>
          <a:p>
            <a:endParaRPr lang="en-US" sz="3000" dirty="0"/>
          </a:p>
          <a:p>
            <a:endParaRPr lang="en-US" sz="3000" dirty="0" smtClean="0"/>
          </a:p>
          <a:p>
            <a:endParaRPr lang="en-US" sz="3000" dirty="0"/>
          </a:p>
          <a:p>
            <a:r>
              <a:rPr lang="en-US" sz="3000" dirty="0" smtClean="0"/>
              <a:t>Where R is the received samples and S is the transmitted sequence</a:t>
            </a:r>
          </a:p>
        </p:txBody>
      </p:sp>
      <p:sp>
        <p:nvSpPr>
          <p:cNvPr id="5" name="Slide Number Placeholder 4"/>
          <p:cNvSpPr>
            <a:spLocks noGrp="1"/>
          </p:cNvSpPr>
          <p:nvPr>
            <p:ph type="sldNum" sz="quarter" idx="12"/>
          </p:nvPr>
        </p:nvSpPr>
        <p:spPr/>
        <p:txBody>
          <a:bodyPr/>
          <a:lstStyle/>
          <a:p>
            <a:fld id="{EB0FBDE8-F761-4F53-9010-213E7070AD2F}" type="slidenum">
              <a:rPr lang="en-US" smtClean="0">
                <a:solidFill>
                  <a:prstClr val="black">
                    <a:tint val="75000"/>
                  </a:prstClr>
                </a:solidFill>
              </a:rPr>
              <a:pPr/>
              <a:t>55</a:t>
            </a:fld>
            <a:endParaRPr lang="en-US">
              <a:solidFill>
                <a:prstClr val="black">
                  <a:tint val="75000"/>
                </a:prstClr>
              </a:solidFill>
            </a:endParaRPr>
          </a:p>
        </p:txBody>
      </p:sp>
      <mc:AlternateContent xmlns:mc="http://schemas.openxmlformats.org/markup-compatibility/2006" xmlns:a14="http://schemas.microsoft.com/office/drawing/2010/main">
        <mc:Choice Requires="a14">
          <p:sp>
            <p:nvSpPr>
              <p:cNvPr id="6" name="TextBox 5"/>
              <p:cNvSpPr txBox="1"/>
              <p:nvPr/>
            </p:nvSpPr>
            <p:spPr>
              <a:xfrm>
                <a:off x="2826930" y="2601925"/>
                <a:ext cx="3490140" cy="14366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sz="3200" i="1" smtClean="0">
                              <a:latin typeface="Cambria Math"/>
                            </a:rPr>
                          </m:ctrlPr>
                        </m:naryPr>
                        <m:sub>
                          <m:r>
                            <m:rPr>
                              <m:brk m:alnAt="23"/>
                            </m:rPr>
                            <a:rPr lang="en-US" sz="3200" b="0" i="1" smtClean="0">
                              <a:latin typeface="Cambria Math"/>
                            </a:rPr>
                            <m:t>𝑖</m:t>
                          </m:r>
                          <m:r>
                            <a:rPr lang="en-US" sz="3200" b="0" i="1" smtClean="0">
                              <a:latin typeface="Cambria Math"/>
                            </a:rPr>
                            <m:t>=1</m:t>
                          </m:r>
                        </m:sub>
                        <m:sup>
                          <m:r>
                            <a:rPr lang="en-US" sz="3200" b="0" i="1" smtClean="0">
                              <a:latin typeface="Cambria Math"/>
                            </a:rPr>
                            <m:t>𝑛</m:t>
                          </m:r>
                        </m:sup>
                        <m:e>
                          <m:r>
                            <a:rPr lang="en-US" sz="3200" b="0" i="1" smtClean="0">
                              <a:latin typeface="Cambria Math"/>
                            </a:rPr>
                            <m:t>(</m:t>
                          </m:r>
                          <m:sSub>
                            <m:sSubPr>
                              <m:ctrlPr>
                                <a:rPr lang="en-US" sz="3200" b="0" i="1" smtClean="0">
                                  <a:latin typeface="Cambria Math"/>
                                </a:rPr>
                              </m:ctrlPr>
                            </m:sSubPr>
                            <m:e>
                              <m:r>
                                <a:rPr lang="en-US" sz="3200" b="0" i="1" smtClean="0">
                                  <a:latin typeface="Cambria Math"/>
                                </a:rPr>
                                <m:t>𝑟</m:t>
                              </m:r>
                            </m:e>
                            <m:sub>
                              <m:r>
                                <a:rPr lang="en-US" sz="3200" b="0" i="1" smtClean="0">
                                  <a:latin typeface="Cambria Math"/>
                                </a:rPr>
                                <m:t>𝑡</m:t>
                              </m:r>
                              <m:r>
                                <a:rPr lang="en-US" sz="3200" b="0" i="1" smtClean="0">
                                  <a:latin typeface="Cambria Math"/>
                                </a:rPr>
                                <m:t>−</m:t>
                              </m:r>
                              <m:r>
                                <a:rPr lang="en-US" sz="3200" b="0" i="1" smtClean="0">
                                  <a:latin typeface="Cambria Math"/>
                                </a:rPr>
                                <m:t>𝑖</m:t>
                              </m:r>
                            </m:sub>
                          </m:sSub>
                          <m:r>
                            <a:rPr lang="en-US" sz="3200" i="1">
                              <a:latin typeface="Cambria Math"/>
                              <a:ea typeface="Cambria Math"/>
                            </a:rPr>
                            <m:t>×</m:t>
                          </m:r>
                          <m:sSup>
                            <m:sSupPr>
                              <m:ctrlPr>
                                <a:rPr lang="en-US" sz="3200" i="1" smtClean="0">
                                  <a:latin typeface="Cambria Math"/>
                                  <a:ea typeface="Cambria Math"/>
                                </a:rPr>
                              </m:ctrlPr>
                            </m:sSupPr>
                            <m:e>
                              <m:sSubSup>
                                <m:sSubSupPr>
                                  <m:ctrlPr>
                                    <a:rPr lang="en-US" sz="3200" i="1" smtClean="0">
                                      <a:latin typeface="Cambria Math"/>
                                      <a:ea typeface="Cambria Math"/>
                                    </a:rPr>
                                  </m:ctrlPr>
                                </m:sSubSupPr>
                                <m:e>
                                  <m:r>
                                    <a:rPr lang="en-US" sz="3200" b="0" i="1" smtClean="0">
                                      <a:latin typeface="Cambria Math"/>
                                      <a:ea typeface="Cambria Math"/>
                                    </a:rPr>
                                    <m:t>𝑠</m:t>
                                  </m:r>
                                </m:e>
                                <m:sub>
                                  <m:r>
                                    <a:rPr lang="en-US" sz="3200" b="0" i="1" smtClean="0">
                                      <a:latin typeface="Cambria Math"/>
                                    </a:rPr>
                                    <m:t>𝑖</m:t>
                                  </m:r>
                                </m:sub>
                                <m:sup/>
                              </m:sSubSup>
                            </m:e>
                            <m:sup>
                              <m:r>
                                <a:rPr lang="en-US" sz="3200" b="0" i="1" smtClean="0">
                                  <a:latin typeface="Cambria Math"/>
                                  <a:ea typeface="Cambria Math"/>
                                </a:rPr>
                                <m:t>∗</m:t>
                              </m:r>
                            </m:sup>
                          </m:sSup>
                        </m:e>
                      </m:nary>
                      <m:r>
                        <a:rPr lang="en-US" sz="3200" b="0" i="0" smtClean="0">
                          <a:latin typeface="Cambria Math"/>
                        </a:rPr>
                        <m:t>)</m:t>
                      </m:r>
                    </m:oMath>
                  </m:oMathPara>
                </a14:m>
                <a:endParaRPr lang="en-US" sz="3200" dirty="0"/>
              </a:p>
            </p:txBody>
          </p:sp>
        </mc:Choice>
        <mc:Fallback xmlns="">
          <p:sp>
            <p:nvSpPr>
              <p:cNvPr id="6" name="TextBox 5"/>
              <p:cNvSpPr txBox="1">
                <a:spLocks noRot="1" noChangeAspect="1" noMove="1" noResize="1" noEditPoints="1" noAdjustHandles="1" noChangeArrowheads="1" noChangeShapeType="1" noTextEdit="1"/>
              </p:cNvSpPr>
              <p:nvPr/>
            </p:nvSpPr>
            <p:spPr>
              <a:xfrm>
                <a:off x="2826930" y="2601925"/>
                <a:ext cx="3490140" cy="1436675"/>
              </a:xfrm>
              <a:prstGeom prst="rect">
                <a:avLst/>
              </a:prstGeom>
              <a:blipFill rotWithShape="1">
                <a:blip r:embed="rId3"/>
                <a:stretch>
                  <a:fillRect/>
                </a:stretch>
              </a:blipFill>
            </p:spPr>
            <p:txBody>
              <a:bodyPr/>
              <a:lstStyle/>
              <a:p>
                <a:r>
                  <a:rPr lang="en-US">
                    <a:noFill/>
                  </a:rPr>
                  <a:t> </a:t>
                </a:r>
              </a:p>
            </p:txBody>
          </p:sp>
        </mc:Fallback>
      </mc:AlternateContent>
      <p:sp>
        <p:nvSpPr>
          <p:cNvPr id="10" name="TextBox 9"/>
          <p:cNvSpPr txBox="1"/>
          <p:nvPr/>
        </p:nvSpPr>
        <p:spPr>
          <a:xfrm>
            <a:off x="10210800" y="3149414"/>
            <a:ext cx="3215460" cy="707886"/>
          </a:xfrm>
          <a:prstGeom prst="rect">
            <a:avLst/>
          </a:prstGeom>
          <a:noFill/>
        </p:spPr>
        <p:txBody>
          <a:bodyPr wrap="square" rtlCol="0">
            <a:spAutoFit/>
          </a:bodyPr>
          <a:lstStyle/>
          <a:p>
            <a:r>
              <a:rPr lang="en-US" sz="2000" dirty="0" smtClean="0"/>
              <a:t>for every received sample </a:t>
            </a:r>
            <a:r>
              <a:rPr lang="en-US" sz="2000" dirty="0" err="1" smtClean="0"/>
              <a:t>r</a:t>
            </a:r>
            <a:r>
              <a:rPr lang="en-US" sz="2000" baseline="-25000" dirty="0" err="1" smtClean="0"/>
              <a:t>t</a:t>
            </a:r>
            <a:r>
              <a:rPr lang="en-US" sz="2000" dirty="0" smtClean="0"/>
              <a:t> given transmitted sequence S.</a:t>
            </a:r>
            <a:endParaRPr lang="en-US" sz="2000" dirty="0"/>
          </a:p>
        </p:txBody>
      </p:sp>
    </p:spTree>
    <p:extLst>
      <p:ext uri="{BB962C8B-B14F-4D97-AF65-F5344CB8AC3E}">
        <p14:creationId xmlns:p14="http://schemas.microsoft.com/office/powerpoint/2010/main" val="21109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dirty="0" smtClean="0"/>
              <a:t>Traditional control channels aren’t practical for many-antenna MU-MIMO</a:t>
            </a:r>
            <a:endParaRPr lang="en-US" dirty="0"/>
          </a:p>
        </p:txBody>
      </p:sp>
    </p:spTree>
    <p:extLst>
      <p:ext uri="{BB962C8B-B14F-4D97-AF65-F5344CB8AC3E}">
        <p14:creationId xmlns:p14="http://schemas.microsoft.com/office/powerpoint/2010/main" val="2576557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Oval 109"/>
          <p:cNvSpPr/>
          <p:nvPr/>
        </p:nvSpPr>
        <p:spPr>
          <a:xfrm>
            <a:off x="3857470" y="2775032"/>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3031220" y="1948782"/>
            <a:ext cx="3302737" cy="330273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21"/>
          <p:cNvGrpSpPr/>
          <p:nvPr/>
        </p:nvGrpSpPr>
        <p:grpSpPr>
          <a:xfrm>
            <a:off x="4330856" y="3309813"/>
            <a:ext cx="704963" cy="520281"/>
            <a:chOff x="366315" y="3653929"/>
            <a:chExt cx="2379685" cy="1756271"/>
          </a:xfrm>
        </p:grpSpPr>
        <p:sp>
          <p:nvSpPr>
            <p:cNvPr id="5" name="Parallelogram 4"/>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8"/>
            <p:cNvGrpSpPr/>
            <p:nvPr/>
          </p:nvGrpSpPr>
          <p:grpSpPr>
            <a:xfrm>
              <a:off x="1852018" y="5083997"/>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99"/>
            <p:cNvGrpSpPr/>
            <p:nvPr/>
          </p:nvGrpSpPr>
          <p:grpSpPr>
            <a:xfrm>
              <a:off x="1589955" y="5083997"/>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02"/>
            <p:cNvGrpSpPr/>
            <p:nvPr/>
          </p:nvGrpSpPr>
          <p:grpSpPr>
            <a:xfrm>
              <a:off x="381000" y="5083996"/>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105"/>
            <p:cNvGrpSpPr/>
            <p:nvPr/>
          </p:nvGrpSpPr>
          <p:grpSpPr>
            <a:xfrm>
              <a:off x="685800" y="5083996"/>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117"/>
            <p:cNvGrpSpPr/>
            <p:nvPr/>
          </p:nvGrpSpPr>
          <p:grpSpPr>
            <a:xfrm>
              <a:off x="979091" y="5083996"/>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20"/>
            <p:cNvGrpSpPr/>
            <p:nvPr/>
          </p:nvGrpSpPr>
          <p:grpSpPr>
            <a:xfrm>
              <a:off x="1283891" y="5083996"/>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23"/>
            <p:cNvGrpSpPr/>
            <p:nvPr/>
          </p:nvGrpSpPr>
          <p:grpSpPr>
            <a:xfrm>
              <a:off x="2569046" y="3819924"/>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6"/>
            <p:cNvGrpSpPr/>
            <p:nvPr/>
          </p:nvGrpSpPr>
          <p:grpSpPr>
            <a:xfrm>
              <a:off x="2306983" y="3819924"/>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9"/>
            <p:cNvGrpSpPr/>
            <p:nvPr/>
          </p:nvGrpSpPr>
          <p:grpSpPr>
            <a:xfrm>
              <a:off x="1098028" y="3819923"/>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32"/>
            <p:cNvGrpSpPr/>
            <p:nvPr/>
          </p:nvGrpSpPr>
          <p:grpSpPr>
            <a:xfrm>
              <a:off x="1402828" y="38199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35"/>
            <p:cNvGrpSpPr/>
            <p:nvPr/>
          </p:nvGrpSpPr>
          <p:grpSpPr>
            <a:xfrm>
              <a:off x="1696119" y="38199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38"/>
            <p:cNvGrpSpPr/>
            <p:nvPr/>
          </p:nvGrpSpPr>
          <p:grpSpPr>
            <a:xfrm>
              <a:off x="2000919" y="3819923"/>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41"/>
            <p:cNvGrpSpPr/>
            <p:nvPr/>
          </p:nvGrpSpPr>
          <p:grpSpPr>
            <a:xfrm>
              <a:off x="2070373" y="4658124"/>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44"/>
            <p:cNvGrpSpPr/>
            <p:nvPr/>
          </p:nvGrpSpPr>
          <p:grpSpPr>
            <a:xfrm>
              <a:off x="1808310" y="4658124"/>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47"/>
            <p:cNvGrpSpPr/>
            <p:nvPr/>
          </p:nvGrpSpPr>
          <p:grpSpPr>
            <a:xfrm>
              <a:off x="599355" y="4658123"/>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50"/>
            <p:cNvGrpSpPr/>
            <p:nvPr/>
          </p:nvGrpSpPr>
          <p:grpSpPr>
            <a:xfrm>
              <a:off x="904155" y="4658123"/>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53"/>
            <p:cNvGrpSpPr/>
            <p:nvPr/>
          </p:nvGrpSpPr>
          <p:grpSpPr>
            <a:xfrm>
              <a:off x="1197446" y="4658123"/>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56"/>
            <p:cNvGrpSpPr/>
            <p:nvPr/>
          </p:nvGrpSpPr>
          <p:grpSpPr>
            <a:xfrm>
              <a:off x="1502246" y="4658123"/>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59"/>
            <p:cNvGrpSpPr/>
            <p:nvPr/>
          </p:nvGrpSpPr>
          <p:grpSpPr>
            <a:xfrm>
              <a:off x="2340446" y="4222328"/>
              <a:ext cx="163909" cy="326203"/>
              <a:chOff x="1476543" y="4728479"/>
              <a:chExt cx="163909" cy="326203"/>
            </a:xfrm>
          </p:grpSpPr>
          <p:sp>
            <p:nvSpPr>
              <p:cNvPr id="70" name="Isosceles Triangle 6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1" name="Straight Connector 70"/>
              <p:cNvCxnSpPr>
                <a:stCxn id="7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62"/>
            <p:cNvGrpSpPr/>
            <p:nvPr/>
          </p:nvGrpSpPr>
          <p:grpSpPr>
            <a:xfrm>
              <a:off x="2078383" y="4222328"/>
              <a:ext cx="163909" cy="326203"/>
              <a:chOff x="1476543" y="4728479"/>
              <a:chExt cx="163909" cy="326203"/>
            </a:xfrm>
          </p:grpSpPr>
          <p:sp>
            <p:nvSpPr>
              <p:cNvPr id="68" name="Isosceles Triangle 6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9" name="Straight Connector 68"/>
              <p:cNvCxnSpPr>
                <a:stCxn id="6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65"/>
            <p:cNvGrpSpPr/>
            <p:nvPr/>
          </p:nvGrpSpPr>
          <p:grpSpPr>
            <a:xfrm>
              <a:off x="869428" y="4222327"/>
              <a:ext cx="163909" cy="326203"/>
              <a:chOff x="1476543" y="4728479"/>
              <a:chExt cx="163909" cy="326203"/>
            </a:xfrm>
          </p:grpSpPr>
          <p:sp>
            <p:nvSpPr>
              <p:cNvPr id="66" name="Isosceles Triangle 6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7" name="Straight Connector 66"/>
              <p:cNvCxnSpPr>
                <a:stCxn id="6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8"/>
            <p:cNvGrpSpPr/>
            <p:nvPr/>
          </p:nvGrpSpPr>
          <p:grpSpPr>
            <a:xfrm>
              <a:off x="1174228" y="4222327"/>
              <a:ext cx="163909" cy="326203"/>
              <a:chOff x="1476543" y="4728479"/>
              <a:chExt cx="163909" cy="326203"/>
            </a:xfrm>
          </p:grpSpPr>
          <p:sp>
            <p:nvSpPr>
              <p:cNvPr id="64" name="Isosceles Triangle 6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 name="Straight Connector 64"/>
              <p:cNvCxnSpPr>
                <a:stCxn id="6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1"/>
            <p:cNvGrpSpPr/>
            <p:nvPr/>
          </p:nvGrpSpPr>
          <p:grpSpPr>
            <a:xfrm>
              <a:off x="1467519" y="4222327"/>
              <a:ext cx="163909" cy="326203"/>
              <a:chOff x="1476543" y="4728479"/>
              <a:chExt cx="163909" cy="326203"/>
            </a:xfrm>
          </p:grpSpPr>
          <p:sp>
            <p:nvSpPr>
              <p:cNvPr id="62" name="Isosceles Triangle 6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 name="Straight Connector 62"/>
              <p:cNvCxnSpPr>
                <a:stCxn id="6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74"/>
            <p:cNvGrpSpPr/>
            <p:nvPr/>
          </p:nvGrpSpPr>
          <p:grpSpPr>
            <a:xfrm>
              <a:off x="1772319" y="4222327"/>
              <a:ext cx="163909" cy="326203"/>
              <a:chOff x="1476543" y="4728479"/>
              <a:chExt cx="163909" cy="326203"/>
            </a:xfrm>
          </p:grpSpPr>
          <p:sp>
            <p:nvSpPr>
              <p:cNvPr id="60" name="Isosceles Triangle 5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1" name="Straight Connector 60"/>
              <p:cNvCxnSpPr>
                <a:stCxn id="6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6"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37"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38"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39"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40"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41"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42"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43"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44"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45"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46"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47"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48"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49"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50"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51"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52"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53"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54"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55"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56"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57"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58"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59" name="Picture 2" descr="http://t0.gstatic.com/images?q=tbn:ANd9GcTWBx3KSxj2cAYTh8-yfLnz65-OlzXmjiG9cduhehNdi9hfsA7IO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cxnSp>
        <p:nvCxnSpPr>
          <p:cNvPr id="125" name="Straight Connector 124"/>
          <p:cNvCxnSpPr/>
          <p:nvPr/>
        </p:nvCxnSpPr>
        <p:spPr>
          <a:xfrm>
            <a:off x="2606659" y="6204466"/>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154598" y="6019800"/>
            <a:ext cx="1828800" cy="369332"/>
          </a:xfrm>
          <a:prstGeom prst="rect">
            <a:avLst/>
          </a:prstGeom>
          <a:noFill/>
        </p:spPr>
        <p:txBody>
          <a:bodyPr wrap="square" rtlCol="0">
            <a:spAutoFit/>
          </a:bodyPr>
          <a:lstStyle/>
          <a:p>
            <a:r>
              <a:rPr lang="en-US" dirty="0" smtClean="0"/>
              <a:t>Single Antenna</a:t>
            </a:r>
            <a:endParaRPr lang="en-US" dirty="0"/>
          </a:p>
        </p:txBody>
      </p:sp>
      <p:cxnSp>
        <p:nvCxnSpPr>
          <p:cNvPr id="131" name="Straight Connector 130"/>
          <p:cNvCxnSpPr/>
          <p:nvPr/>
        </p:nvCxnSpPr>
        <p:spPr>
          <a:xfrm>
            <a:off x="4884107" y="6204466"/>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5432046" y="6019800"/>
            <a:ext cx="1828800" cy="369332"/>
          </a:xfrm>
          <a:prstGeom prst="rect">
            <a:avLst/>
          </a:prstGeom>
          <a:noFill/>
        </p:spPr>
        <p:txBody>
          <a:bodyPr wrap="square" rtlCol="0">
            <a:spAutoFit/>
          </a:bodyPr>
          <a:lstStyle/>
          <a:p>
            <a:r>
              <a:rPr lang="en-US" dirty="0" smtClean="0"/>
              <a:t>MU-MIMO</a:t>
            </a:r>
            <a:endParaRPr lang="en-US" dirty="0"/>
          </a:p>
        </p:txBody>
      </p:sp>
      <p:sp>
        <p:nvSpPr>
          <p:cNvPr id="12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MU-MIMO Gain Gap</a:t>
            </a:r>
            <a:endParaRPr lang="en-US" dirty="0"/>
          </a:p>
        </p:txBody>
      </p:sp>
      <p:grpSp>
        <p:nvGrpSpPr>
          <p:cNvPr id="2" name="Group 1"/>
          <p:cNvGrpSpPr/>
          <p:nvPr/>
        </p:nvGrpSpPr>
        <p:grpSpPr>
          <a:xfrm>
            <a:off x="3088061" y="1880704"/>
            <a:ext cx="3591682" cy="3735220"/>
            <a:chOff x="3088061" y="1880704"/>
            <a:chExt cx="3591682" cy="3735220"/>
          </a:xfrm>
        </p:grpSpPr>
        <p:grpSp>
          <p:nvGrpSpPr>
            <p:cNvPr id="133" name="Group 132"/>
            <p:cNvGrpSpPr/>
            <p:nvPr/>
          </p:nvGrpSpPr>
          <p:grpSpPr>
            <a:xfrm>
              <a:off x="3088061" y="3126303"/>
              <a:ext cx="3591682" cy="1225829"/>
              <a:chOff x="2917226" y="4031976"/>
              <a:chExt cx="3591682" cy="1225829"/>
            </a:xfrm>
          </p:grpSpPr>
          <p:grpSp>
            <p:nvGrpSpPr>
              <p:cNvPr id="134" name="Group 133"/>
              <p:cNvGrpSpPr/>
              <p:nvPr/>
            </p:nvGrpSpPr>
            <p:grpSpPr>
              <a:xfrm>
                <a:off x="2917226" y="4031976"/>
                <a:ext cx="3148763" cy="905005"/>
                <a:chOff x="2917226" y="4031976"/>
                <a:chExt cx="3148763" cy="905005"/>
              </a:xfrm>
            </p:grpSpPr>
            <p:sp>
              <p:nvSpPr>
                <p:cNvPr id="138" name="Oval 137"/>
                <p:cNvSpPr/>
                <p:nvPr/>
              </p:nvSpPr>
              <p:spPr>
                <a:xfrm rot="881020">
                  <a:off x="2917226" y="4031976"/>
                  <a:ext cx="1609556" cy="498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Oval 136"/>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rot="5053598">
              <a:off x="2640026" y="3188824"/>
              <a:ext cx="3625003" cy="1229198"/>
              <a:chOff x="2883905" y="4028607"/>
              <a:chExt cx="3625003" cy="1229198"/>
            </a:xfrm>
          </p:grpSpPr>
          <p:grpSp>
            <p:nvGrpSpPr>
              <p:cNvPr id="146" name="Group 145"/>
              <p:cNvGrpSpPr/>
              <p:nvPr/>
            </p:nvGrpSpPr>
            <p:grpSpPr>
              <a:xfrm>
                <a:off x="2883905" y="4028607"/>
                <a:ext cx="3182084" cy="908374"/>
                <a:chOff x="2883905" y="4028607"/>
                <a:chExt cx="3182084" cy="908374"/>
              </a:xfrm>
            </p:grpSpPr>
            <p:sp>
              <p:nvSpPr>
                <p:cNvPr id="148" name="Oval 147"/>
                <p:cNvSpPr/>
                <p:nvPr/>
              </p:nvSpPr>
              <p:spPr>
                <a:xfrm rot="881020">
                  <a:off x="2883905" y="4028607"/>
                  <a:ext cx="1609556" cy="498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Oval 146"/>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rot="6556943">
              <a:off x="2598690" y="3063630"/>
              <a:ext cx="3591682" cy="1225829"/>
              <a:chOff x="2917226" y="4031976"/>
              <a:chExt cx="3591682" cy="1225829"/>
            </a:xfrm>
          </p:grpSpPr>
          <p:grpSp>
            <p:nvGrpSpPr>
              <p:cNvPr id="151" name="Group 150"/>
              <p:cNvGrpSpPr/>
              <p:nvPr/>
            </p:nvGrpSpPr>
            <p:grpSpPr>
              <a:xfrm>
                <a:off x="2917226" y="4031976"/>
                <a:ext cx="3148763" cy="905005"/>
                <a:chOff x="2917226" y="4031976"/>
                <a:chExt cx="3148763" cy="905005"/>
              </a:xfrm>
            </p:grpSpPr>
            <p:sp>
              <p:nvSpPr>
                <p:cNvPr id="153" name="Oval 152"/>
                <p:cNvSpPr/>
                <p:nvPr/>
              </p:nvSpPr>
              <p:spPr>
                <a:xfrm rot="881020">
                  <a:off x="2917226" y="4031976"/>
                  <a:ext cx="1609556" cy="498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Oval 151"/>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5" name="Picture 154"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54598" y="3150935"/>
              <a:ext cx="228342" cy="157302"/>
            </a:xfrm>
            <a:prstGeom prst="rect">
              <a:avLst/>
            </a:prstGeom>
            <a:noFill/>
            <a:ln>
              <a:noFill/>
            </a:ln>
          </p:spPr>
        </p:pic>
        <p:pic>
          <p:nvPicPr>
            <p:cNvPr id="156" name="Picture 155"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82589" y="2209800"/>
              <a:ext cx="228342" cy="157302"/>
            </a:xfrm>
            <a:prstGeom prst="rect">
              <a:avLst/>
            </a:prstGeom>
            <a:noFill/>
            <a:ln>
              <a:noFill/>
            </a:ln>
          </p:spPr>
        </p:pic>
        <p:pic>
          <p:nvPicPr>
            <p:cNvPr id="157" name="Picture 156"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85547" y="2617730"/>
              <a:ext cx="228342" cy="157302"/>
            </a:xfrm>
            <a:prstGeom prst="rect">
              <a:avLst/>
            </a:prstGeom>
            <a:noFill/>
            <a:ln>
              <a:noFill/>
            </a:ln>
          </p:spPr>
        </p:pic>
      </p:grp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16117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dirty="0" smtClean="0"/>
              <a:t>Antennas are peak-power constrained!</a:t>
            </a:r>
            <a:endParaRPr lang="en-US" dirty="0"/>
          </a:p>
        </p:txBody>
      </p:sp>
    </p:spTree>
    <p:extLst>
      <p:ext uri="{BB962C8B-B14F-4D97-AF65-F5344CB8AC3E}">
        <p14:creationId xmlns:p14="http://schemas.microsoft.com/office/powerpoint/2010/main" val="3253173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3"/>
          <p:cNvPicPr>
            <a:picLocks noChangeAspect="1" noChangeArrowheads="1"/>
          </p:cNvPicPr>
          <p:nvPr/>
        </p:nvPicPr>
        <p:blipFill>
          <a:blip r:embed="rId3" cstate="print"/>
          <a:srcRect/>
          <a:stretch>
            <a:fillRect/>
          </a:stretch>
        </p:blipFill>
        <p:spPr bwMode="auto">
          <a:xfrm>
            <a:off x="4075402" y="3189152"/>
            <a:ext cx="1173581" cy="778230"/>
          </a:xfrm>
          <a:prstGeom prst="rect">
            <a:avLst/>
          </a:prstGeom>
          <a:noFill/>
          <a:ln w="9525">
            <a:noFill/>
            <a:miter lim="800000"/>
            <a:headEnd/>
            <a:tailEnd/>
          </a:ln>
          <a:effectLst/>
        </p:spPr>
      </p:pic>
      <p:grpSp>
        <p:nvGrpSpPr>
          <p:cNvPr id="179" name="Group 178"/>
          <p:cNvGrpSpPr/>
          <p:nvPr/>
        </p:nvGrpSpPr>
        <p:grpSpPr>
          <a:xfrm rot="9364884">
            <a:off x="3109595" y="3033658"/>
            <a:ext cx="369087" cy="369088"/>
            <a:chOff x="2318282" y="3262011"/>
            <a:chExt cx="819470" cy="819473"/>
          </a:xfrm>
        </p:grpSpPr>
        <p:sp>
          <p:nvSpPr>
            <p:cNvPr id="216" name="Oval 215"/>
            <p:cNvSpPr/>
            <p:nvPr/>
          </p:nvSpPr>
          <p:spPr>
            <a:xfrm>
              <a:off x="2483098" y="3444441"/>
              <a:ext cx="464443" cy="48545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2419799" y="3378279"/>
              <a:ext cx="591040" cy="617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2357436" y="3313095"/>
              <a:ext cx="715765" cy="74814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2578416" y="3262011"/>
              <a:ext cx="495526"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rot="5400000">
              <a:off x="2470131" y="3413864"/>
              <a:ext cx="515771" cy="8194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lstStyle/>
          <a:p>
            <a:r>
              <a:rPr lang="en-US" dirty="0" smtClean="0"/>
              <a:t>Gap grows with M</a:t>
            </a:r>
            <a:r>
              <a:rPr lang="en-US" baseline="30000" dirty="0"/>
              <a:t>2</a:t>
            </a:r>
            <a:r>
              <a:rPr lang="en-US" dirty="0" smtClean="0"/>
              <a:t>!</a:t>
            </a:r>
            <a:endParaRPr lang="en-US" dirty="0"/>
          </a:p>
        </p:txBody>
      </p:sp>
      <p:sp>
        <p:nvSpPr>
          <p:cNvPr id="4" name="Oval 3"/>
          <p:cNvSpPr/>
          <p:nvPr/>
        </p:nvSpPr>
        <p:spPr>
          <a:xfrm>
            <a:off x="3857470" y="2775032"/>
            <a:ext cx="1650238" cy="1650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31220" y="1948782"/>
            <a:ext cx="3302737" cy="330273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21"/>
          <p:cNvGrpSpPr/>
          <p:nvPr/>
        </p:nvGrpSpPr>
        <p:grpSpPr>
          <a:xfrm>
            <a:off x="4330856" y="3309813"/>
            <a:ext cx="704963" cy="520281"/>
            <a:chOff x="366315" y="3653929"/>
            <a:chExt cx="2379685" cy="1756271"/>
          </a:xfrm>
        </p:grpSpPr>
        <p:sp>
          <p:nvSpPr>
            <p:cNvPr id="7" name="Parallelogram 6"/>
            <p:cNvSpPr/>
            <p:nvPr/>
          </p:nvSpPr>
          <p:spPr>
            <a:xfrm>
              <a:off x="446954" y="4146126"/>
              <a:ext cx="2208949" cy="1264073"/>
            </a:xfrm>
            <a:prstGeom prst="parallelogram">
              <a:avLst>
                <a:gd name="adj" fmla="val 56498"/>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98"/>
            <p:cNvGrpSpPr/>
            <p:nvPr/>
          </p:nvGrpSpPr>
          <p:grpSpPr>
            <a:xfrm>
              <a:off x="1852018" y="5083997"/>
              <a:ext cx="163909" cy="326203"/>
              <a:chOff x="1476543" y="4728479"/>
              <a:chExt cx="163909" cy="326203"/>
            </a:xfrm>
          </p:grpSpPr>
          <p:sp>
            <p:nvSpPr>
              <p:cNvPr id="108" name="Isosceles Triangle 10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9" name="Straight Connector 108"/>
              <p:cNvCxnSpPr>
                <a:stCxn id="10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99"/>
            <p:cNvGrpSpPr/>
            <p:nvPr/>
          </p:nvGrpSpPr>
          <p:grpSpPr>
            <a:xfrm>
              <a:off x="1589955" y="5083997"/>
              <a:ext cx="163909" cy="326203"/>
              <a:chOff x="1476543" y="4728479"/>
              <a:chExt cx="163909" cy="326203"/>
            </a:xfrm>
          </p:grpSpPr>
          <p:sp>
            <p:nvSpPr>
              <p:cNvPr id="106" name="Isosceles Triangle 10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7" name="Straight Connector 106"/>
              <p:cNvCxnSpPr>
                <a:stCxn id="10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102"/>
            <p:cNvGrpSpPr/>
            <p:nvPr/>
          </p:nvGrpSpPr>
          <p:grpSpPr>
            <a:xfrm>
              <a:off x="381000" y="5083996"/>
              <a:ext cx="163909" cy="326203"/>
              <a:chOff x="1476543" y="4728479"/>
              <a:chExt cx="163909" cy="326203"/>
            </a:xfrm>
          </p:grpSpPr>
          <p:sp>
            <p:nvSpPr>
              <p:cNvPr id="104" name="Isosceles Triangle 10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5" name="Straight Connector 104"/>
              <p:cNvCxnSpPr>
                <a:stCxn id="10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5"/>
            <p:cNvGrpSpPr/>
            <p:nvPr/>
          </p:nvGrpSpPr>
          <p:grpSpPr>
            <a:xfrm>
              <a:off x="685800" y="5083996"/>
              <a:ext cx="163909" cy="326203"/>
              <a:chOff x="1476543" y="4728479"/>
              <a:chExt cx="163909" cy="326203"/>
            </a:xfrm>
          </p:grpSpPr>
          <p:sp>
            <p:nvSpPr>
              <p:cNvPr id="102" name="Isosceles Triangle 10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3" name="Straight Connector 102"/>
              <p:cNvCxnSpPr>
                <a:stCxn id="10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7"/>
            <p:cNvGrpSpPr/>
            <p:nvPr/>
          </p:nvGrpSpPr>
          <p:grpSpPr>
            <a:xfrm>
              <a:off x="979091" y="5083996"/>
              <a:ext cx="163909" cy="326203"/>
              <a:chOff x="1476543" y="4728479"/>
              <a:chExt cx="163909" cy="326203"/>
            </a:xfrm>
          </p:grpSpPr>
          <p:sp>
            <p:nvSpPr>
              <p:cNvPr id="100" name="Isosceles Triangle 9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1" name="Straight Connector 100"/>
              <p:cNvCxnSpPr>
                <a:stCxn id="10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0"/>
            <p:cNvGrpSpPr/>
            <p:nvPr/>
          </p:nvGrpSpPr>
          <p:grpSpPr>
            <a:xfrm>
              <a:off x="1283891" y="5083996"/>
              <a:ext cx="163909" cy="326203"/>
              <a:chOff x="1476543" y="4728479"/>
              <a:chExt cx="163909" cy="326203"/>
            </a:xfrm>
          </p:grpSpPr>
          <p:sp>
            <p:nvSpPr>
              <p:cNvPr id="98" name="Isosceles Triangle 9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9" name="Straight Connector 98"/>
              <p:cNvCxnSpPr>
                <a:stCxn id="9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3"/>
            <p:cNvGrpSpPr/>
            <p:nvPr/>
          </p:nvGrpSpPr>
          <p:grpSpPr>
            <a:xfrm>
              <a:off x="2569046" y="3819924"/>
              <a:ext cx="163909" cy="326203"/>
              <a:chOff x="1476543" y="4728479"/>
              <a:chExt cx="163909" cy="326203"/>
            </a:xfrm>
          </p:grpSpPr>
          <p:sp>
            <p:nvSpPr>
              <p:cNvPr id="96" name="Isosceles Triangle 9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7" name="Straight Connector 96"/>
              <p:cNvCxnSpPr>
                <a:stCxn id="9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26"/>
            <p:cNvGrpSpPr/>
            <p:nvPr/>
          </p:nvGrpSpPr>
          <p:grpSpPr>
            <a:xfrm>
              <a:off x="2306983" y="3819924"/>
              <a:ext cx="163909" cy="326203"/>
              <a:chOff x="1476543" y="4728479"/>
              <a:chExt cx="163909" cy="326203"/>
            </a:xfrm>
          </p:grpSpPr>
          <p:sp>
            <p:nvSpPr>
              <p:cNvPr id="94" name="Isosceles Triangle 9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5" name="Straight Connector 94"/>
              <p:cNvCxnSpPr>
                <a:stCxn id="9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29"/>
            <p:cNvGrpSpPr/>
            <p:nvPr/>
          </p:nvGrpSpPr>
          <p:grpSpPr>
            <a:xfrm>
              <a:off x="1098028" y="3819923"/>
              <a:ext cx="163909" cy="326203"/>
              <a:chOff x="1476543" y="4728479"/>
              <a:chExt cx="163909" cy="326203"/>
            </a:xfrm>
          </p:grpSpPr>
          <p:sp>
            <p:nvSpPr>
              <p:cNvPr id="92" name="Isosceles Triangle 9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3" name="Straight Connector 92"/>
              <p:cNvCxnSpPr>
                <a:stCxn id="9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32"/>
            <p:cNvGrpSpPr/>
            <p:nvPr/>
          </p:nvGrpSpPr>
          <p:grpSpPr>
            <a:xfrm>
              <a:off x="1402828" y="3819923"/>
              <a:ext cx="163909" cy="326203"/>
              <a:chOff x="1476543" y="4728479"/>
              <a:chExt cx="163909" cy="326203"/>
            </a:xfrm>
          </p:grpSpPr>
          <p:sp>
            <p:nvSpPr>
              <p:cNvPr id="90" name="Isosceles Triangle 8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91" name="Straight Connector 90"/>
              <p:cNvCxnSpPr>
                <a:stCxn id="9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35"/>
            <p:cNvGrpSpPr/>
            <p:nvPr/>
          </p:nvGrpSpPr>
          <p:grpSpPr>
            <a:xfrm>
              <a:off x="1696119" y="3819923"/>
              <a:ext cx="163909" cy="326203"/>
              <a:chOff x="1476543" y="4728479"/>
              <a:chExt cx="163909" cy="326203"/>
            </a:xfrm>
          </p:grpSpPr>
          <p:sp>
            <p:nvSpPr>
              <p:cNvPr id="88" name="Isosceles Triangle 8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9" name="Straight Connector 88"/>
              <p:cNvCxnSpPr>
                <a:stCxn id="8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38"/>
            <p:cNvGrpSpPr/>
            <p:nvPr/>
          </p:nvGrpSpPr>
          <p:grpSpPr>
            <a:xfrm>
              <a:off x="2000919" y="3819923"/>
              <a:ext cx="163909" cy="326203"/>
              <a:chOff x="1476543" y="4728479"/>
              <a:chExt cx="163909" cy="326203"/>
            </a:xfrm>
          </p:grpSpPr>
          <p:sp>
            <p:nvSpPr>
              <p:cNvPr id="86" name="Isosceles Triangle 8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7" name="Straight Connector 86"/>
              <p:cNvCxnSpPr>
                <a:stCxn id="8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41"/>
            <p:cNvGrpSpPr/>
            <p:nvPr/>
          </p:nvGrpSpPr>
          <p:grpSpPr>
            <a:xfrm>
              <a:off x="2070373" y="4658124"/>
              <a:ext cx="163909" cy="326203"/>
              <a:chOff x="1476543" y="4728479"/>
              <a:chExt cx="163909" cy="326203"/>
            </a:xfrm>
          </p:grpSpPr>
          <p:sp>
            <p:nvSpPr>
              <p:cNvPr id="84" name="Isosceles Triangle 8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5" name="Straight Connector 84"/>
              <p:cNvCxnSpPr>
                <a:stCxn id="8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44"/>
            <p:cNvGrpSpPr/>
            <p:nvPr/>
          </p:nvGrpSpPr>
          <p:grpSpPr>
            <a:xfrm>
              <a:off x="1808310" y="4658124"/>
              <a:ext cx="163909" cy="326203"/>
              <a:chOff x="1476543" y="4728479"/>
              <a:chExt cx="163909" cy="326203"/>
            </a:xfrm>
          </p:grpSpPr>
          <p:sp>
            <p:nvSpPr>
              <p:cNvPr id="82" name="Isosceles Triangle 8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3" name="Straight Connector 82"/>
              <p:cNvCxnSpPr>
                <a:stCxn id="8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47"/>
            <p:cNvGrpSpPr/>
            <p:nvPr/>
          </p:nvGrpSpPr>
          <p:grpSpPr>
            <a:xfrm>
              <a:off x="599355" y="4658123"/>
              <a:ext cx="163909" cy="326203"/>
              <a:chOff x="1476543" y="4728479"/>
              <a:chExt cx="163909" cy="326203"/>
            </a:xfrm>
          </p:grpSpPr>
          <p:sp>
            <p:nvSpPr>
              <p:cNvPr id="80" name="Isosceles Triangle 7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1" name="Straight Connector 80"/>
              <p:cNvCxnSpPr>
                <a:stCxn id="8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50"/>
            <p:cNvGrpSpPr/>
            <p:nvPr/>
          </p:nvGrpSpPr>
          <p:grpSpPr>
            <a:xfrm>
              <a:off x="904155" y="4658123"/>
              <a:ext cx="163909" cy="326203"/>
              <a:chOff x="1476543" y="4728479"/>
              <a:chExt cx="163909" cy="326203"/>
            </a:xfrm>
          </p:grpSpPr>
          <p:sp>
            <p:nvSpPr>
              <p:cNvPr id="78" name="Isosceles Triangle 7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9" name="Straight Connector 78"/>
              <p:cNvCxnSpPr>
                <a:stCxn id="7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153"/>
            <p:cNvGrpSpPr/>
            <p:nvPr/>
          </p:nvGrpSpPr>
          <p:grpSpPr>
            <a:xfrm>
              <a:off x="1197446" y="4658123"/>
              <a:ext cx="163909" cy="326203"/>
              <a:chOff x="1476543" y="4728479"/>
              <a:chExt cx="163909" cy="326203"/>
            </a:xfrm>
          </p:grpSpPr>
          <p:sp>
            <p:nvSpPr>
              <p:cNvPr id="76" name="Isosceles Triangle 7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7" name="Straight Connector 76"/>
              <p:cNvCxnSpPr>
                <a:stCxn id="7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56"/>
            <p:cNvGrpSpPr/>
            <p:nvPr/>
          </p:nvGrpSpPr>
          <p:grpSpPr>
            <a:xfrm>
              <a:off x="1502246" y="4658123"/>
              <a:ext cx="163909" cy="326203"/>
              <a:chOff x="1476543" y="4728479"/>
              <a:chExt cx="163909" cy="326203"/>
            </a:xfrm>
          </p:grpSpPr>
          <p:sp>
            <p:nvSpPr>
              <p:cNvPr id="74" name="Isosceles Triangle 7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5" name="Straight Connector 74"/>
              <p:cNvCxnSpPr>
                <a:stCxn id="7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59"/>
            <p:cNvGrpSpPr/>
            <p:nvPr/>
          </p:nvGrpSpPr>
          <p:grpSpPr>
            <a:xfrm>
              <a:off x="2340446" y="4222328"/>
              <a:ext cx="163909" cy="326203"/>
              <a:chOff x="1476543" y="4728479"/>
              <a:chExt cx="163909" cy="326203"/>
            </a:xfrm>
          </p:grpSpPr>
          <p:sp>
            <p:nvSpPr>
              <p:cNvPr id="72" name="Isosceles Triangle 7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3" name="Straight Connector 72"/>
              <p:cNvCxnSpPr>
                <a:stCxn id="7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2078383" y="4222328"/>
              <a:ext cx="163909" cy="326203"/>
              <a:chOff x="1476543" y="4728479"/>
              <a:chExt cx="163909" cy="326203"/>
            </a:xfrm>
          </p:grpSpPr>
          <p:sp>
            <p:nvSpPr>
              <p:cNvPr id="70" name="Isosceles Triangle 69"/>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71" name="Straight Connector 70"/>
              <p:cNvCxnSpPr>
                <a:stCxn id="70"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65"/>
            <p:cNvGrpSpPr/>
            <p:nvPr/>
          </p:nvGrpSpPr>
          <p:grpSpPr>
            <a:xfrm>
              <a:off x="869428" y="4222327"/>
              <a:ext cx="163909" cy="326203"/>
              <a:chOff x="1476543" y="4728479"/>
              <a:chExt cx="163909" cy="326203"/>
            </a:xfrm>
          </p:grpSpPr>
          <p:sp>
            <p:nvSpPr>
              <p:cNvPr id="68" name="Isosceles Triangle 67"/>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9" name="Straight Connector 68"/>
              <p:cNvCxnSpPr>
                <a:stCxn id="68"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68"/>
            <p:cNvGrpSpPr/>
            <p:nvPr/>
          </p:nvGrpSpPr>
          <p:grpSpPr>
            <a:xfrm>
              <a:off x="1174228" y="4222327"/>
              <a:ext cx="163909" cy="326203"/>
              <a:chOff x="1476543" y="4728479"/>
              <a:chExt cx="163909" cy="326203"/>
            </a:xfrm>
          </p:grpSpPr>
          <p:sp>
            <p:nvSpPr>
              <p:cNvPr id="66" name="Isosceles Triangle 65"/>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7" name="Straight Connector 66"/>
              <p:cNvCxnSpPr>
                <a:stCxn id="66"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71"/>
            <p:cNvGrpSpPr/>
            <p:nvPr/>
          </p:nvGrpSpPr>
          <p:grpSpPr>
            <a:xfrm>
              <a:off x="1467519" y="4222327"/>
              <a:ext cx="163909" cy="326203"/>
              <a:chOff x="1476543" y="4728479"/>
              <a:chExt cx="163909" cy="326203"/>
            </a:xfrm>
          </p:grpSpPr>
          <p:sp>
            <p:nvSpPr>
              <p:cNvPr id="64" name="Isosceles Triangle 63"/>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5" name="Straight Connector 64"/>
              <p:cNvCxnSpPr>
                <a:stCxn id="64"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74"/>
            <p:cNvGrpSpPr/>
            <p:nvPr/>
          </p:nvGrpSpPr>
          <p:grpSpPr>
            <a:xfrm>
              <a:off x="1772319" y="4222327"/>
              <a:ext cx="163909" cy="326203"/>
              <a:chOff x="1476543" y="4728479"/>
              <a:chExt cx="163909" cy="326203"/>
            </a:xfrm>
          </p:grpSpPr>
          <p:sp>
            <p:nvSpPr>
              <p:cNvPr id="62" name="Isosceles Triangle 61"/>
              <p:cNvSpPr/>
              <p:nvPr/>
            </p:nvSpPr>
            <p:spPr>
              <a:xfrm rot="10800000">
                <a:off x="1476543" y="4728479"/>
                <a:ext cx="163909" cy="141301"/>
              </a:xfrm>
              <a:prstGeom prst="triangl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63" name="Straight Connector 62"/>
              <p:cNvCxnSpPr>
                <a:stCxn id="62" idx="0"/>
              </p:cNvCxnSpPr>
              <p:nvPr/>
            </p:nvCxnSpPr>
            <p:spPr>
              <a:xfrm>
                <a:off x="1558497" y="4869780"/>
                <a:ext cx="0" cy="18490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673677" y="4997511"/>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46748" y="4548530"/>
              <a:ext cx="1475652"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72240"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565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361355"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656676" y="4146127"/>
              <a:ext cx="695279" cy="126407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a:ln w="19050">
              <a:noFill/>
            </a:ln>
          </p:spPr>
        </p:pic>
        <p:pic>
          <p:nvPicPr>
            <p:cNvPr id="3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a:ln w="19050">
              <a:noFill/>
            </a:ln>
          </p:spPr>
        </p:pic>
        <p:pic>
          <p:nvPicPr>
            <p:cNvPr id="4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a:ln w="19050">
              <a:noFill/>
            </a:ln>
          </p:spPr>
        </p:pic>
        <p:pic>
          <p:nvPicPr>
            <p:cNvPr id="4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a:ln w="19050">
              <a:noFill/>
            </a:ln>
          </p:spPr>
        </p:pic>
        <p:pic>
          <p:nvPicPr>
            <p:cNvPr id="4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a:ln w="19050">
              <a:noFill/>
            </a:ln>
          </p:spPr>
        </p:pic>
        <p:pic>
          <p:nvPicPr>
            <p:cNvPr id="4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a:ln w="19050">
              <a:noFill/>
            </a:ln>
          </p:spPr>
        </p:pic>
        <p:pic>
          <p:nvPicPr>
            <p:cNvPr id="4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a:ln w="19050">
              <a:noFill/>
            </a:ln>
          </p:spPr>
        </p:pic>
        <p:pic>
          <p:nvPicPr>
            <p:cNvPr id="4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a:ln w="19050">
              <a:noFill/>
            </a:ln>
          </p:spPr>
        </p:pic>
        <p:pic>
          <p:nvPicPr>
            <p:cNvPr id="4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a:ln w="19050">
              <a:noFill/>
            </a:ln>
          </p:spPr>
        </p:pic>
        <p:pic>
          <p:nvPicPr>
            <p:cNvPr id="4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a:ln w="19050">
              <a:noFill/>
            </a:ln>
          </p:spPr>
        </p:pic>
        <p:pic>
          <p:nvPicPr>
            <p:cNvPr id="4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a:ln w="19050">
              <a:noFill/>
            </a:ln>
          </p:spPr>
        </p:pic>
        <p:pic>
          <p:nvPicPr>
            <p:cNvPr id="4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a:ln w="19050">
              <a:noFill/>
            </a:ln>
          </p:spPr>
        </p:pic>
        <p:pic>
          <p:nvPicPr>
            <p:cNvPr id="5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a:ln w="19050">
              <a:noFill/>
            </a:ln>
          </p:spPr>
        </p:pic>
        <p:pic>
          <p:nvPicPr>
            <p:cNvPr id="5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a:ln w="19050">
              <a:noFill/>
            </a:ln>
          </p:spPr>
        </p:pic>
        <p:pic>
          <p:nvPicPr>
            <p:cNvPr id="5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a:ln w="19050">
              <a:noFill/>
            </a:ln>
          </p:spPr>
        </p:pic>
        <p:pic>
          <p:nvPicPr>
            <p:cNvPr id="5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a:ln w="19050">
              <a:noFill/>
            </a:ln>
          </p:spPr>
        </p:pic>
        <p:pic>
          <p:nvPicPr>
            <p:cNvPr id="5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a:ln w="19050">
              <a:noFill/>
            </a:ln>
          </p:spPr>
        </p:pic>
        <p:pic>
          <p:nvPicPr>
            <p:cNvPr id="5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a:ln w="19050">
              <a:noFill/>
            </a:ln>
          </p:spPr>
        </p:pic>
        <p:pic>
          <p:nvPicPr>
            <p:cNvPr id="5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a:ln w="19050">
              <a:noFill/>
            </a:ln>
          </p:spPr>
        </p:pic>
        <p:pic>
          <p:nvPicPr>
            <p:cNvPr id="5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a:ln w="19050">
              <a:noFill/>
            </a:ln>
          </p:spPr>
        </p:pic>
        <p:pic>
          <p:nvPicPr>
            <p:cNvPr id="5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a:ln w="19050">
              <a:noFill/>
            </a:ln>
          </p:spPr>
        </p:pic>
        <p:pic>
          <p:nvPicPr>
            <p:cNvPr id="5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a:ln w="19050">
              <a:noFill/>
            </a:ln>
          </p:spPr>
        </p:pic>
        <p:pic>
          <p:nvPicPr>
            <p:cNvPr id="6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a:ln w="19050">
              <a:noFill/>
            </a:ln>
          </p:spPr>
        </p:pic>
        <p:pic>
          <p:nvPicPr>
            <p:cNvPr id="6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a:ln w="19050">
              <a:noFill/>
            </a:ln>
          </p:spPr>
        </p:pic>
      </p:grpSp>
      <p:grpSp>
        <p:nvGrpSpPr>
          <p:cNvPr id="155" name="Group 154"/>
          <p:cNvGrpSpPr/>
          <p:nvPr/>
        </p:nvGrpSpPr>
        <p:grpSpPr>
          <a:xfrm>
            <a:off x="3088061" y="1880704"/>
            <a:ext cx="3591682" cy="3735240"/>
            <a:chOff x="3088061" y="1880704"/>
            <a:chExt cx="3591682" cy="3735240"/>
          </a:xfrm>
        </p:grpSpPr>
        <p:grpSp>
          <p:nvGrpSpPr>
            <p:cNvPr id="115" name="Group 114"/>
            <p:cNvGrpSpPr/>
            <p:nvPr/>
          </p:nvGrpSpPr>
          <p:grpSpPr>
            <a:xfrm>
              <a:off x="3088061" y="3126303"/>
              <a:ext cx="3591682" cy="1225829"/>
              <a:chOff x="2917226" y="4031976"/>
              <a:chExt cx="3591682" cy="1225829"/>
            </a:xfrm>
          </p:grpSpPr>
          <p:grpSp>
            <p:nvGrpSpPr>
              <p:cNvPr id="129" name="Group 128"/>
              <p:cNvGrpSpPr/>
              <p:nvPr/>
            </p:nvGrpSpPr>
            <p:grpSpPr>
              <a:xfrm>
                <a:off x="2917226" y="4031976"/>
                <a:ext cx="3148763" cy="905005"/>
                <a:chOff x="2917226" y="4031976"/>
                <a:chExt cx="3148763" cy="905005"/>
              </a:xfrm>
            </p:grpSpPr>
            <p:sp>
              <p:nvSpPr>
                <p:cNvPr id="131" name="Oval 130"/>
                <p:cNvSpPr/>
                <p:nvPr/>
              </p:nvSpPr>
              <p:spPr>
                <a:xfrm rot="881020">
                  <a:off x="2917226" y="4031976"/>
                  <a:ext cx="1609556" cy="498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Oval 129"/>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rot="5053598">
              <a:off x="2644051" y="3193276"/>
              <a:ext cx="3616953" cy="1228384"/>
              <a:chOff x="2891955" y="4029421"/>
              <a:chExt cx="3616953" cy="1228384"/>
            </a:xfrm>
          </p:grpSpPr>
          <p:grpSp>
            <p:nvGrpSpPr>
              <p:cNvPr id="125" name="Group 124"/>
              <p:cNvGrpSpPr/>
              <p:nvPr/>
            </p:nvGrpSpPr>
            <p:grpSpPr>
              <a:xfrm>
                <a:off x="2891955" y="4029421"/>
                <a:ext cx="3174034" cy="907560"/>
                <a:chOff x="2891955" y="4029421"/>
                <a:chExt cx="3174034" cy="907560"/>
              </a:xfrm>
            </p:grpSpPr>
            <p:sp>
              <p:nvSpPr>
                <p:cNvPr id="127" name="Oval 126"/>
                <p:cNvSpPr/>
                <p:nvPr/>
              </p:nvSpPr>
              <p:spPr>
                <a:xfrm rot="881020">
                  <a:off x="2891955" y="4029421"/>
                  <a:ext cx="1609556" cy="498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Oval 125"/>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rot="6556943">
              <a:off x="2598690" y="3063630"/>
              <a:ext cx="3591682" cy="1225829"/>
              <a:chOff x="2917226" y="4031976"/>
              <a:chExt cx="3591682" cy="1225829"/>
            </a:xfrm>
          </p:grpSpPr>
          <p:grpSp>
            <p:nvGrpSpPr>
              <p:cNvPr id="121" name="Group 120"/>
              <p:cNvGrpSpPr/>
              <p:nvPr/>
            </p:nvGrpSpPr>
            <p:grpSpPr>
              <a:xfrm>
                <a:off x="2917226" y="4031976"/>
                <a:ext cx="3148763" cy="905005"/>
                <a:chOff x="2917226" y="4031976"/>
                <a:chExt cx="3148763" cy="905005"/>
              </a:xfrm>
            </p:grpSpPr>
            <p:sp>
              <p:nvSpPr>
                <p:cNvPr id="123" name="Oval 122"/>
                <p:cNvSpPr/>
                <p:nvPr/>
              </p:nvSpPr>
              <p:spPr>
                <a:xfrm rot="881020">
                  <a:off x="2917226" y="4031976"/>
                  <a:ext cx="1609556" cy="498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Oval 121"/>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8" name="Picture 117" descr="D:\Documents and Settings\Hang Yu\Desktop\pics\iphone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154598" y="3150935"/>
            <a:ext cx="228342" cy="157302"/>
          </a:xfrm>
          <a:prstGeom prst="rect">
            <a:avLst/>
          </a:prstGeom>
          <a:noFill/>
          <a:ln>
            <a:noFill/>
          </a:ln>
        </p:spPr>
      </p:pic>
      <p:pic>
        <p:nvPicPr>
          <p:cNvPr id="119" name="Picture 118" descr="D:\Documents and Settings\Hang Yu\Desktop\pics\iphone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82589" y="2209800"/>
            <a:ext cx="228342" cy="157302"/>
          </a:xfrm>
          <a:prstGeom prst="rect">
            <a:avLst/>
          </a:prstGeom>
          <a:noFill/>
          <a:ln>
            <a:noFill/>
          </a:ln>
        </p:spPr>
      </p:pic>
      <p:pic>
        <p:nvPicPr>
          <p:cNvPr id="120" name="Picture 119" descr="D:\Documents and Settings\Hang Yu\Desktop\pics\iphone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085547" y="2617730"/>
            <a:ext cx="228342" cy="157302"/>
          </a:xfrm>
          <a:prstGeom prst="rect">
            <a:avLst/>
          </a:prstGeom>
          <a:noFill/>
          <a:ln>
            <a:noFill/>
          </a:ln>
        </p:spPr>
      </p:pic>
      <p:grpSp>
        <p:nvGrpSpPr>
          <p:cNvPr id="156" name="Group 155"/>
          <p:cNvGrpSpPr/>
          <p:nvPr/>
        </p:nvGrpSpPr>
        <p:grpSpPr>
          <a:xfrm>
            <a:off x="2543867" y="1349743"/>
            <a:ext cx="4136081" cy="4274678"/>
            <a:chOff x="2543662" y="1343711"/>
            <a:chExt cx="4136081" cy="4274678"/>
          </a:xfrm>
        </p:grpSpPr>
        <p:grpSp>
          <p:nvGrpSpPr>
            <p:cNvPr id="157" name="Group 156"/>
            <p:cNvGrpSpPr/>
            <p:nvPr/>
          </p:nvGrpSpPr>
          <p:grpSpPr>
            <a:xfrm>
              <a:off x="2543662" y="3141965"/>
              <a:ext cx="4136081" cy="1210167"/>
              <a:chOff x="2372827" y="4047638"/>
              <a:chExt cx="4136081" cy="1210167"/>
            </a:xfrm>
          </p:grpSpPr>
          <p:grpSp>
            <p:nvGrpSpPr>
              <p:cNvPr id="168" name="Group 167"/>
              <p:cNvGrpSpPr/>
              <p:nvPr/>
            </p:nvGrpSpPr>
            <p:grpSpPr>
              <a:xfrm>
                <a:off x="2372827" y="4047638"/>
                <a:ext cx="3693162" cy="889343"/>
                <a:chOff x="2372827" y="4047638"/>
                <a:chExt cx="3693162" cy="889343"/>
              </a:xfrm>
            </p:grpSpPr>
            <p:sp>
              <p:nvSpPr>
                <p:cNvPr id="170" name="Oval 169"/>
                <p:cNvSpPr/>
                <p:nvPr/>
              </p:nvSpPr>
              <p:spPr>
                <a:xfrm rot="881020">
                  <a:off x="2372827" y="4047638"/>
                  <a:ext cx="2163444" cy="322875"/>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Oval 168"/>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p:nvPr/>
          </p:nvGrpSpPr>
          <p:grpSpPr>
            <a:xfrm rot="5053598">
              <a:off x="2340070" y="2940197"/>
              <a:ext cx="4149717" cy="1206667"/>
              <a:chOff x="2359191" y="4051138"/>
              <a:chExt cx="4149717" cy="1206667"/>
            </a:xfrm>
          </p:grpSpPr>
          <p:grpSp>
            <p:nvGrpSpPr>
              <p:cNvPr id="164" name="Group 163"/>
              <p:cNvGrpSpPr/>
              <p:nvPr/>
            </p:nvGrpSpPr>
            <p:grpSpPr>
              <a:xfrm>
                <a:off x="2359191" y="4051138"/>
                <a:ext cx="3706798" cy="885843"/>
                <a:chOff x="2359191" y="4051138"/>
                <a:chExt cx="3706798" cy="885843"/>
              </a:xfrm>
            </p:grpSpPr>
            <p:sp>
              <p:nvSpPr>
                <p:cNvPr id="166" name="Oval 165"/>
                <p:cNvSpPr/>
                <p:nvPr/>
              </p:nvSpPr>
              <p:spPr>
                <a:xfrm rot="881020">
                  <a:off x="2359191" y="4051138"/>
                  <a:ext cx="2175767" cy="324344"/>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Oval 164"/>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rot="6556943">
              <a:off x="2407733" y="2808817"/>
              <a:ext cx="4141743" cy="1211532"/>
              <a:chOff x="2367165" y="4046273"/>
              <a:chExt cx="4141743" cy="1211532"/>
            </a:xfrm>
          </p:grpSpPr>
          <p:grpSp>
            <p:nvGrpSpPr>
              <p:cNvPr id="160" name="Group 159"/>
              <p:cNvGrpSpPr/>
              <p:nvPr/>
            </p:nvGrpSpPr>
            <p:grpSpPr>
              <a:xfrm>
                <a:off x="2367165" y="4046273"/>
                <a:ext cx="3698824" cy="890708"/>
                <a:chOff x="2367165" y="4046273"/>
                <a:chExt cx="3698824" cy="890708"/>
              </a:xfrm>
            </p:grpSpPr>
            <p:sp>
              <p:nvSpPr>
                <p:cNvPr id="162" name="Oval 161"/>
                <p:cNvSpPr/>
                <p:nvPr/>
              </p:nvSpPr>
              <p:spPr>
                <a:xfrm rot="881020">
                  <a:off x="2367165" y="4046273"/>
                  <a:ext cx="2170120" cy="316984"/>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881020">
                  <a:off x="4456433" y="4438981"/>
                  <a:ext cx="1609556" cy="498000"/>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Oval 160"/>
              <p:cNvSpPr/>
              <p:nvPr/>
            </p:nvSpPr>
            <p:spPr>
              <a:xfrm rot="881020">
                <a:off x="4467134" y="4461119"/>
                <a:ext cx="2041774" cy="796686"/>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72" name="Straight Connector 171"/>
          <p:cNvCxnSpPr/>
          <p:nvPr/>
        </p:nvCxnSpPr>
        <p:spPr>
          <a:xfrm>
            <a:off x="2606659" y="6204466"/>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3154598" y="6019800"/>
            <a:ext cx="1828800" cy="369332"/>
          </a:xfrm>
          <a:prstGeom prst="rect">
            <a:avLst/>
          </a:prstGeom>
          <a:noFill/>
        </p:spPr>
        <p:txBody>
          <a:bodyPr wrap="square" rtlCol="0">
            <a:spAutoFit/>
          </a:bodyPr>
          <a:lstStyle/>
          <a:p>
            <a:r>
              <a:rPr lang="en-US" dirty="0" smtClean="0"/>
              <a:t>Traditional Sync</a:t>
            </a:r>
            <a:endParaRPr lang="en-US" dirty="0"/>
          </a:p>
        </p:txBody>
      </p:sp>
      <p:cxnSp>
        <p:nvCxnSpPr>
          <p:cNvPr id="174" name="Straight Connector 173"/>
          <p:cNvCxnSpPr/>
          <p:nvPr/>
        </p:nvCxnSpPr>
        <p:spPr>
          <a:xfrm>
            <a:off x="4884107" y="6204466"/>
            <a:ext cx="533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5432046" y="6019800"/>
            <a:ext cx="1828800" cy="369332"/>
          </a:xfrm>
          <a:prstGeom prst="rect">
            <a:avLst/>
          </a:prstGeom>
          <a:noFill/>
        </p:spPr>
        <p:txBody>
          <a:bodyPr wrap="square" rtlCol="0">
            <a:spAutoFit/>
          </a:bodyPr>
          <a:lstStyle/>
          <a:p>
            <a:r>
              <a:rPr lang="en-US" dirty="0" smtClean="0"/>
              <a:t>MU-MIMO</a:t>
            </a:r>
            <a:endParaRPr lang="en-US" dirty="0"/>
          </a:p>
        </p:txBody>
      </p:sp>
      <p:sp>
        <p:nvSpPr>
          <p:cNvPr id="148" name="TextBox 147"/>
          <p:cNvSpPr txBox="1"/>
          <p:nvPr/>
        </p:nvSpPr>
        <p:spPr>
          <a:xfrm>
            <a:off x="6709274" y="1886634"/>
            <a:ext cx="2667000" cy="646331"/>
          </a:xfrm>
          <a:prstGeom prst="rect">
            <a:avLst/>
          </a:prstGeom>
          <a:noFill/>
        </p:spPr>
        <p:txBody>
          <a:bodyPr wrap="square" rtlCol="0">
            <a:spAutoFit/>
          </a:bodyPr>
          <a:lstStyle/>
          <a:p>
            <a:r>
              <a:rPr lang="en-US" dirty="0" smtClean="0"/>
              <a:t>M Base Station Antennas</a:t>
            </a:r>
          </a:p>
          <a:p>
            <a:r>
              <a:rPr lang="en-US" dirty="0" smtClean="0"/>
              <a:t>K Users</a:t>
            </a:r>
            <a:endParaRPr lang="en-US" dirty="0"/>
          </a:p>
        </p:txBody>
      </p:sp>
      <p:sp>
        <p:nvSpPr>
          <p:cNvPr id="149" name="TextBox 148"/>
          <p:cNvSpPr txBox="1"/>
          <p:nvPr/>
        </p:nvSpPr>
        <p:spPr>
          <a:xfrm>
            <a:off x="5878054" y="3582169"/>
            <a:ext cx="683542" cy="400110"/>
          </a:xfrm>
          <a:prstGeom prst="rect">
            <a:avLst/>
          </a:prstGeom>
          <a:noFill/>
        </p:spPr>
        <p:txBody>
          <a:bodyPr wrap="square" rtlCol="0">
            <a:spAutoFit/>
          </a:bodyPr>
          <a:lstStyle/>
          <a:p>
            <a:r>
              <a:rPr lang="en-US" sz="2000" b="1" dirty="0" smtClean="0"/>
              <a:t>M</a:t>
            </a:r>
            <a:r>
              <a:rPr lang="en-US" sz="2000" b="1" baseline="30000" dirty="0" smtClean="0"/>
              <a:t>2</a:t>
            </a:r>
            <a:r>
              <a:rPr lang="en-US" sz="2000" b="1" dirty="0" smtClean="0"/>
              <a:t>/K</a:t>
            </a:r>
            <a:endParaRPr lang="en-US" sz="2000" b="1" dirty="0"/>
          </a:p>
        </p:txBody>
      </p:sp>
      <p:cxnSp>
        <p:nvCxnSpPr>
          <p:cNvPr id="150" name="Straight Arrow Connector 149"/>
          <p:cNvCxnSpPr/>
          <p:nvPr/>
        </p:nvCxnSpPr>
        <p:spPr>
          <a:xfrm>
            <a:off x="5510672" y="3578267"/>
            <a:ext cx="134732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3" name="TextBox 222"/>
          <p:cNvSpPr txBox="1"/>
          <p:nvPr/>
        </p:nvSpPr>
        <p:spPr>
          <a:xfrm>
            <a:off x="3499105" y="3454340"/>
            <a:ext cx="381000" cy="400110"/>
          </a:xfrm>
          <a:prstGeom prst="rect">
            <a:avLst/>
          </a:prstGeom>
          <a:noFill/>
        </p:spPr>
        <p:txBody>
          <a:bodyPr wrap="square" rtlCol="0">
            <a:spAutoFit/>
          </a:bodyPr>
          <a:lstStyle/>
          <a:p>
            <a:r>
              <a:rPr lang="en-US" sz="2000" b="1" dirty="0" smtClean="0"/>
              <a:t>M</a:t>
            </a:r>
            <a:endParaRPr lang="en-US" sz="2000" b="1" dirty="0"/>
          </a:p>
        </p:txBody>
      </p:sp>
      <p:cxnSp>
        <p:nvCxnSpPr>
          <p:cNvPr id="224" name="Straight Arrow Connector 223"/>
          <p:cNvCxnSpPr/>
          <p:nvPr/>
        </p:nvCxnSpPr>
        <p:spPr>
          <a:xfrm>
            <a:off x="3483080" y="3272685"/>
            <a:ext cx="924498" cy="23120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EB0FBDE8-F761-4F53-9010-213E7070AD2F}"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9066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5"/>
                                        </p:tgtEl>
                                      </p:cBhvr>
                                      <p:by x="133000" y="133000"/>
                                    </p:animScale>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155"/>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9" grpId="0"/>
      <p:bldP spid="22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bel">
      <a:majorFont>
        <a:latin typeface="Abel"/>
        <a:ea typeface=""/>
        <a:cs typeface=""/>
      </a:majorFont>
      <a:minorFont>
        <a:latin typeface="A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5480</TotalTime>
  <Words>2982</Words>
  <Application>Microsoft Office PowerPoint</Application>
  <PresentationFormat>On-screen Show (4:3)</PresentationFormat>
  <Paragraphs>519</Paragraphs>
  <Slides>55</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Abel</vt:lpstr>
      <vt:lpstr>Cambria Math</vt:lpstr>
      <vt:lpstr>Calibri</vt:lpstr>
      <vt:lpstr>1_Office Theme</vt:lpstr>
      <vt:lpstr>Control Channel Design for  Many-Antenna MU-MIMO</vt:lpstr>
      <vt:lpstr>What is the control channel?</vt:lpstr>
      <vt:lpstr>Anything that isn’t data</vt:lpstr>
      <vt:lpstr>Control Channel Functions</vt:lpstr>
      <vt:lpstr>PowerPoint Presentation</vt:lpstr>
      <vt:lpstr>Traditional control channels aren’t practical for many-antenna MU-MIMO</vt:lpstr>
      <vt:lpstr>PowerPoint Presentation</vt:lpstr>
      <vt:lpstr>Antennas are peak-power constrained!</vt:lpstr>
      <vt:lpstr>Gap grows with M2!</vt:lpstr>
      <vt:lpstr>PowerPoint Presentation</vt:lpstr>
      <vt:lpstr>Multi-antenna techniques don’t work for synchronization or CSI collection!</vt:lpstr>
      <vt:lpstr>Existing Solutions Don’t Work!</vt:lpstr>
      <vt:lpstr>PowerPoint Presentation</vt:lpstr>
      <vt:lpstr>From-scratch control channel design for many-antenna MU-MIMO</vt:lpstr>
      <vt:lpstr>Faros</vt:lpstr>
      <vt:lpstr>PowerPoint Presentation</vt:lpstr>
      <vt:lpstr>Key Insight I:</vt:lpstr>
      <vt:lpstr>Critical Control Channel Operations</vt:lpstr>
      <vt:lpstr>Key Insight II:</vt:lpstr>
      <vt:lpstr>Solving the Gain Gap</vt:lpstr>
      <vt:lpstr>Faros Gain Matching: Beamforming</vt:lpstr>
      <vt:lpstr>Gain Gap: Solution</vt:lpstr>
      <vt:lpstr>Faros Gain Matching Flexibility</vt:lpstr>
      <vt:lpstr>Faros Control Channel Design</vt:lpstr>
      <vt:lpstr>MU-MIMO Frame Structure</vt:lpstr>
      <vt:lpstr>Synchronization</vt:lpstr>
      <vt:lpstr>Association</vt:lpstr>
      <vt:lpstr>Association</vt:lpstr>
      <vt:lpstr>Random Access</vt:lpstr>
      <vt:lpstr>Collecting CSI</vt:lpstr>
      <vt:lpstr>Paging</vt:lpstr>
      <vt:lpstr>Negligible Overhead</vt:lpstr>
      <vt:lpstr>Faros Real World Performance</vt:lpstr>
      <vt:lpstr>PowerPoint Presentation</vt:lpstr>
      <vt:lpstr>PowerPoint Presentation</vt:lpstr>
      <vt:lpstr>PowerPoint Presentation</vt:lpstr>
      <vt:lpstr>Method Selection</vt:lpstr>
      <vt:lpstr>PowerPoint Presentation</vt:lpstr>
      <vt:lpstr>Faros Drastically Increases Range</vt:lpstr>
      <vt:lpstr>Faros Decreases Paging Delay 4x</vt:lpstr>
      <vt:lpstr>Broader Implications</vt:lpstr>
      <vt:lpstr>Conclusion</vt:lpstr>
      <vt:lpstr>Acknowledgements</vt:lpstr>
      <vt:lpstr>Faros Control Channel Design</vt:lpstr>
      <vt:lpstr>PowerPoint Presentation</vt:lpstr>
      <vt:lpstr>Bonus Slides</vt:lpstr>
      <vt:lpstr>Single User Beamforming Gain Gap</vt:lpstr>
      <vt:lpstr>What about the users?</vt:lpstr>
      <vt:lpstr>Gain Gap Characterization</vt:lpstr>
      <vt:lpstr>Soft Association</vt:lpstr>
      <vt:lpstr>Faros Drastically Increases Range</vt:lpstr>
      <vt:lpstr>Faros Provides Over 40 dB Gain</vt:lpstr>
      <vt:lpstr>Faros Reliably Corrects CFO</vt:lpstr>
      <vt:lpstr>Faros Example</vt:lpstr>
      <vt:lpstr>Synchronization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Control Channel Design for Many-Antenna Base Stations</dc:title>
  <dc:creator>Clayton Shepard</dc:creator>
  <cp:lastModifiedBy>Clayton Shepard</cp:lastModifiedBy>
  <cp:revision>221</cp:revision>
  <dcterms:created xsi:type="dcterms:W3CDTF">2014-12-01T22:32:17Z</dcterms:created>
  <dcterms:modified xsi:type="dcterms:W3CDTF">2015-09-10T09:31:02Z</dcterms:modified>
</cp:coreProperties>
</file>