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376" r:id="rId3"/>
    <p:sldId id="530" r:id="rId4"/>
    <p:sldId id="502" r:id="rId5"/>
    <p:sldId id="501" r:id="rId6"/>
    <p:sldId id="532" r:id="rId7"/>
    <p:sldId id="444" r:id="rId8"/>
    <p:sldId id="377" r:id="rId9"/>
    <p:sldId id="539" r:id="rId10"/>
    <p:sldId id="538" r:id="rId11"/>
    <p:sldId id="537" r:id="rId12"/>
    <p:sldId id="503" r:id="rId13"/>
    <p:sldId id="504" r:id="rId14"/>
    <p:sldId id="334" r:id="rId15"/>
    <p:sldId id="506" r:id="rId16"/>
    <p:sldId id="509" r:id="rId17"/>
    <p:sldId id="508" r:id="rId18"/>
    <p:sldId id="510" r:id="rId19"/>
    <p:sldId id="440" r:id="rId20"/>
    <p:sldId id="490" r:id="rId21"/>
    <p:sldId id="441" r:id="rId22"/>
    <p:sldId id="533" r:id="rId23"/>
    <p:sldId id="534" r:id="rId24"/>
    <p:sldId id="535" r:id="rId25"/>
    <p:sldId id="536" r:id="rId26"/>
    <p:sldId id="513" r:id="rId27"/>
    <p:sldId id="368" r:id="rId28"/>
    <p:sldId id="408" r:id="rId29"/>
    <p:sldId id="409" r:id="rId30"/>
    <p:sldId id="469" r:id="rId31"/>
    <p:sldId id="470" r:id="rId32"/>
    <p:sldId id="401" r:id="rId33"/>
    <p:sldId id="402" r:id="rId34"/>
    <p:sldId id="516" r:id="rId35"/>
    <p:sldId id="495" r:id="rId36"/>
    <p:sldId id="515" r:id="rId37"/>
    <p:sldId id="299" r:id="rId38"/>
    <p:sldId id="308" r:id="rId39"/>
    <p:sldId id="517" r:id="rId40"/>
    <p:sldId id="518" r:id="rId41"/>
    <p:sldId id="315" r:id="rId42"/>
    <p:sldId id="519" r:id="rId43"/>
    <p:sldId id="526" r:id="rId44"/>
    <p:sldId id="527" r:id="rId45"/>
    <p:sldId id="499" r:id="rId46"/>
    <p:sldId id="528" r:id="rId47"/>
    <p:sldId id="529" r:id="rId48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 Zhong" initials="" lastIdx="5" clrIdx="0"/>
  <p:cmAuthor id="1" name="Ardalan Amiri Sani" initials="AAS" lastIdx="2" clrIdx="1"/>
  <p:cmAuthor id="2" name="Clayton Shepard" initials="CWS" lastIdx="3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 autoAdjust="0"/>
    <p:restoredTop sz="84686" autoAdjust="0"/>
  </p:normalViewPr>
  <p:slideViewPr>
    <p:cSldViewPr snapToGrid="0">
      <p:cViewPr>
        <p:scale>
          <a:sx n="99" d="100"/>
          <a:sy n="99" d="100"/>
        </p:scale>
        <p:origin x="-21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64" y="-102"/>
      </p:cViewPr>
      <p:guideLst>
        <p:guide orient="horz" pos="3127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w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E134A-5117-4DB9-86B8-70335F72EDD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425F4-BBE9-4288-9F57-F28E27213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3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17328-8C17-4243-84AB-34BDC7F2A9F2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99405-CAAF-49F1-82EC-8931444E3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737DD8-987C-440E-8230-0A0A43765A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at wireless today, we see that</a:t>
            </a:r>
          </a:p>
          <a:p>
            <a:endParaRPr lang="en-US" dirty="0" smtClean="0"/>
          </a:p>
          <a:p>
            <a:r>
              <a:rPr lang="en-US" dirty="0" smtClean="0"/>
              <a:t>-Spectrum</a:t>
            </a:r>
            <a:r>
              <a:rPr lang="en-US" baseline="0" dirty="0" smtClean="0"/>
              <a:t> is scarce, and demand is growing exponentially.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-Hardware is cheap, and getting cheaper.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The point here is that we can increase the number of </a:t>
            </a:r>
            <a:r>
              <a:rPr lang="en-US" dirty="0" err="1" smtClean="0"/>
              <a:t>basestation</a:t>
            </a:r>
            <a:r>
              <a:rPr lang="en-US" dirty="0" smtClean="0"/>
              <a:t> antennas arbitrarily, with monotonically increasing performance</a:t>
            </a:r>
            <a:r>
              <a:rPr lang="en-US" baseline="0" dirty="0" smtClean="0"/>
              <a:t> (there is no additional overhead).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Be sure to stress that it is per-radio though – each radio can support a given number of users, but you can have as many as you want on the base station.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is 1/# base station antennas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A33-EF82-4FE5-98F7-6BA0ED4F231B}" type="datetime1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959C-4EE9-4240-A86D-68B62A5551EA}" type="datetime1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844-AFDD-4479-94F0-C181C83EDAC1}" type="datetime1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BB2D-E095-4FCA-882D-E331583B3853}" type="datetime1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E5C8-5901-4525-8F7E-9F0F8C652432}" type="datetime1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1EBC-85A9-4746-A7E8-6544446791A9}" type="datetime1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19C-2C5D-4C0B-A0F8-8AB36E4906C2}" type="datetime1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DB52-CFD6-4CA8-991F-5FA654D8AE3A}" type="datetime1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B378-A780-4F9D-9178-DE6EFB57D078}" type="datetime1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92B2-0C75-4770-A274-A1173DC609EC}" type="datetime1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57ED-79E2-4828-B123-341BF57BA3F8}" type="datetime1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8F50-E602-4A8F-BE96-D434562FEDFD}" type="datetime1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686800" cy="2286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>Networking with </a:t>
            </a:r>
            <a:r>
              <a:rPr lang="en-US" sz="4000" b="1" i="1" dirty="0" smtClean="0"/>
              <a:t>massive</a:t>
            </a:r>
            <a:r>
              <a:rPr lang="en-US" sz="4000" dirty="0" smtClean="0"/>
              <a:t> MU-MIMO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191000"/>
            <a:ext cx="4572000" cy="13716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 Zhong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recg.org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715000"/>
            <a:ext cx="196639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73075"/>
            <a:ext cx="2133600" cy="365125"/>
          </a:xfrm>
        </p:spPr>
        <p:txBody>
          <a:bodyPr/>
          <a:lstStyle/>
          <a:p>
            <a:fld id="{479CA73A-78A3-4C10-894C-EE13A30E405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1818846" y="3764923"/>
            <a:ext cx="214319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890444" y="4816006"/>
            <a:ext cx="2367356" cy="752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807287" y="4552152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07287" y="4884783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73075"/>
            <a:ext cx="2133600" cy="365125"/>
          </a:xfrm>
        </p:spPr>
        <p:txBody>
          <a:bodyPr/>
          <a:lstStyle/>
          <a:p>
            <a:fld id="{479CA73A-78A3-4C10-894C-EE13A30E40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334000" y="4522125"/>
            <a:ext cx="357443" cy="55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693" tIns="31347" rIns="62693" bIns="31347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1818846" y="3764923"/>
            <a:ext cx="214319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890444" y="4816006"/>
            <a:ext cx="2367356" cy="752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807287" y="4552152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975789" y="4917523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961722" y="4133744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791200" y="4064925"/>
            <a:ext cx="2138343" cy="1425562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0" y="3150525"/>
            <a:ext cx="3167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Constructive Interference</a:t>
            </a:r>
            <a:endParaRPr lang="en-US" sz="2400" dirty="0"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807287" y="4884783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73075"/>
            <a:ext cx="2133600" cy="365125"/>
          </a:xfrm>
        </p:spPr>
        <p:txBody>
          <a:bodyPr/>
          <a:lstStyle/>
          <a:p>
            <a:fld id="{479CA73A-78A3-4C10-894C-EE13A30E405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334000" y="4522125"/>
            <a:ext cx="357443" cy="55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693" tIns="31347" rIns="62693" bIns="31347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1818846" y="3764923"/>
            <a:ext cx="214319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890444" y="4816006"/>
            <a:ext cx="2367356" cy="752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807287" y="4552152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975789" y="4917523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961722" y="4133744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791200" y="4064925"/>
            <a:ext cx="2138343" cy="1425562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6200000">
            <a:off x="801651" y="3498175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0" y="3150525"/>
            <a:ext cx="3167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Constructive Interference</a:t>
            </a:r>
            <a:endParaRPr lang="en-US" sz="2400" dirty="0">
              <a:latin typeface="+mj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09800" y="2464725"/>
            <a:ext cx="813351" cy="2173903"/>
            <a:chOff x="2209800" y="3048000"/>
            <a:chExt cx="813351" cy="2173903"/>
          </a:xfrm>
        </p:grpSpPr>
        <p:sp>
          <p:nvSpPr>
            <p:cNvPr id="39" name="Freeform 38"/>
            <p:cNvSpPr/>
            <p:nvPr/>
          </p:nvSpPr>
          <p:spPr>
            <a:xfrm rot="16200000">
              <a:off x="1597589" y="3796341"/>
              <a:ext cx="2138343" cy="712781"/>
            </a:xfrm>
            <a:custGeom>
              <a:avLst/>
              <a:gdLst>
                <a:gd name="connsiteX0" fmla="*/ 0 w 4274820"/>
                <a:gd name="connsiteY0" fmla="*/ 365766 h 746770"/>
                <a:gd name="connsiteX1" fmla="*/ 312420 w 4274820"/>
                <a:gd name="connsiteY1" fmla="*/ 6 h 746770"/>
                <a:gd name="connsiteX2" fmla="*/ 617220 w 4274820"/>
                <a:gd name="connsiteY2" fmla="*/ 373386 h 746770"/>
                <a:gd name="connsiteX3" fmla="*/ 922020 w 4274820"/>
                <a:gd name="connsiteY3" fmla="*/ 746766 h 746770"/>
                <a:gd name="connsiteX4" fmla="*/ 1226820 w 4274820"/>
                <a:gd name="connsiteY4" fmla="*/ 365766 h 746770"/>
                <a:gd name="connsiteX5" fmla="*/ 1531620 w 4274820"/>
                <a:gd name="connsiteY5" fmla="*/ 6 h 746770"/>
                <a:gd name="connsiteX6" fmla="*/ 1836420 w 4274820"/>
                <a:gd name="connsiteY6" fmla="*/ 373386 h 746770"/>
                <a:gd name="connsiteX7" fmla="*/ 2141220 w 4274820"/>
                <a:gd name="connsiteY7" fmla="*/ 731526 h 746770"/>
                <a:gd name="connsiteX8" fmla="*/ 2446020 w 4274820"/>
                <a:gd name="connsiteY8" fmla="*/ 373386 h 746770"/>
                <a:gd name="connsiteX9" fmla="*/ 2750820 w 4274820"/>
                <a:gd name="connsiteY9" fmla="*/ 6 h 746770"/>
                <a:gd name="connsiteX10" fmla="*/ 3063240 w 4274820"/>
                <a:gd name="connsiteY10" fmla="*/ 365766 h 746770"/>
                <a:gd name="connsiteX11" fmla="*/ 3360420 w 4274820"/>
                <a:gd name="connsiteY11" fmla="*/ 739146 h 746770"/>
                <a:gd name="connsiteX12" fmla="*/ 3665220 w 4274820"/>
                <a:gd name="connsiteY12" fmla="*/ 373386 h 746770"/>
                <a:gd name="connsiteX13" fmla="*/ 3970020 w 4274820"/>
                <a:gd name="connsiteY13" fmla="*/ 6 h 746770"/>
                <a:gd name="connsiteX14" fmla="*/ 4274820 w 4274820"/>
                <a:gd name="connsiteY14" fmla="*/ 365766 h 7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4820" h="746770">
                  <a:moveTo>
                    <a:pt x="0" y="365766"/>
                  </a:moveTo>
                  <a:cubicBezTo>
                    <a:pt x="104775" y="182251"/>
                    <a:pt x="209550" y="-1264"/>
                    <a:pt x="312420" y="6"/>
                  </a:cubicBezTo>
                  <a:cubicBezTo>
                    <a:pt x="415290" y="1276"/>
                    <a:pt x="617220" y="373386"/>
                    <a:pt x="617220" y="373386"/>
                  </a:cubicBezTo>
                  <a:cubicBezTo>
                    <a:pt x="718820" y="497846"/>
                    <a:pt x="820420" y="748036"/>
                    <a:pt x="922020" y="746766"/>
                  </a:cubicBezTo>
                  <a:cubicBezTo>
                    <a:pt x="1023620" y="745496"/>
                    <a:pt x="1125220" y="490226"/>
                    <a:pt x="1226820" y="365766"/>
                  </a:cubicBezTo>
                  <a:cubicBezTo>
                    <a:pt x="1328420" y="241306"/>
                    <a:pt x="1430020" y="-1264"/>
                    <a:pt x="1531620" y="6"/>
                  </a:cubicBezTo>
                  <a:cubicBezTo>
                    <a:pt x="1633220" y="1276"/>
                    <a:pt x="1734820" y="251466"/>
                    <a:pt x="1836420" y="373386"/>
                  </a:cubicBezTo>
                  <a:cubicBezTo>
                    <a:pt x="1938020" y="495306"/>
                    <a:pt x="2039620" y="731526"/>
                    <a:pt x="2141220" y="731526"/>
                  </a:cubicBezTo>
                  <a:cubicBezTo>
                    <a:pt x="2242820" y="731526"/>
                    <a:pt x="2344420" y="495306"/>
                    <a:pt x="2446020" y="373386"/>
                  </a:cubicBezTo>
                  <a:cubicBezTo>
                    <a:pt x="2547620" y="251466"/>
                    <a:pt x="2647950" y="1276"/>
                    <a:pt x="2750820" y="6"/>
                  </a:cubicBezTo>
                  <a:cubicBezTo>
                    <a:pt x="2853690" y="-1264"/>
                    <a:pt x="2961640" y="242576"/>
                    <a:pt x="3063240" y="365766"/>
                  </a:cubicBezTo>
                  <a:cubicBezTo>
                    <a:pt x="3164840" y="488956"/>
                    <a:pt x="3260090" y="737876"/>
                    <a:pt x="3360420" y="739146"/>
                  </a:cubicBezTo>
                  <a:cubicBezTo>
                    <a:pt x="3460750" y="740416"/>
                    <a:pt x="3563620" y="496576"/>
                    <a:pt x="3665220" y="373386"/>
                  </a:cubicBezTo>
                  <a:cubicBezTo>
                    <a:pt x="3766820" y="250196"/>
                    <a:pt x="3868420" y="1276"/>
                    <a:pt x="3970020" y="6"/>
                  </a:cubicBezTo>
                  <a:cubicBezTo>
                    <a:pt x="4071620" y="-1264"/>
                    <a:pt x="4173220" y="182251"/>
                    <a:pt x="4274820" y="365766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09800" y="30480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15"/>
          <p:cNvSpPr txBox="1">
            <a:spLocks noChangeArrowheads="1"/>
          </p:cNvSpPr>
          <p:nvPr/>
        </p:nvSpPr>
        <p:spPr bwMode="auto">
          <a:xfrm rot="16200000">
            <a:off x="2010037" y="2302954"/>
            <a:ext cx="498074" cy="55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693" tIns="31347" rIns="62693" bIns="31347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1779073" y="1923225"/>
            <a:ext cx="9508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71800" y="1397925"/>
            <a:ext cx="3033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Destructive Interference</a:t>
            </a:r>
            <a:endParaRPr lang="en-US" sz="2400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14400" y="3689007"/>
            <a:ext cx="3949451" cy="2280918"/>
            <a:chOff x="914400" y="4272282"/>
            <a:chExt cx="3949451" cy="2280918"/>
          </a:xfrm>
        </p:grpSpPr>
        <p:sp>
          <p:nvSpPr>
            <p:cNvPr id="41" name="Freeform 40"/>
            <p:cNvSpPr/>
            <p:nvPr/>
          </p:nvSpPr>
          <p:spPr>
            <a:xfrm>
              <a:off x="2898308" y="4272282"/>
              <a:ext cx="1965543" cy="2280918"/>
            </a:xfrm>
            <a:custGeom>
              <a:avLst/>
              <a:gdLst>
                <a:gd name="connsiteX0" fmla="*/ 19 w 1943181"/>
                <a:gd name="connsiteY0" fmla="*/ 716282 h 1463051"/>
                <a:gd name="connsiteX1" fmla="*/ 1287799 w 1943181"/>
                <a:gd name="connsiteY1" fmla="*/ 2 h 1463051"/>
                <a:gd name="connsiteX2" fmla="*/ 1943119 w 1943181"/>
                <a:gd name="connsiteY2" fmla="*/ 723902 h 1463051"/>
                <a:gd name="connsiteX3" fmla="*/ 1318279 w 1943181"/>
                <a:gd name="connsiteY3" fmla="*/ 1463042 h 1463051"/>
                <a:gd name="connsiteX4" fmla="*/ 19 w 1943181"/>
                <a:gd name="connsiteY4" fmla="*/ 716282 h 146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81" h="1463051">
                  <a:moveTo>
                    <a:pt x="19" y="716282"/>
                  </a:moveTo>
                  <a:cubicBezTo>
                    <a:pt x="-5061" y="472442"/>
                    <a:pt x="963949" y="-1268"/>
                    <a:pt x="1287799" y="2"/>
                  </a:cubicBezTo>
                  <a:cubicBezTo>
                    <a:pt x="1611649" y="1272"/>
                    <a:pt x="1938039" y="480062"/>
                    <a:pt x="1943119" y="723902"/>
                  </a:cubicBezTo>
                  <a:cubicBezTo>
                    <a:pt x="1948199" y="967742"/>
                    <a:pt x="1640859" y="1460502"/>
                    <a:pt x="1318279" y="1463042"/>
                  </a:cubicBezTo>
                  <a:cubicBezTo>
                    <a:pt x="995699" y="1465582"/>
                    <a:pt x="5099" y="960122"/>
                    <a:pt x="19" y="716282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914400" y="4272282"/>
              <a:ext cx="1965543" cy="2280918"/>
            </a:xfrm>
            <a:custGeom>
              <a:avLst/>
              <a:gdLst>
                <a:gd name="connsiteX0" fmla="*/ 19 w 1943181"/>
                <a:gd name="connsiteY0" fmla="*/ 716282 h 1463051"/>
                <a:gd name="connsiteX1" fmla="*/ 1287799 w 1943181"/>
                <a:gd name="connsiteY1" fmla="*/ 2 h 1463051"/>
                <a:gd name="connsiteX2" fmla="*/ 1943119 w 1943181"/>
                <a:gd name="connsiteY2" fmla="*/ 723902 h 1463051"/>
                <a:gd name="connsiteX3" fmla="*/ 1318279 w 1943181"/>
                <a:gd name="connsiteY3" fmla="*/ 1463042 h 1463051"/>
                <a:gd name="connsiteX4" fmla="*/ 19 w 1943181"/>
                <a:gd name="connsiteY4" fmla="*/ 716282 h 146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81" h="1463051">
                  <a:moveTo>
                    <a:pt x="19" y="716282"/>
                  </a:moveTo>
                  <a:cubicBezTo>
                    <a:pt x="-5061" y="472442"/>
                    <a:pt x="963949" y="-1268"/>
                    <a:pt x="1287799" y="2"/>
                  </a:cubicBezTo>
                  <a:cubicBezTo>
                    <a:pt x="1611649" y="1272"/>
                    <a:pt x="1938039" y="480062"/>
                    <a:pt x="1943119" y="723902"/>
                  </a:cubicBezTo>
                  <a:cubicBezTo>
                    <a:pt x="1948199" y="967742"/>
                    <a:pt x="1640859" y="1460502"/>
                    <a:pt x="1318279" y="1463042"/>
                  </a:cubicBezTo>
                  <a:cubicBezTo>
                    <a:pt x="995699" y="1465582"/>
                    <a:pt x="5099" y="960122"/>
                    <a:pt x="19" y="716282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2807287" y="4884783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447800" y="228600"/>
            <a:ext cx="1752600" cy="2214543"/>
            <a:chOff x="7924800" y="533400"/>
            <a:chExt cx="1752600" cy="2214543"/>
          </a:xfrm>
        </p:grpSpPr>
        <p:sp>
          <p:nvSpPr>
            <p:cNvPr id="44" name="Freeform 43"/>
            <p:cNvSpPr/>
            <p:nvPr/>
          </p:nvSpPr>
          <p:spPr>
            <a:xfrm rot="16200000">
              <a:off x="7720810" y="965991"/>
              <a:ext cx="2138343" cy="1425562"/>
            </a:xfrm>
            <a:custGeom>
              <a:avLst/>
              <a:gdLst>
                <a:gd name="connsiteX0" fmla="*/ 0 w 4274820"/>
                <a:gd name="connsiteY0" fmla="*/ 365766 h 746770"/>
                <a:gd name="connsiteX1" fmla="*/ 312420 w 4274820"/>
                <a:gd name="connsiteY1" fmla="*/ 6 h 746770"/>
                <a:gd name="connsiteX2" fmla="*/ 617220 w 4274820"/>
                <a:gd name="connsiteY2" fmla="*/ 373386 h 746770"/>
                <a:gd name="connsiteX3" fmla="*/ 922020 w 4274820"/>
                <a:gd name="connsiteY3" fmla="*/ 746766 h 746770"/>
                <a:gd name="connsiteX4" fmla="*/ 1226820 w 4274820"/>
                <a:gd name="connsiteY4" fmla="*/ 365766 h 746770"/>
                <a:gd name="connsiteX5" fmla="*/ 1531620 w 4274820"/>
                <a:gd name="connsiteY5" fmla="*/ 6 h 746770"/>
                <a:gd name="connsiteX6" fmla="*/ 1836420 w 4274820"/>
                <a:gd name="connsiteY6" fmla="*/ 373386 h 746770"/>
                <a:gd name="connsiteX7" fmla="*/ 2141220 w 4274820"/>
                <a:gd name="connsiteY7" fmla="*/ 731526 h 746770"/>
                <a:gd name="connsiteX8" fmla="*/ 2446020 w 4274820"/>
                <a:gd name="connsiteY8" fmla="*/ 373386 h 746770"/>
                <a:gd name="connsiteX9" fmla="*/ 2750820 w 4274820"/>
                <a:gd name="connsiteY9" fmla="*/ 6 h 746770"/>
                <a:gd name="connsiteX10" fmla="*/ 3063240 w 4274820"/>
                <a:gd name="connsiteY10" fmla="*/ 365766 h 746770"/>
                <a:gd name="connsiteX11" fmla="*/ 3360420 w 4274820"/>
                <a:gd name="connsiteY11" fmla="*/ 739146 h 746770"/>
                <a:gd name="connsiteX12" fmla="*/ 3665220 w 4274820"/>
                <a:gd name="connsiteY12" fmla="*/ 373386 h 746770"/>
                <a:gd name="connsiteX13" fmla="*/ 3970020 w 4274820"/>
                <a:gd name="connsiteY13" fmla="*/ 6 h 746770"/>
                <a:gd name="connsiteX14" fmla="*/ 4274820 w 4274820"/>
                <a:gd name="connsiteY14" fmla="*/ 365766 h 7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4820" h="746770">
                  <a:moveTo>
                    <a:pt x="0" y="365766"/>
                  </a:moveTo>
                  <a:cubicBezTo>
                    <a:pt x="104775" y="182251"/>
                    <a:pt x="209550" y="-1264"/>
                    <a:pt x="312420" y="6"/>
                  </a:cubicBezTo>
                  <a:cubicBezTo>
                    <a:pt x="415290" y="1276"/>
                    <a:pt x="617220" y="373386"/>
                    <a:pt x="617220" y="373386"/>
                  </a:cubicBezTo>
                  <a:cubicBezTo>
                    <a:pt x="718820" y="497846"/>
                    <a:pt x="820420" y="748036"/>
                    <a:pt x="922020" y="746766"/>
                  </a:cubicBezTo>
                  <a:cubicBezTo>
                    <a:pt x="1023620" y="745496"/>
                    <a:pt x="1125220" y="490226"/>
                    <a:pt x="1226820" y="365766"/>
                  </a:cubicBezTo>
                  <a:cubicBezTo>
                    <a:pt x="1328420" y="241306"/>
                    <a:pt x="1430020" y="-1264"/>
                    <a:pt x="1531620" y="6"/>
                  </a:cubicBezTo>
                  <a:cubicBezTo>
                    <a:pt x="1633220" y="1276"/>
                    <a:pt x="1734820" y="251466"/>
                    <a:pt x="1836420" y="373386"/>
                  </a:cubicBezTo>
                  <a:cubicBezTo>
                    <a:pt x="1938020" y="495306"/>
                    <a:pt x="2039620" y="731526"/>
                    <a:pt x="2141220" y="731526"/>
                  </a:cubicBezTo>
                  <a:cubicBezTo>
                    <a:pt x="2242820" y="731526"/>
                    <a:pt x="2344420" y="495306"/>
                    <a:pt x="2446020" y="373386"/>
                  </a:cubicBezTo>
                  <a:cubicBezTo>
                    <a:pt x="2547620" y="251466"/>
                    <a:pt x="2647950" y="1276"/>
                    <a:pt x="2750820" y="6"/>
                  </a:cubicBezTo>
                  <a:cubicBezTo>
                    <a:pt x="2853690" y="-1264"/>
                    <a:pt x="2961640" y="242576"/>
                    <a:pt x="3063240" y="365766"/>
                  </a:cubicBezTo>
                  <a:cubicBezTo>
                    <a:pt x="3164840" y="488956"/>
                    <a:pt x="3260090" y="737876"/>
                    <a:pt x="3360420" y="739146"/>
                  </a:cubicBezTo>
                  <a:cubicBezTo>
                    <a:pt x="3460750" y="740416"/>
                    <a:pt x="3563620" y="496576"/>
                    <a:pt x="3665220" y="373386"/>
                  </a:cubicBezTo>
                  <a:cubicBezTo>
                    <a:pt x="3766820" y="250196"/>
                    <a:pt x="3868420" y="1276"/>
                    <a:pt x="3970020" y="6"/>
                  </a:cubicBezTo>
                  <a:cubicBezTo>
                    <a:pt x="4071620" y="-1264"/>
                    <a:pt x="4173220" y="182251"/>
                    <a:pt x="4274820" y="36576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924800" y="533400"/>
              <a:ext cx="17526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73075"/>
            <a:ext cx="2133600" cy="365125"/>
          </a:xfrm>
        </p:spPr>
        <p:txBody>
          <a:bodyPr/>
          <a:lstStyle/>
          <a:p>
            <a:fld id="{479CA73A-78A3-4C10-894C-EE13A30E405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334000" y="4522125"/>
            <a:ext cx="357443" cy="55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693" tIns="31347" rIns="62693" bIns="31347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1818846" y="3764923"/>
            <a:ext cx="214319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890444" y="4816006"/>
            <a:ext cx="2367356" cy="752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807287" y="4552152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975789" y="4917523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6200000">
            <a:off x="801651" y="3498175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0" y="3150525"/>
            <a:ext cx="3451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Destructive Interference</a:t>
            </a:r>
            <a:endParaRPr lang="en-US" sz="2400" dirty="0">
              <a:latin typeface="+mj-lt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 rot="16200000">
            <a:off x="2010037" y="2302954"/>
            <a:ext cx="498074" cy="55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693" tIns="31347" rIns="62693" bIns="31347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71800" y="1397925"/>
            <a:ext cx="3623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Constructive Interference</a:t>
            </a:r>
            <a:endParaRPr lang="en-US" sz="2400" dirty="0"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 flipV="1">
            <a:off x="2199190" y="2779853"/>
            <a:ext cx="813351" cy="2173903"/>
            <a:chOff x="2209800" y="3048000"/>
            <a:chExt cx="813351" cy="2173903"/>
          </a:xfrm>
        </p:grpSpPr>
        <p:sp>
          <p:nvSpPr>
            <p:cNvPr id="46" name="Freeform 45"/>
            <p:cNvSpPr/>
            <p:nvPr/>
          </p:nvSpPr>
          <p:spPr>
            <a:xfrm rot="16200000">
              <a:off x="1597589" y="3796341"/>
              <a:ext cx="2138343" cy="712781"/>
            </a:xfrm>
            <a:custGeom>
              <a:avLst/>
              <a:gdLst>
                <a:gd name="connsiteX0" fmla="*/ 0 w 4274820"/>
                <a:gd name="connsiteY0" fmla="*/ 365766 h 746770"/>
                <a:gd name="connsiteX1" fmla="*/ 312420 w 4274820"/>
                <a:gd name="connsiteY1" fmla="*/ 6 h 746770"/>
                <a:gd name="connsiteX2" fmla="*/ 617220 w 4274820"/>
                <a:gd name="connsiteY2" fmla="*/ 373386 h 746770"/>
                <a:gd name="connsiteX3" fmla="*/ 922020 w 4274820"/>
                <a:gd name="connsiteY3" fmla="*/ 746766 h 746770"/>
                <a:gd name="connsiteX4" fmla="*/ 1226820 w 4274820"/>
                <a:gd name="connsiteY4" fmla="*/ 365766 h 746770"/>
                <a:gd name="connsiteX5" fmla="*/ 1531620 w 4274820"/>
                <a:gd name="connsiteY5" fmla="*/ 6 h 746770"/>
                <a:gd name="connsiteX6" fmla="*/ 1836420 w 4274820"/>
                <a:gd name="connsiteY6" fmla="*/ 373386 h 746770"/>
                <a:gd name="connsiteX7" fmla="*/ 2141220 w 4274820"/>
                <a:gd name="connsiteY7" fmla="*/ 731526 h 746770"/>
                <a:gd name="connsiteX8" fmla="*/ 2446020 w 4274820"/>
                <a:gd name="connsiteY8" fmla="*/ 373386 h 746770"/>
                <a:gd name="connsiteX9" fmla="*/ 2750820 w 4274820"/>
                <a:gd name="connsiteY9" fmla="*/ 6 h 746770"/>
                <a:gd name="connsiteX10" fmla="*/ 3063240 w 4274820"/>
                <a:gd name="connsiteY10" fmla="*/ 365766 h 746770"/>
                <a:gd name="connsiteX11" fmla="*/ 3360420 w 4274820"/>
                <a:gd name="connsiteY11" fmla="*/ 739146 h 746770"/>
                <a:gd name="connsiteX12" fmla="*/ 3665220 w 4274820"/>
                <a:gd name="connsiteY12" fmla="*/ 373386 h 746770"/>
                <a:gd name="connsiteX13" fmla="*/ 3970020 w 4274820"/>
                <a:gd name="connsiteY13" fmla="*/ 6 h 746770"/>
                <a:gd name="connsiteX14" fmla="*/ 4274820 w 4274820"/>
                <a:gd name="connsiteY14" fmla="*/ 365766 h 7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4820" h="746770">
                  <a:moveTo>
                    <a:pt x="0" y="365766"/>
                  </a:moveTo>
                  <a:cubicBezTo>
                    <a:pt x="104775" y="182251"/>
                    <a:pt x="209550" y="-1264"/>
                    <a:pt x="312420" y="6"/>
                  </a:cubicBezTo>
                  <a:cubicBezTo>
                    <a:pt x="415290" y="1276"/>
                    <a:pt x="617220" y="373386"/>
                    <a:pt x="617220" y="373386"/>
                  </a:cubicBezTo>
                  <a:cubicBezTo>
                    <a:pt x="718820" y="497846"/>
                    <a:pt x="820420" y="748036"/>
                    <a:pt x="922020" y="746766"/>
                  </a:cubicBezTo>
                  <a:cubicBezTo>
                    <a:pt x="1023620" y="745496"/>
                    <a:pt x="1125220" y="490226"/>
                    <a:pt x="1226820" y="365766"/>
                  </a:cubicBezTo>
                  <a:cubicBezTo>
                    <a:pt x="1328420" y="241306"/>
                    <a:pt x="1430020" y="-1264"/>
                    <a:pt x="1531620" y="6"/>
                  </a:cubicBezTo>
                  <a:cubicBezTo>
                    <a:pt x="1633220" y="1276"/>
                    <a:pt x="1734820" y="251466"/>
                    <a:pt x="1836420" y="373386"/>
                  </a:cubicBezTo>
                  <a:cubicBezTo>
                    <a:pt x="1938020" y="495306"/>
                    <a:pt x="2039620" y="731526"/>
                    <a:pt x="2141220" y="731526"/>
                  </a:cubicBezTo>
                  <a:cubicBezTo>
                    <a:pt x="2242820" y="731526"/>
                    <a:pt x="2344420" y="495306"/>
                    <a:pt x="2446020" y="373386"/>
                  </a:cubicBezTo>
                  <a:cubicBezTo>
                    <a:pt x="2547620" y="251466"/>
                    <a:pt x="2647950" y="1276"/>
                    <a:pt x="2750820" y="6"/>
                  </a:cubicBezTo>
                  <a:cubicBezTo>
                    <a:pt x="2853690" y="-1264"/>
                    <a:pt x="2961640" y="242576"/>
                    <a:pt x="3063240" y="365766"/>
                  </a:cubicBezTo>
                  <a:cubicBezTo>
                    <a:pt x="3164840" y="488956"/>
                    <a:pt x="3260090" y="737876"/>
                    <a:pt x="3360420" y="739146"/>
                  </a:cubicBezTo>
                  <a:cubicBezTo>
                    <a:pt x="3460750" y="740416"/>
                    <a:pt x="3563620" y="496576"/>
                    <a:pt x="3665220" y="373386"/>
                  </a:cubicBezTo>
                  <a:cubicBezTo>
                    <a:pt x="3766820" y="250196"/>
                    <a:pt x="3868420" y="1276"/>
                    <a:pt x="3970020" y="6"/>
                  </a:cubicBezTo>
                  <a:cubicBezTo>
                    <a:pt x="4071620" y="-1264"/>
                    <a:pt x="4173220" y="182251"/>
                    <a:pt x="4274820" y="365766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09800" y="30480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5791200" y="4800600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 rot="16200000" flipV="1">
            <a:off x="3570282" y="3287720"/>
            <a:ext cx="941383" cy="2138343"/>
            <a:chOff x="2310370" y="3083560"/>
            <a:chExt cx="941383" cy="2138343"/>
          </a:xfrm>
        </p:grpSpPr>
        <p:sp>
          <p:nvSpPr>
            <p:cNvPr id="60" name="Freeform 59"/>
            <p:cNvSpPr/>
            <p:nvPr/>
          </p:nvSpPr>
          <p:spPr>
            <a:xfrm rot="16200000">
              <a:off x="1597589" y="3796341"/>
              <a:ext cx="2138343" cy="712781"/>
            </a:xfrm>
            <a:custGeom>
              <a:avLst/>
              <a:gdLst>
                <a:gd name="connsiteX0" fmla="*/ 0 w 4274820"/>
                <a:gd name="connsiteY0" fmla="*/ 365766 h 746770"/>
                <a:gd name="connsiteX1" fmla="*/ 312420 w 4274820"/>
                <a:gd name="connsiteY1" fmla="*/ 6 h 746770"/>
                <a:gd name="connsiteX2" fmla="*/ 617220 w 4274820"/>
                <a:gd name="connsiteY2" fmla="*/ 373386 h 746770"/>
                <a:gd name="connsiteX3" fmla="*/ 922020 w 4274820"/>
                <a:gd name="connsiteY3" fmla="*/ 746766 h 746770"/>
                <a:gd name="connsiteX4" fmla="*/ 1226820 w 4274820"/>
                <a:gd name="connsiteY4" fmla="*/ 365766 h 746770"/>
                <a:gd name="connsiteX5" fmla="*/ 1531620 w 4274820"/>
                <a:gd name="connsiteY5" fmla="*/ 6 h 746770"/>
                <a:gd name="connsiteX6" fmla="*/ 1836420 w 4274820"/>
                <a:gd name="connsiteY6" fmla="*/ 373386 h 746770"/>
                <a:gd name="connsiteX7" fmla="*/ 2141220 w 4274820"/>
                <a:gd name="connsiteY7" fmla="*/ 731526 h 746770"/>
                <a:gd name="connsiteX8" fmla="*/ 2446020 w 4274820"/>
                <a:gd name="connsiteY8" fmla="*/ 373386 h 746770"/>
                <a:gd name="connsiteX9" fmla="*/ 2750820 w 4274820"/>
                <a:gd name="connsiteY9" fmla="*/ 6 h 746770"/>
                <a:gd name="connsiteX10" fmla="*/ 3063240 w 4274820"/>
                <a:gd name="connsiteY10" fmla="*/ 365766 h 746770"/>
                <a:gd name="connsiteX11" fmla="*/ 3360420 w 4274820"/>
                <a:gd name="connsiteY11" fmla="*/ 739146 h 746770"/>
                <a:gd name="connsiteX12" fmla="*/ 3665220 w 4274820"/>
                <a:gd name="connsiteY12" fmla="*/ 373386 h 746770"/>
                <a:gd name="connsiteX13" fmla="*/ 3970020 w 4274820"/>
                <a:gd name="connsiteY13" fmla="*/ 6 h 746770"/>
                <a:gd name="connsiteX14" fmla="*/ 4274820 w 4274820"/>
                <a:gd name="connsiteY14" fmla="*/ 365766 h 7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4820" h="746770">
                  <a:moveTo>
                    <a:pt x="0" y="365766"/>
                  </a:moveTo>
                  <a:cubicBezTo>
                    <a:pt x="104775" y="182251"/>
                    <a:pt x="209550" y="-1264"/>
                    <a:pt x="312420" y="6"/>
                  </a:cubicBezTo>
                  <a:cubicBezTo>
                    <a:pt x="415290" y="1276"/>
                    <a:pt x="617220" y="373386"/>
                    <a:pt x="617220" y="373386"/>
                  </a:cubicBezTo>
                  <a:cubicBezTo>
                    <a:pt x="718820" y="497846"/>
                    <a:pt x="820420" y="748036"/>
                    <a:pt x="922020" y="746766"/>
                  </a:cubicBezTo>
                  <a:cubicBezTo>
                    <a:pt x="1023620" y="745496"/>
                    <a:pt x="1125220" y="490226"/>
                    <a:pt x="1226820" y="365766"/>
                  </a:cubicBezTo>
                  <a:cubicBezTo>
                    <a:pt x="1328420" y="241306"/>
                    <a:pt x="1430020" y="-1264"/>
                    <a:pt x="1531620" y="6"/>
                  </a:cubicBezTo>
                  <a:cubicBezTo>
                    <a:pt x="1633220" y="1276"/>
                    <a:pt x="1734820" y="251466"/>
                    <a:pt x="1836420" y="373386"/>
                  </a:cubicBezTo>
                  <a:cubicBezTo>
                    <a:pt x="1938020" y="495306"/>
                    <a:pt x="2039620" y="731526"/>
                    <a:pt x="2141220" y="731526"/>
                  </a:cubicBezTo>
                  <a:cubicBezTo>
                    <a:pt x="2242820" y="731526"/>
                    <a:pt x="2344420" y="495306"/>
                    <a:pt x="2446020" y="373386"/>
                  </a:cubicBezTo>
                  <a:cubicBezTo>
                    <a:pt x="2547620" y="251466"/>
                    <a:pt x="2647950" y="1276"/>
                    <a:pt x="2750820" y="6"/>
                  </a:cubicBezTo>
                  <a:cubicBezTo>
                    <a:pt x="2853690" y="-1264"/>
                    <a:pt x="2961640" y="242576"/>
                    <a:pt x="3063240" y="365766"/>
                  </a:cubicBezTo>
                  <a:cubicBezTo>
                    <a:pt x="3164840" y="488956"/>
                    <a:pt x="3260090" y="737876"/>
                    <a:pt x="3360420" y="739146"/>
                  </a:cubicBezTo>
                  <a:cubicBezTo>
                    <a:pt x="3460750" y="740416"/>
                    <a:pt x="3563620" y="496576"/>
                    <a:pt x="3665220" y="373386"/>
                  </a:cubicBezTo>
                  <a:cubicBezTo>
                    <a:pt x="3766820" y="250196"/>
                    <a:pt x="3868420" y="1276"/>
                    <a:pt x="3970020" y="6"/>
                  </a:cubicBezTo>
                  <a:cubicBezTo>
                    <a:pt x="4071620" y="-1264"/>
                    <a:pt x="4173220" y="182251"/>
                    <a:pt x="4274820" y="365766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00403" y="3164505"/>
              <a:ext cx="5135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6200000">
            <a:off x="914400" y="3689007"/>
            <a:ext cx="3949451" cy="2280918"/>
            <a:chOff x="914400" y="4272282"/>
            <a:chExt cx="3949451" cy="2280918"/>
          </a:xfrm>
        </p:grpSpPr>
        <p:sp>
          <p:nvSpPr>
            <p:cNvPr id="41" name="Freeform 40"/>
            <p:cNvSpPr/>
            <p:nvPr/>
          </p:nvSpPr>
          <p:spPr>
            <a:xfrm>
              <a:off x="2898308" y="4272282"/>
              <a:ext cx="1965543" cy="2280918"/>
            </a:xfrm>
            <a:custGeom>
              <a:avLst/>
              <a:gdLst>
                <a:gd name="connsiteX0" fmla="*/ 19 w 1943181"/>
                <a:gd name="connsiteY0" fmla="*/ 716282 h 1463051"/>
                <a:gd name="connsiteX1" fmla="*/ 1287799 w 1943181"/>
                <a:gd name="connsiteY1" fmla="*/ 2 h 1463051"/>
                <a:gd name="connsiteX2" fmla="*/ 1943119 w 1943181"/>
                <a:gd name="connsiteY2" fmla="*/ 723902 h 1463051"/>
                <a:gd name="connsiteX3" fmla="*/ 1318279 w 1943181"/>
                <a:gd name="connsiteY3" fmla="*/ 1463042 h 1463051"/>
                <a:gd name="connsiteX4" fmla="*/ 19 w 1943181"/>
                <a:gd name="connsiteY4" fmla="*/ 716282 h 146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81" h="1463051">
                  <a:moveTo>
                    <a:pt x="19" y="716282"/>
                  </a:moveTo>
                  <a:cubicBezTo>
                    <a:pt x="-5061" y="472442"/>
                    <a:pt x="963949" y="-1268"/>
                    <a:pt x="1287799" y="2"/>
                  </a:cubicBezTo>
                  <a:cubicBezTo>
                    <a:pt x="1611649" y="1272"/>
                    <a:pt x="1938039" y="480062"/>
                    <a:pt x="1943119" y="723902"/>
                  </a:cubicBezTo>
                  <a:cubicBezTo>
                    <a:pt x="1948199" y="967742"/>
                    <a:pt x="1640859" y="1460502"/>
                    <a:pt x="1318279" y="1463042"/>
                  </a:cubicBezTo>
                  <a:cubicBezTo>
                    <a:pt x="995699" y="1465582"/>
                    <a:pt x="5099" y="960122"/>
                    <a:pt x="19" y="716282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914400" y="4272282"/>
              <a:ext cx="1965543" cy="2280918"/>
            </a:xfrm>
            <a:custGeom>
              <a:avLst/>
              <a:gdLst>
                <a:gd name="connsiteX0" fmla="*/ 19 w 1943181"/>
                <a:gd name="connsiteY0" fmla="*/ 716282 h 1463051"/>
                <a:gd name="connsiteX1" fmla="*/ 1287799 w 1943181"/>
                <a:gd name="connsiteY1" fmla="*/ 2 h 1463051"/>
                <a:gd name="connsiteX2" fmla="*/ 1943119 w 1943181"/>
                <a:gd name="connsiteY2" fmla="*/ 723902 h 1463051"/>
                <a:gd name="connsiteX3" fmla="*/ 1318279 w 1943181"/>
                <a:gd name="connsiteY3" fmla="*/ 1463042 h 1463051"/>
                <a:gd name="connsiteX4" fmla="*/ 19 w 1943181"/>
                <a:gd name="connsiteY4" fmla="*/ 716282 h 146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81" h="1463051">
                  <a:moveTo>
                    <a:pt x="19" y="716282"/>
                  </a:moveTo>
                  <a:cubicBezTo>
                    <a:pt x="-5061" y="472442"/>
                    <a:pt x="963949" y="-1268"/>
                    <a:pt x="1287799" y="2"/>
                  </a:cubicBezTo>
                  <a:cubicBezTo>
                    <a:pt x="1611649" y="1272"/>
                    <a:pt x="1938039" y="480062"/>
                    <a:pt x="1943119" y="723902"/>
                  </a:cubicBezTo>
                  <a:cubicBezTo>
                    <a:pt x="1948199" y="967742"/>
                    <a:pt x="1640859" y="1460502"/>
                    <a:pt x="1318279" y="1463042"/>
                  </a:cubicBezTo>
                  <a:cubicBezTo>
                    <a:pt x="995699" y="1465582"/>
                    <a:pt x="5099" y="960122"/>
                    <a:pt x="19" y="716282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2807287" y="4884783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73075"/>
            <a:ext cx="2133600" cy="365125"/>
          </a:xfrm>
        </p:spPr>
        <p:txBody>
          <a:bodyPr/>
          <a:lstStyle/>
          <a:p>
            <a:fld id="{479CA73A-78A3-4C10-894C-EE13A30E405C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1818846" y="3764923"/>
            <a:ext cx="214319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890444" y="4816006"/>
            <a:ext cx="2367356" cy="752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807287" y="4552152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rot="18717792">
            <a:off x="914400" y="3689007"/>
            <a:ext cx="3949451" cy="2280918"/>
            <a:chOff x="914400" y="4272282"/>
            <a:chExt cx="3949451" cy="2280918"/>
          </a:xfrm>
        </p:grpSpPr>
        <p:sp>
          <p:nvSpPr>
            <p:cNvPr id="41" name="Freeform 40"/>
            <p:cNvSpPr/>
            <p:nvPr/>
          </p:nvSpPr>
          <p:spPr>
            <a:xfrm>
              <a:off x="2898308" y="4272282"/>
              <a:ext cx="1965543" cy="2280918"/>
            </a:xfrm>
            <a:custGeom>
              <a:avLst/>
              <a:gdLst>
                <a:gd name="connsiteX0" fmla="*/ 19 w 1943181"/>
                <a:gd name="connsiteY0" fmla="*/ 716282 h 1463051"/>
                <a:gd name="connsiteX1" fmla="*/ 1287799 w 1943181"/>
                <a:gd name="connsiteY1" fmla="*/ 2 h 1463051"/>
                <a:gd name="connsiteX2" fmla="*/ 1943119 w 1943181"/>
                <a:gd name="connsiteY2" fmla="*/ 723902 h 1463051"/>
                <a:gd name="connsiteX3" fmla="*/ 1318279 w 1943181"/>
                <a:gd name="connsiteY3" fmla="*/ 1463042 h 1463051"/>
                <a:gd name="connsiteX4" fmla="*/ 19 w 1943181"/>
                <a:gd name="connsiteY4" fmla="*/ 716282 h 146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81" h="1463051">
                  <a:moveTo>
                    <a:pt x="19" y="716282"/>
                  </a:moveTo>
                  <a:cubicBezTo>
                    <a:pt x="-5061" y="472442"/>
                    <a:pt x="963949" y="-1268"/>
                    <a:pt x="1287799" y="2"/>
                  </a:cubicBezTo>
                  <a:cubicBezTo>
                    <a:pt x="1611649" y="1272"/>
                    <a:pt x="1938039" y="480062"/>
                    <a:pt x="1943119" y="723902"/>
                  </a:cubicBezTo>
                  <a:cubicBezTo>
                    <a:pt x="1948199" y="967742"/>
                    <a:pt x="1640859" y="1460502"/>
                    <a:pt x="1318279" y="1463042"/>
                  </a:cubicBezTo>
                  <a:cubicBezTo>
                    <a:pt x="995699" y="1465582"/>
                    <a:pt x="5099" y="960122"/>
                    <a:pt x="19" y="716282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914400" y="4272282"/>
              <a:ext cx="1965543" cy="2280918"/>
            </a:xfrm>
            <a:custGeom>
              <a:avLst/>
              <a:gdLst>
                <a:gd name="connsiteX0" fmla="*/ 19 w 1943181"/>
                <a:gd name="connsiteY0" fmla="*/ 716282 h 1463051"/>
                <a:gd name="connsiteX1" fmla="*/ 1287799 w 1943181"/>
                <a:gd name="connsiteY1" fmla="*/ 2 h 1463051"/>
                <a:gd name="connsiteX2" fmla="*/ 1943119 w 1943181"/>
                <a:gd name="connsiteY2" fmla="*/ 723902 h 1463051"/>
                <a:gd name="connsiteX3" fmla="*/ 1318279 w 1943181"/>
                <a:gd name="connsiteY3" fmla="*/ 1463042 h 1463051"/>
                <a:gd name="connsiteX4" fmla="*/ 19 w 1943181"/>
                <a:gd name="connsiteY4" fmla="*/ 716282 h 146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81" h="1463051">
                  <a:moveTo>
                    <a:pt x="19" y="716282"/>
                  </a:moveTo>
                  <a:cubicBezTo>
                    <a:pt x="-5061" y="472442"/>
                    <a:pt x="963949" y="-1268"/>
                    <a:pt x="1287799" y="2"/>
                  </a:cubicBezTo>
                  <a:cubicBezTo>
                    <a:pt x="1611649" y="1272"/>
                    <a:pt x="1938039" y="480062"/>
                    <a:pt x="1943119" y="723902"/>
                  </a:cubicBezTo>
                  <a:cubicBezTo>
                    <a:pt x="1948199" y="967742"/>
                    <a:pt x="1640859" y="1460502"/>
                    <a:pt x="1318279" y="1463042"/>
                  </a:cubicBezTo>
                  <a:cubicBezTo>
                    <a:pt x="995699" y="1465582"/>
                    <a:pt x="5099" y="960122"/>
                    <a:pt x="19" y="716282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2807287" y="4884783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667000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3429000" y="3581400"/>
            <a:ext cx="317368" cy="55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693" tIns="31347" rIns="62693" bIns="31347">
            <a:spAutoFit/>
          </a:bodyPr>
          <a:lstStyle/>
          <a:p>
            <a:r>
              <a:rPr lang="en-US" sz="3200" b="1" dirty="0" smtClean="0">
                <a:latin typeface="+mj-lt"/>
                <a:cs typeface="Times New Roman" pitchFamily="18" charset="0"/>
              </a:rPr>
              <a:t>?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21"/>
          <p:cNvSpPr txBox="1">
            <a:spLocks noChangeArrowheads="1"/>
          </p:cNvSpPr>
          <p:nvPr/>
        </p:nvSpPr>
        <p:spPr bwMode="auto">
          <a:xfrm>
            <a:off x="4419600" y="1600200"/>
            <a:ext cx="40575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Due to environment and terminal </a:t>
            </a:r>
          </a:p>
          <a:p>
            <a:r>
              <a:rPr lang="en-US" sz="2400" dirty="0" smtClean="0">
                <a:latin typeface="+mj-lt"/>
              </a:rPr>
              <a:t>mobility estimation has to occur </a:t>
            </a:r>
          </a:p>
          <a:p>
            <a:r>
              <a:rPr lang="en-US" sz="2400" dirty="0" smtClean="0">
                <a:latin typeface="+mj-lt"/>
              </a:rPr>
              <a:t>quickly and periodically</a:t>
            </a:r>
            <a:endParaRPr lang="en-US" sz="2400" dirty="0">
              <a:latin typeface="+mj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33400" y="4800600"/>
            <a:ext cx="831915" cy="611171"/>
            <a:chOff x="509047" y="3027575"/>
            <a:chExt cx="831915" cy="611171"/>
          </a:xfrm>
        </p:grpSpPr>
        <p:sp>
          <p:nvSpPr>
            <p:cNvPr id="77" name="Isosceles Triangle 76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77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33400" y="3810000"/>
            <a:ext cx="831915" cy="611171"/>
            <a:chOff x="509047" y="3027575"/>
            <a:chExt cx="831915" cy="611171"/>
          </a:xfrm>
        </p:grpSpPr>
        <p:sp>
          <p:nvSpPr>
            <p:cNvPr id="69" name="Isosceles Triangle 68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9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33400" y="2819400"/>
            <a:ext cx="831915" cy="611171"/>
            <a:chOff x="509047" y="3027575"/>
            <a:chExt cx="831915" cy="611171"/>
          </a:xfrm>
        </p:grpSpPr>
        <p:sp>
          <p:nvSpPr>
            <p:cNvPr id="81" name="Isosceles Triangle 80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stCxn id="81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ounded Rectangle 66"/>
          <p:cNvSpPr/>
          <p:nvPr/>
        </p:nvSpPr>
        <p:spPr>
          <a:xfrm>
            <a:off x="76200" y="2895600"/>
            <a:ext cx="6858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1347216" y="2487168"/>
            <a:ext cx="3631300" cy="1036936"/>
            <a:chOff x="1219200" y="2438400"/>
            <a:chExt cx="3631300" cy="1036936"/>
          </a:xfrm>
        </p:grpSpPr>
        <p:pic>
          <p:nvPicPr>
            <p:cNvPr id="91" name="Picture 12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9611"/>
            <a:stretch>
              <a:fillRect/>
            </a:stretch>
          </p:blipFill>
          <p:spPr bwMode="auto">
            <a:xfrm rot="19222432">
              <a:off x="1219200" y="2438400"/>
              <a:ext cx="1535113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3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266" r="6932"/>
            <a:stretch>
              <a:fillRect/>
            </a:stretch>
          </p:blipFill>
          <p:spPr bwMode="auto">
            <a:xfrm rot="2400000" flipV="1">
              <a:off x="2478775" y="2603799"/>
              <a:ext cx="2371725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4343400" y="1905000"/>
            <a:ext cx="40687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The CSI is then calculated at the </a:t>
            </a:r>
          </a:p>
          <a:p>
            <a:r>
              <a:rPr lang="en-US" sz="2400" dirty="0" smtClean="0">
                <a:latin typeface="+mj-lt"/>
              </a:rPr>
              <a:t>terminal and sent back to the BS</a:t>
            </a:r>
            <a:endParaRPr lang="en-US" sz="2400" dirty="0">
              <a:latin typeface="+mj-lt"/>
            </a:endParaRPr>
          </a:p>
        </p:txBody>
      </p:sp>
      <p:sp>
        <p:nvSpPr>
          <p:cNvPr id="51" name="TextBox 21"/>
          <p:cNvSpPr txBox="1">
            <a:spLocks noChangeArrowheads="1"/>
          </p:cNvSpPr>
          <p:nvPr/>
        </p:nvSpPr>
        <p:spPr bwMode="auto">
          <a:xfrm>
            <a:off x="4086820" y="2057400"/>
            <a:ext cx="4429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A pilot is sent from each BS antenna</a:t>
            </a:r>
            <a:endParaRPr lang="en-US" sz="2400" dirty="0">
              <a:latin typeface="+mj-lt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1447800" y="4806696"/>
            <a:ext cx="3268958" cy="956968"/>
            <a:chOff x="1435100" y="4875507"/>
            <a:chExt cx="3268958" cy="956968"/>
          </a:xfrm>
        </p:grpSpPr>
        <p:pic>
          <p:nvPicPr>
            <p:cNvPr id="89" name="Picture 8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3447"/>
            <a:stretch>
              <a:fillRect/>
            </a:stretch>
          </p:blipFill>
          <p:spPr bwMode="auto">
            <a:xfrm rot="900000">
              <a:off x="1435100" y="4960937"/>
              <a:ext cx="1419225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1" descr="sin_7cycles[23].png"/>
            <p:cNvPicPr>
              <a:picLocks noChangeAspect="1"/>
            </p:cNvPicPr>
            <p:nvPr/>
          </p:nvPicPr>
          <p:blipFill>
            <a:blip r:embed="rId3" cstate="print"/>
            <a:srcRect l="5557" r="35590"/>
            <a:stretch>
              <a:fillRect/>
            </a:stretch>
          </p:blipFill>
          <p:spPr bwMode="auto">
            <a:xfrm rot="20550641">
              <a:off x="2910183" y="4875507"/>
              <a:ext cx="1793875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" name="Group 101"/>
          <p:cNvGrpSpPr/>
          <p:nvPr/>
        </p:nvGrpSpPr>
        <p:grpSpPr>
          <a:xfrm>
            <a:off x="1537001" y="4863236"/>
            <a:ext cx="2988932" cy="896994"/>
            <a:chOff x="1537001" y="4863236"/>
            <a:chExt cx="2988932" cy="896994"/>
          </a:xfrm>
        </p:grpSpPr>
        <p:pic>
          <p:nvPicPr>
            <p:cNvPr id="98" name="Picture 11" descr="sin_7cycles[23].png"/>
            <p:cNvPicPr>
              <a:picLocks noChangeAspect="1"/>
            </p:cNvPicPr>
            <p:nvPr/>
          </p:nvPicPr>
          <p:blipFill>
            <a:blip r:embed="rId3" cstate="print"/>
            <a:srcRect l="12231" r="29465"/>
            <a:stretch>
              <a:fillRect/>
            </a:stretch>
          </p:blipFill>
          <p:spPr bwMode="auto">
            <a:xfrm rot="-900000">
              <a:off x="2749520" y="4863236"/>
              <a:ext cx="1776413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8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87" r="46906"/>
            <a:stretch>
              <a:fillRect/>
            </a:stretch>
          </p:blipFill>
          <p:spPr bwMode="auto">
            <a:xfrm rot="900000">
              <a:off x="1537001" y="4888693"/>
              <a:ext cx="1384300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8" name="Picture 7" descr="sin_7cycles[23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86200"/>
            <a:ext cx="3200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7" descr="sin_7cycles[23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3886200"/>
            <a:ext cx="3200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1" name="Group 100"/>
          <p:cNvGrpSpPr/>
          <p:nvPr/>
        </p:nvGrpSpPr>
        <p:grpSpPr>
          <a:xfrm>
            <a:off x="1268077" y="2530433"/>
            <a:ext cx="3669079" cy="966313"/>
            <a:chOff x="1268077" y="2530433"/>
            <a:chExt cx="3669079" cy="966313"/>
          </a:xfrm>
        </p:grpSpPr>
        <p:pic>
          <p:nvPicPr>
            <p:cNvPr id="99" name="Picture 12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50" r="37309"/>
            <a:stretch>
              <a:fillRect/>
            </a:stretch>
          </p:blipFill>
          <p:spPr bwMode="auto">
            <a:xfrm rot="-2377568">
              <a:off x="1268077" y="2530433"/>
              <a:ext cx="1701800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3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39" r="8566"/>
            <a:stretch>
              <a:fillRect/>
            </a:stretch>
          </p:blipFill>
          <p:spPr bwMode="auto">
            <a:xfrm rot="2400000" flipV="1">
              <a:off x="2597181" y="2625208"/>
              <a:ext cx="2339975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Channel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200400" y="4495800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+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3200400" y="3352800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+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828800" y="2209800"/>
            <a:ext cx="205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" y="5791200"/>
            <a:ext cx="205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9" descr="sin_7cycles[23].png"/>
          <p:cNvPicPr>
            <a:picLocks noChangeAspect="1"/>
          </p:cNvPicPr>
          <p:nvPr/>
        </p:nvPicPr>
        <p:blipFill>
          <a:blip r:embed="rId3" cstate="print"/>
          <a:srcRect r="63400"/>
          <a:stretch>
            <a:fillRect/>
          </a:stretch>
        </p:blipFill>
        <p:spPr bwMode="auto">
          <a:xfrm>
            <a:off x="6248400" y="28194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4419600" y="1905000"/>
            <a:ext cx="42675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Align the phases at the receiver to </a:t>
            </a:r>
          </a:p>
          <a:p>
            <a:r>
              <a:rPr lang="en-US" sz="2400" dirty="0">
                <a:latin typeface="+mj-lt"/>
              </a:rPr>
              <a:t>ensure constructive interference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876800" y="4038600"/>
            <a:ext cx="304800" cy="609600"/>
            <a:chOff x="1905000" y="3276600"/>
            <a:chExt cx="304800" cy="609600"/>
          </a:xfrm>
        </p:grpSpPr>
        <p:sp>
          <p:nvSpPr>
            <p:cNvPr id="33" name="Isosceles Triangle 32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29768" y="4855464"/>
            <a:ext cx="4595567" cy="1600200"/>
            <a:chOff x="1066800" y="4800600"/>
            <a:chExt cx="3962400" cy="1447800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1066800" y="5715000"/>
              <a:ext cx="0" cy="53340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66800" y="6248400"/>
              <a:ext cx="39624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029200" y="4800600"/>
              <a:ext cx="0" cy="14478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21"/>
          <p:cNvSpPr txBox="1">
            <a:spLocks noChangeArrowheads="1"/>
          </p:cNvSpPr>
          <p:nvPr/>
        </p:nvSpPr>
        <p:spPr bwMode="auto">
          <a:xfrm>
            <a:off x="4419600" y="1905000"/>
            <a:ext cx="4065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For uplink, send a pilot from the</a:t>
            </a:r>
          </a:p>
          <a:p>
            <a:r>
              <a:rPr lang="en-US" sz="2400" dirty="0" smtClean="0">
                <a:latin typeface="+mj-lt"/>
              </a:rPr>
              <a:t>terminal then calculate CSI at BS</a:t>
            </a:r>
          </a:p>
        </p:txBody>
      </p:sp>
      <p:sp>
        <p:nvSpPr>
          <p:cNvPr id="104" name="TextBox 21"/>
          <p:cNvSpPr txBox="1">
            <a:spLocks noChangeArrowheads="1"/>
          </p:cNvSpPr>
          <p:nvPr/>
        </p:nvSpPr>
        <p:spPr bwMode="auto">
          <a:xfrm>
            <a:off x="4572000" y="1600200"/>
            <a:ext cx="25679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Path Effects (Walls)</a:t>
            </a:r>
            <a:endParaRPr lang="en-US" sz="2400" dirty="0">
              <a:latin typeface="+mj-lt"/>
            </a:endParaRPr>
          </a:p>
        </p:txBody>
      </p:sp>
      <p:cxnSp>
        <p:nvCxnSpPr>
          <p:cNvPr id="106" name="Straight Arrow Connector 105"/>
          <p:cNvCxnSpPr>
            <a:stCxn id="104" idx="1"/>
          </p:cNvCxnSpPr>
          <p:nvPr/>
        </p:nvCxnSpPr>
        <p:spPr>
          <a:xfrm flipH="1">
            <a:off x="3810000" y="1831033"/>
            <a:ext cx="762000" cy="226367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21"/>
          <p:cNvSpPr txBox="1">
            <a:spLocks noChangeArrowheads="1"/>
          </p:cNvSpPr>
          <p:nvPr/>
        </p:nvSpPr>
        <p:spPr bwMode="auto">
          <a:xfrm>
            <a:off x="5943600" y="1905000"/>
            <a:ext cx="10405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Uplink?</a:t>
            </a:r>
            <a:endParaRPr lang="en-US" sz="2400" dirty="0">
              <a:latin typeface="+mj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876800" y="4038600"/>
            <a:ext cx="304800" cy="609600"/>
            <a:chOff x="1905000" y="3276600"/>
            <a:chExt cx="304800" cy="609600"/>
          </a:xfrm>
        </p:grpSpPr>
        <p:sp>
          <p:nvSpPr>
            <p:cNvPr id="86" name="Isosceles Triangle 85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707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4" grpId="1"/>
      <p:bldP spid="154" grpId="2"/>
      <p:bldP spid="50" grpId="0"/>
      <p:bldP spid="50" grpId="1"/>
      <p:bldP spid="51" grpId="0"/>
      <p:bldP spid="51" grpId="1"/>
      <p:bldP spid="14" grpId="0"/>
      <p:bldP spid="14" grpId="1"/>
      <p:bldP spid="15" grpId="0"/>
      <p:bldP spid="15" grpId="1"/>
      <p:bldP spid="20" grpId="0"/>
      <p:bldP spid="20" grpId="1"/>
      <p:bldP spid="103" grpId="0"/>
      <p:bldP spid="103" grpId="1"/>
      <p:bldP spid="103" grpId="2"/>
      <p:bldP spid="103" grpId="3"/>
      <p:bldP spid="104" grpId="0"/>
      <p:bldP spid="151" grpId="0"/>
      <p:bldP spid="15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Multi-user MIMO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29000" y="4419600"/>
            <a:ext cx="831915" cy="611171"/>
            <a:chOff x="509047" y="3027575"/>
            <a:chExt cx="831915" cy="611171"/>
          </a:xfrm>
        </p:grpSpPr>
        <p:sp>
          <p:nvSpPr>
            <p:cNvPr id="6" name="Isosceles Triangle 5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429000" y="3429000"/>
            <a:ext cx="831915" cy="611171"/>
            <a:chOff x="509047" y="3027575"/>
            <a:chExt cx="831915" cy="611171"/>
          </a:xfrm>
        </p:grpSpPr>
        <p:sp>
          <p:nvSpPr>
            <p:cNvPr id="10" name="Isosceles Triangle 9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429000" y="2438400"/>
            <a:ext cx="831915" cy="611171"/>
            <a:chOff x="509047" y="3027575"/>
            <a:chExt cx="831915" cy="611171"/>
          </a:xfrm>
        </p:grpSpPr>
        <p:sp>
          <p:nvSpPr>
            <p:cNvPr id="14" name="Isosceles Triangle 13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4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>
            <a:off x="2971800" y="2286000"/>
            <a:ext cx="6858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391400" y="4419600"/>
            <a:ext cx="304800" cy="609600"/>
            <a:chOff x="1905000" y="3276600"/>
            <a:chExt cx="304800" cy="609600"/>
          </a:xfrm>
        </p:grpSpPr>
        <p:sp>
          <p:nvSpPr>
            <p:cNvPr id="19" name="Isosceles Triangle 18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391400" y="2971800"/>
            <a:ext cx="304800" cy="609600"/>
            <a:chOff x="1905000" y="3276600"/>
            <a:chExt cx="304800" cy="609600"/>
          </a:xfrm>
        </p:grpSpPr>
        <p:sp>
          <p:nvSpPr>
            <p:cNvPr id="22" name="Isosceles Triangle 21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114800" y="5562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M: # of BS antennas                 K: # of clients</a:t>
            </a:r>
          </a:p>
          <a:p>
            <a:endParaRPr lang="en-US" dirty="0"/>
          </a:p>
          <a:p>
            <a:pPr algn="ctr"/>
            <a:r>
              <a:rPr lang="en-US" dirty="0"/>
              <a:t>K ≤ M</a:t>
            </a:r>
          </a:p>
          <a:p>
            <a:endParaRPr lang="en-US" dirty="0" smtClean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18250"/>
              </p:ext>
            </p:extLst>
          </p:nvPr>
        </p:nvGraphicFramePr>
        <p:xfrm>
          <a:off x="5486400" y="3733800"/>
          <a:ext cx="5159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02" name="Equation" r:id="rId3" imgW="177800" imgH="152400" progId="Equation.3">
                  <p:embed/>
                </p:oleObj>
              </mc:Choice>
              <mc:Fallback>
                <p:oleObj name="Equation" r:id="rId3" imgW="1778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515937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8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Multi-user MIMO: </a:t>
            </a:r>
            <a:r>
              <a:rPr lang="en-US" dirty="0" err="1" smtClean="0"/>
              <a:t>Precoding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29000" y="4419600"/>
            <a:ext cx="831915" cy="611171"/>
            <a:chOff x="509047" y="3027575"/>
            <a:chExt cx="831915" cy="611171"/>
          </a:xfrm>
        </p:grpSpPr>
        <p:sp>
          <p:nvSpPr>
            <p:cNvPr id="6" name="Isosceles Triangle 5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429000" y="3429000"/>
            <a:ext cx="831915" cy="611171"/>
            <a:chOff x="509047" y="3027575"/>
            <a:chExt cx="831915" cy="611171"/>
          </a:xfrm>
        </p:grpSpPr>
        <p:sp>
          <p:nvSpPr>
            <p:cNvPr id="10" name="Isosceles Triangle 9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429000" y="2438400"/>
            <a:ext cx="831915" cy="611171"/>
            <a:chOff x="509047" y="3027575"/>
            <a:chExt cx="831915" cy="611171"/>
          </a:xfrm>
        </p:grpSpPr>
        <p:sp>
          <p:nvSpPr>
            <p:cNvPr id="14" name="Isosceles Triangle 13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4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>
            <a:off x="2971800" y="2286000"/>
            <a:ext cx="6858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391400" y="4419600"/>
            <a:ext cx="304800" cy="609600"/>
            <a:chOff x="1905000" y="3276600"/>
            <a:chExt cx="304800" cy="609600"/>
          </a:xfrm>
        </p:grpSpPr>
        <p:sp>
          <p:nvSpPr>
            <p:cNvPr id="19" name="Isosceles Triangle 18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391400" y="2971800"/>
            <a:ext cx="304800" cy="609600"/>
            <a:chOff x="1905000" y="3276600"/>
            <a:chExt cx="304800" cy="609600"/>
          </a:xfrm>
        </p:grpSpPr>
        <p:sp>
          <p:nvSpPr>
            <p:cNvPr id="22" name="Isosceles Triangle 21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>
            <a:off x="1676400" y="2971800"/>
            <a:ext cx="6858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676400" y="4038600"/>
            <a:ext cx="6858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69549"/>
              </p:ext>
            </p:extLst>
          </p:nvPr>
        </p:nvGraphicFramePr>
        <p:xfrm>
          <a:off x="914400" y="1981200"/>
          <a:ext cx="31690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72" name="Equation" r:id="rId3" imgW="101600" imgH="139700" progId="Equation.3">
                  <p:embed/>
                </p:oleObj>
              </mc:Choice>
              <mc:Fallback>
                <p:oleObj name="Equation" r:id="rId3" imgW="1016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316908" cy="363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>
          <a:xfrm>
            <a:off x="4495800" y="2514600"/>
            <a:ext cx="685800" cy="457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495800" y="3505200"/>
            <a:ext cx="685800" cy="4572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495800" y="4648200"/>
            <a:ext cx="685800" cy="4572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453545"/>
              </p:ext>
            </p:extLst>
          </p:nvPr>
        </p:nvGraphicFramePr>
        <p:xfrm>
          <a:off x="4876800" y="1828800"/>
          <a:ext cx="158400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73" name="Equation" r:id="rId5" imgW="520700" imgH="203200" progId="Equation.3">
                  <p:embed/>
                </p:oleObj>
              </mc:Choice>
              <mc:Fallback>
                <p:oleObj name="Equation" r:id="rId5" imgW="520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828800"/>
                        <a:ext cx="1584005" cy="515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553200" y="190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 x 1 matrix)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95400" y="1981200"/>
            <a:ext cx="142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(Kx1 matrix)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114800" y="5562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M: # of BS antennas                 K: # of clients</a:t>
            </a:r>
          </a:p>
          <a:p>
            <a:endParaRPr lang="en-US" dirty="0"/>
          </a:p>
          <a:p>
            <a:pPr algn="ctr"/>
            <a:r>
              <a:rPr lang="en-US" dirty="0"/>
              <a:t>K ≤ M</a:t>
            </a:r>
          </a:p>
          <a:p>
            <a:endParaRPr lang="en-US" dirty="0" smtClean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25673"/>
              </p:ext>
            </p:extLst>
          </p:nvPr>
        </p:nvGraphicFramePr>
        <p:xfrm>
          <a:off x="5486400" y="3733800"/>
          <a:ext cx="5159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74" name="Equation" r:id="rId7" imgW="177800" imgH="152400" progId="Equation.3">
                  <p:embed/>
                </p:oleObj>
              </mc:Choice>
              <mc:Fallback>
                <p:oleObj name="Equation" r:id="rId7" imgW="1778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515937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4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Precoding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29000" y="4419600"/>
            <a:ext cx="831915" cy="611171"/>
            <a:chOff x="509047" y="3027575"/>
            <a:chExt cx="831915" cy="611171"/>
          </a:xfrm>
        </p:grpSpPr>
        <p:sp>
          <p:nvSpPr>
            <p:cNvPr id="6" name="Isosceles Triangle 5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429000" y="3429000"/>
            <a:ext cx="831915" cy="611171"/>
            <a:chOff x="509047" y="3027575"/>
            <a:chExt cx="831915" cy="611171"/>
          </a:xfrm>
        </p:grpSpPr>
        <p:sp>
          <p:nvSpPr>
            <p:cNvPr id="10" name="Isosceles Triangle 9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429000" y="2438400"/>
            <a:ext cx="831915" cy="611171"/>
            <a:chOff x="509047" y="3027575"/>
            <a:chExt cx="831915" cy="611171"/>
          </a:xfrm>
        </p:grpSpPr>
        <p:sp>
          <p:nvSpPr>
            <p:cNvPr id="14" name="Isosceles Triangle 13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4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>
            <a:off x="2971800" y="2286000"/>
            <a:ext cx="6858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391400" y="4419600"/>
            <a:ext cx="304800" cy="609600"/>
            <a:chOff x="1905000" y="3276600"/>
            <a:chExt cx="304800" cy="609600"/>
          </a:xfrm>
        </p:grpSpPr>
        <p:sp>
          <p:nvSpPr>
            <p:cNvPr id="19" name="Isosceles Triangle 18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391400" y="2971800"/>
            <a:ext cx="304800" cy="609600"/>
            <a:chOff x="1905000" y="3276600"/>
            <a:chExt cx="304800" cy="609600"/>
          </a:xfrm>
        </p:grpSpPr>
        <p:sp>
          <p:nvSpPr>
            <p:cNvPr id="22" name="Isosceles Triangle 21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>
            <a:off x="1676400" y="2971800"/>
            <a:ext cx="6858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676400" y="4038600"/>
            <a:ext cx="6858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0117"/>
              </p:ext>
            </p:extLst>
          </p:nvPr>
        </p:nvGraphicFramePr>
        <p:xfrm>
          <a:off x="914400" y="1981200"/>
          <a:ext cx="31690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93" name="Equation" r:id="rId3" imgW="101600" imgH="139700" progId="Equation.3">
                  <p:embed/>
                </p:oleObj>
              </mc:Choice>
              <mc:Fallback>
                <p:oleObj name="Equation" r:id="rId3" imgW="1016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316908" cy="363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>
          <a:xfrm>
            <a:off x="4495800" y="2514600"/>
            <a:ext cx="685800" cy="457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495800" y="3505200"/>
            <a:ext cx="685800" cy="4572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495800" y="4648200"/>
            <a:ext cx="685800" cy="4572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53200" y="190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 x 1 matrix)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95400" y="1981200"/>
            <a:ext cx="142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(Kx1 matrix)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114800" y="5562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M: # of BS antennas                 K: # of clients</a:t>
            </a:r>
          </a:p>
          <a:p>
            <a:endParaRPr lang="en-US" dirty="0"/>
          </a:p>
          <a:p>
            <a:pPr algn="ctr"/>
            <a:r>
              <a:rPr lang="en-US" dirty="0"/>
              <a:t>K ≤ M</a:t>
            </a:r>
          </a:p>
          <a:p>
            <a:endParaRPr lang="en-US" dirty="0" smtClean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82341"/>
              </p:ext>
            </p:extLst>
          </p:nvPr>
        </p:nvGraphicFramePr>
        <p:xfrm>
          <a:off x="3505200" y="1295400"/>
          <a:ext cx="3279775" cy="850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94" name="Equation" r:id="rId5" imgW="571320" imgH="177480" progId="Equation.3">
                  <p:embed/>
                </p:oleObj>
              </mc:Choice>
              <mc:Fallback>
                <p:oleObj name="Equation" r:id="rId5" imgW="571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95400"/>
                        <a:ext cx="3279775" cy="850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25673"/>
              </p:ext>
            </p:extLst>
          </p:nvPr>
        </p:nvGraphicFramePr>
        <p:xfrm>
          <a:off x="5486400" y="3733800"/>
          <a:ext cx="5159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95" name="Equation" r:id="rId7" imgW="177800" imgH="152400" progId="Equation.3">
                  <p:embed/>
                </p:oleObj>
              </mc:Choice>
              <mc:Fallback>
                <p:oleObj name="Equation" r:id="rId7" imgW="1778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515937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2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/>
          <p:cNvSpPr/>
          <p:nvPr/>
        </p:nvSpPr>
        <p:spPr>
          <a:xfrm rot="13780265">
            <a:off x="3925435" y="4352570"/>
            <a:ext cx="1890987" cy="5782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18839571">
            <a:off x="3540593" y="2298462"/>
            <a:ext cx="3390185" cy="10542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3780265">
            <a:off x="3097935" y="3184203"/>
            <a:ext cx="1890987" cy="5782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Background: </a:t>
            </a:r>
            <a:r>
              <a:rPr lang="en-US" sz="3600" dirty="0" err="1" smtClean="0"/>
              <a:t>Zeroforcing</a:t>
            </a:r>
            <a:r>
              <a:rPr lang="en-US" sz="3600" dirty="0" smtClean="0"/>
              <a:t> </a:t>
            </a:r>
            <a:r>
              <a:rPr lang="en-US" sz="3600" dirty="0" err="1" smtClean="0"/>
              <a:t>Beamforming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89" y="598867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1042419">
            <a:off x="422283" y="3102063"/>
            <a:ext cx="3962231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21341007">
            <a:off x="3993212" y="3497275"/>
            <a:ext cx="3875367" cy="9647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rot="5949359">
            <a:off x="2416290" y="4527266"/>
            <a:ext cx="3027815" cy="9846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8368454">
            <a:off x="3536571" y="3760388"/>
            <a:ext cx="574859" cy="100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719621" y="3276676"/>
            <a:ext cx="1456113" cy="136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1"/>
          <p:cNvGrpSpPr/>
          <p:nvPr/>
        </p:nvGrpSpPr>
        <p:grpSpPr>
          <a:xfrm>
            <a:off x="3657600" y="3429000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 rot="4440464">
            <a:off x="3614075" y="2330442"/>
            <a:ext cx="1222707" cy="369332"/>
            <a:chOff x="1958231" y="3573268"/>
            <a:chExt cx="1222707" cy="369332"/>
          </a:xfrm>
        </p:grpSpPr>
        <p:cxnSp>
          <p:nvCxnSpPr>
            <p:cNvPr id="127" name="Straight Arrow Connector 126"/>
            <p:cNvCxnSpPr/>
            <p:nvPr/>
          </p:nvCxnSpPr>
          <p:spPr>
            <a:xfrm rot="11963957" flipH="1">
              <a:off x="1958231" y="3715776"/>
              <a:ext cx="1222707" cy="70691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2"/>
            <p:cNvSpPr txBox="1"/>
            <p:nvPr/>
          </p:nvSpPr>
          <p:spPr>
            <a:xfrm rot="936670">
              <a:off x="2354595" y="3573268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 rot="8410740">
            <a:off x="5517976" y="2895600"/>
            <a:ext cx="1263825" cy="556412"/>
            <a:chOff x="1862555" y="3451641"/>
            <a:chExt cx="1263825" cy="556412"/>
          </a:xfrm>
        </p:grpSpPr>
        <p:cxnSp>
          <p:nvCxnSpPr>
            <p:cNvPr id="132" name="Straight Arrow Connector 131"/>
            <p:cNvCxnSpPr/>
            <p:nvPr/>
          </p:nvCxnSpPr>
          <p:spPr>
            <a:xfrm rot="2389260" flipV="1">
              <a:off x="1862555" y="3451641"/>
              <a:ext cx="1263825" cy="556412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2"/>
            <p:cNvSpPr txBox="1"/>
            <p:nvPr/>
          </p:nvSpPr>
          <p:spPr>
            <a:xfrm rot="11736670">
              <a:off x="2354595" y="3573268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 rot="10800000">
            <a:off x="5276800" y="4571866"/>
            <a:ext cx="2419400" cy="650724"/>
            <a:chOff x="1181114" y="3321198"/>
            <a:chExt cx="2419400" cy="650724"/>
          </a:xfrm>
        </p:grpSpPr>
        <p:cxnSp>
          <p:nvCxnSpPr>
            <p:cNvPr id="142" name="Straight Arrow Connector 141"/>
            <p:cNvCxnSpPr/>
            <p:nvPr/>
          </p:nvCxnSpPr>
          <p:spPr>
            <a:xfrm>
              <a:off x="1181114" y="3321198"/>
              <a:ext cx="2419400" cy="650724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2"/>
            <p:cNvSpPr txBox="1"/>
            <p:nvPr/>
          </p:nvSpPr>
          <p:spPr>
            <a:xfrm rot="11736670">
              <a:off x="2309202" y="3479143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 rot="14251939">
            <a:off x="4149046" y="5168234"/>
            <a:ext cx="1053837" cy="369332"/>
            <a:chOff x="2058327" y="3573268"/>
            <a:chExt cx="1053837" cy="369332"/>
          </a:xfrm>
        </p:grpSpPr>
        <p:cxnSp>
          <p:nvCxnSpPr>
            <p:cNvPr id="153" name="Straight Arrow Connector 152"/>
            <p:cNvCxnSpPr/>
            <p:nvPr/>
          </p:nvCxnSpPr>
          <p:spPr>
            <a:xfrm rot="1664967" flipV="1">
              <a:off x="2058327" y="3646957"/>
              <a:ext cx="1053837" cy="218054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2"/>
            <p:cNvSpPr txBox="1"/>
            <p:nvPr/>
          </p:nvSpPr>
          <p:spPr>
            <a:xfrm rot="11736670">
              <a:off x="2354595" y="3573268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 rot="17733962">
            <a:off x="1981549" y="4516440"/>
            <a:ext cx="1543380" cy="1554061"/>
            <a:chOff x="1771291" y="2910455"/>
            <a:chExt cx="1543380" cy="1554061"/>
          </a:xfrm>
        </p:grpSpPr>
        <p:cxnSp>
          <p:nvCxnSpPr>
            <p:cNvPr id="164" name="Straight Arrow Connector 163"/>
            <p:cNvCxnSpPr/>
            <p:nvPr/>
          </p:nvCxnSpPr>
          <p:spPr>
            <a:xfrm rot="3591390" flipV="1">
              <a:off x="1765950" y="2915796"/>
              <a:ext cx="1554061" cy="1543380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xtBox 2"/>
            <p:cNvSpPr txBox="1"/>
            <p:nvPr/>
          </p:nvSpPr>
          <p:spPr>
            <a:xfrm rot="936670">
              <a:off x="2283695" y="3531057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Spectrum is scarce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Hardware is cheap, and getting cheaper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/>
          <p:cNvSpPr/>
          <p:nvPr/>
        </p:nvSpPr>
        <p:spPr>
          <a:xfrm rot="21326829">
            <a:off x="3985642" y="3670148"/>
            <a:ext cx="3022544" cy="8743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rot="6768480">
            <a:off x="2421052" y="4320484"/>
            <a:ext cx="3324141" cy="84796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18274148">
            <a:off x="3599742" y="3029926"/>
            <a:ext cx="2636366" cy="8743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3519873">
            <a:off x="2807288" y="3387284"/>
            <a:ext cx="1598475" cy="6238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Background: </a:t>
            </a:r>
            <a:r>
              <a:rPr lang="en-US" sz="3600" dirty="0" err="1" smtClean="0"/>
              <a:t>Zeroforcing</a:t>
            </a:r>
            <a:r>
              <a:rPr lang="en-US" sz="3600" dirty="0" smtClean="0"/>
              <a:t> </a:t>
            </a:r>
            <a:r>
              <a:rPr lang="en-US" sz="3600" dirty="0" err="1" smtClean="0"/>
              <a:t>Beamforming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89" y="598867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4985896">
            <a:off x="2511954" y="2314316"/>
            <a:ext cx="3448373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2356258">
            <a:off x="3627722" y="4851983"/>
            <a:ext cx="4313648" cy="72233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rot="9808888">
            <a:off x="1019002" y="4098199"/>
            <a:ext cx="3757463" cy="84183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8368454">
            <a:off x="3536571" y="3760388"/>
            <a:ext cx="574859" cy="100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747166" y="3139405"/>
            <a:ext cx="829769" cy="1670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3581400" y="2514600"/>
            <a:ext cx="1371600" cy="152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5040000">
            <a:off x="3911842" y="2491723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2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roup 125"/>
          <p:cNvGrpSpPr/>
          <p:nvPr/>
        </p:nvGrpSpPr>
        <p:grpSpPr>
          <a:xfrm rot="8410740">
            <a:off x="5517988" y="3007142"/>
            <a:ext cx="1263825" cy="556412"/>
            <a:chOff x="1862555" y="3451641"/>
            <a:chExt cx="1263825" cy="556412"/>
          </a:xfrm>
        </p:grpSpPr>
        <p:cxnSp>
          <p:nvCxnSpPr>
            <p:cNvPr id="127" name="Straight Arrow Connector 126"/>
            <p:cNvCxnSpPr/>
            <p:nvPr/>
          </p:nvCxnSpPr>
          <p:spPr>
            <a:xfrm rot="2389260" flipV="1">
              <a:off x="1862555" y="3451641"/>
              <a:ext cx="1263825" cy="556412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2"/>
            <p:cNvSpPr txBox="1"/>
            <p:nvPr/>
          </p:nvSpPr>
          <p:spPr>
            <a:xfrm rot="11736670">
              <a:off x="2354595" y="3573268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 rot="10992617">
            <a:off x="5791200" y="4710220"/>
            <a:ext cx="1905000" cy="512371"/>
            <a:chOff x="1181114" y="3321197"/>
            <a:chExt cx="1905000" cy="512371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1181114" y="3321197"/>
              <a:ext cx="1905000" cy="512371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2"/>
            <p:cNvSpPr txBox="1"/>
            <p:nvPr/>
          </p:nvSpPr>
          <p:spPr>
            <a:xfrm rot="11736670">
              <a:off x="1935292" y="3425266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 rot="14373410">
            <a:off x="4242669" y="5163775"/>
            <a:ext cx="1053837" cy="369332"/>
            <a:chOff x="2058327" y="3573268"/>
            <a:chExt cx="1053837" cy="369332"/>
          </a:xfrm>
        </p:grpSpPr>
        <p:cxnSp>
          <p:nvCxnSpPr>
            <p:cNvPr id="133" name="Straight Arrow Connector 132"/>
            <p:cNvCxnSpPr/>
            <p:nvPr/>
          </p:nvCxnSpPr>
          <p:spPr>
            <a:xfrm rot="1664967" flipV="1">
              <a:off x="2058327" y="3646957"/>
              <a:ext cx="1053837" cy="218054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2"/>
            <p:cNvSpPr txBox="1"/>
            <p:nvPr/>
          </p:nvSpPr>
          <p:spPr>
            <a:xfrm rot="11736670">
              <a:off x="2354595" y="3573268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 rot="18288004">
            <a:off x="2159091" y="4878323"/>
            <a:ext cx="993772" cy="1321830"/>
            <a:chOff x="1787048" y="2956898"/>
            <a:chExt cx="993772" cy="1321830"/>
          </a:xfrm>
        </p:grpSpPr>
        <p:cxnSp>
          <p:nvCxnSpPr>
            <p:cNvPr id="142" name="Straight Arrow Connector 141"/>
            <p:cNvCxnSpPr/>
            <p:nvPr/>
          </p:nvCxnSpPr>
          <p:spPr>
            <a:xfrm rot="3119430" flipV="1">
              <a:off x="1623019" y="3120927"/>
              <a:ext cx="1321830" cy="993772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2"/>
            <p:cNvSpPr txBox="1"/>
            <p:nvPr/>
          </p:nvSpPr>
          <p:spPr>
            <a:xfrm rot="936670">
              <a:off x="2092375" y="3434363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 rot="12917467" flipH="1">
            <a:off x="1920497" y="3439969"/>
            <a:ext cx="1302028" cy="480010"/>
            <a:chOff x="1765066" y="3413349"/>
            <a:chExt cx="1302028" cy="480010"/>
          </a:xfrm>
        </p:grpSpPr>
        <p:cxnSp>
          <p:nvCxnSpPr>
            <p:cNvPr id="147" name="Straight Arrow Connector 146"/>
            <p:cNvCxnSpPr/>
            <p:nvPr/>
          </p:nvCxnSpPr>
          <p:spPr>
            <a:xfrm rot="12917467" flipH="1">
              <a:off x="1765066" y="3413349"/>
              <a:ext cx="1302028" cy="480010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2"/>
            <p:cNvSpPr txBox="1"/>
            <p:nvPr/>
          </p:nvSpPr>
          <p:spPr>
            <a:xfrm rot="11736670">
              <a:off x="2179713" y="3472220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 rot="488027">
            <a:off x="4367827" y="2951887"/>
            <a:ext cx="916687" cy="170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 rot="488027">
            <a:off x="4587242" y="4254437"/>
            <a:ext cx="916687" cy="280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1"/>
          <p:cNvGrpSpPr/>
          <p:nvPr/>
        </p:nvGrpSpPr>
        <p:grpSpPr>
          <a:xfrm>
            <a:off x="3657600" y="3429000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val 141"/>
          <p:cNvSpPr/>
          <p:nvPr/>
        </p:nvSpPr>
        <p:spPr>
          <a:xfrm rot="1249746">
            <a:off x="4364733" y="4361617"/>
            <a:ext cx="4497579" cy="86962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 rot="9529252">
            <a:off x="4228215" y="2671755"/>
            <a:ext cx="3448373" cy="138224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 rot="488027">
            <a:off x="4359934" y="3655112"/>
            <a:ext cx="1564847" cy="61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rot="4645469">
            <a:off x="3558605" y="4843088"/>
            <a:ext cx="2543639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 rot="19242807">
            <a:off x="896043" y="4776635"/>
            <a:ext cx="3962231" cy="134546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rot="1042419">
            <a:off x="422283" y="3102063"/>
            <a:ext cx="3962231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Background: </a:t>
            </a:r>
            <a:r>
              <a:rPr lang="en-US" sz="3600" dirty="0" err="1" smtClean="0"/>
              <a:t>Zeroforcing</a:t>
            </a:r>
            <a:r>
              <a:rPr lang="en-US" sz="3600" dirty="0" smtClean="0"/>
              <a:t> </a:t>
            </a:r>
            <a:r>
              <a:rPr lang="en-US" sz="3600" dirty="0" err="1" smtClean="0"/>
              <a:t>Beamforming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589" y="598867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5100000">
            <a:off x="2562090" y="2358750"/>
            <a:ext cx="3358855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118233">
            <a:off x="3256133" y="3689295"/>
            <a:ext cx="913577" cy="1452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809289" y="3188261"/>
            <a:ext cx="1379364" cy="180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1"/>
          <p:cNvGrpSpPr/>
          <p:nvPr/>
        </p:nvGrpSpPr>
        <p:grpSpPr>
          <a:xfrm>
            <a:off x="3657600" y="3429000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>
          <a:xfrm rot="16200000" flipH="1">
            <a:off x="3581400" y="2514600"/>
            <a:ext cx="1371600" cy="152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5040000">
            <a:off x="3911842" y="2491723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2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 rot="21280043">
            <a:off x="2057400" y="4729682"/>
            <a:ext cx="1600200" cy="1366319"/>
            <a:chOff x="2037666" y="4694275"/>
            <a:chExt cx="1600200" cy="1366319"/>
          </a:xfrm>
        </p:grpSpPr>
        <p:cxnSp>
          <p:nvCxnSpPr>
            <p:cNvPr id="129" name="Straight Arrow Connector 128"/>
            <p:cNvCxnSpPr/>
            <p:nvPr/>
          </p:nvCxnSpPr>
          <p:spPr>
            <a:xfrm rot="319957" flipV="1">
              <a:off x="2037666" y="4694275"/>
              <a:ext cx="1600200" cy="1366319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2"/>
            <p:cNvSpPr txBox="1"/>
            <p:nvPr/>
          </p:nvSpPr>
          <p:spPr>
            <a:xfrm rot="19399957">
              <a:off x="2596895" y="5075632"/>
              <a:ext cx="7697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6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rot="10800000" flipV="1">
            <a:off x="5299981" y="2950048"/>
            <a:ext cx="1610239" cy="755678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20151979">
            <a:off x="5602972" y="3196197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3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50" name="Group 249"/>
          <p:cNvGrpSpPr/>
          <p:nvPr/>
        </p:nvGrpSpPr>
        <p:grpSpPr>
          <a:xfrm rot="161468">
            <a:off x="5074721" y="4227096"/>
            <a:ext cx="2705783" cy="956863"/>
            <a:chOff x="5042637" y="4267201"/>
            <a:chExt cx="2705783" cy="956863"/>
          </a:xfrm>
        </p:grpSpPr>
        <p:cxnSp>
          <p:nvCxnSpPr>
            <p:cNvPr id="145" name="Straight Arrow Connector 144"/>
            <p:cNvCxnSpPr/>
            <p:nvPr/>
          </p:nvCxnSpPr>
          <p:spPr>
            <a:xfrm rot="10800000">
              <a:off x="5042637" y="4267201"/>
              <a:ext cx="2705783" cy="956863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 rot="1116306">
              <a:off x="5839829" y="4507543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4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 rot="480000">
            <a:off x="4571659" y="4642028"/>
            <a:ext cx="369332" cy="1291744"/>
            <a:chOff x="4405577" y="4590199"/>
            <a:chExt cx="369332" cy="1291744"/>
          </a:xfrm>
        </p:grpSpPr>
        <p:cxnSp>
          <p:nvCxnSpPr>
            <p:cNvPr id="146" name="Straight Arrow Connector 145"/>
            <p:cNvCxnSpPr/>
            <p:nvPr/>
          </p:nvCxnSpPr>
          <p:spPr>
            <a:xfrm rot="15720000" flipV="1">
              <a:off x="3962318" y="5103848"/>
              <a:ext cx="1291744" cy="264446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 rot="4075573">
              <a:off x="4188306" y="5015444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5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870620"/>
              </p:ext>
            </p:extLst>
          </p:nvPr>
        </p:nvGraphicFramePr>
        <p:xfrm>
          <a:off x="5114752" y="1404366"/>
          <a:ext cx="36115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0" name="Equation" r:id="rId6" imgW="1244600" imgH="228600" progId="Equation.3">
                  <p:embed/>
                </p:oleObj>
              </mc:Choice>
              <mc:Fallback>
                <p:oleObj name="Equation" r:id="rId6" imgW="1244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752" y="1404366"/>
                        <a:ext cx="361156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val 136"/>
          <p:cNvSpPr/>
          <p:nvPr/>
        </p:nvSpPr>
        <p:spPr>
          <a:xfrm rot="20358229">
            <a:off x="4273182" y="2750947"/>
            <a:ext cx="3390185" cy="10841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5944032">
            <a:off x="2687333" y="2193920"/>
            <a:ext cx="3068477" cy="112299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Background: Conjugate </a:t>
            </a:r>
            <a:r>
              <a:rPr lang="en-US" sz="3600" dirty="0" err="1" smtClean="0"/>
              <a:t>Beamforming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89" y="598867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1042419">
            <a:off x="422283" y="3102063"/>
            <a:ext cx="3962231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1570204">
            <a:off x="3671722" y="4310339"/>
            <a:ext cx="3875367" cy="9647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rot="7269226">
            <a:off x="2155447" y="4577070"/>
            <a:ext cx="3027815" cy="9846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8368454">
            <a:off x="3536571" y="3760388"/>
            <a:ext cx="574859" cy="100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794676" y="3282012"/>
            <a:ext cx="1380679" cy="136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1"/>
          <p:cNvGrpSpPr/>
          <p:nvPr/>
        </p:nvGrpSpPr>
        <p:grpSpPr>
          <a:xfrm>
            <a:off x="3657600" y="3429000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val 138"/>
          <p:cNvSpPr/>
          <p:nvPr/>
        </p:nvSpPr>
        <p:spPr>
          <a:xfrm rot="7269226">
            <a:off x="2763877" y="4296286"/>
            <a:ext cx="2048182" cy="66925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/>
          <p:cNvSpPr/>
          <p:nvPr/>
        </p:nvSpPr>
        <p:spPr>
          <a:xfrm rot="488027">
            <a:off x="3682803" y="3956711"/>
            <a:ext cx="1027248" cy="42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/>
        </p:nvSpPr>
        <p:spPr>
          <a:xfrm rot="4954813">
            <a:off x="3488341" y="4377357"/>
            <a:ext cx="2068353" cy="5529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20358229">
            <a:off x="4293712" y="3020826"/>
            <a:ext cx="1891657" cy="92667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5193542">
            <a:off x="3260282" y="3313894"/>
            <a:ext cx="1809303" cy="67356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more antennas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89" y="598867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881020">
            <a:off x="-82244" y="3247454"/>
            <a:ext cx="4510590" cy="65757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1570204">
            <a:off x="3990523" y="3964431"/>
            <a:ext cx="1905485" cy="6398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8368454">
            <a:off x="4147157" y="3582354"/>
            <a:ext cx="574859" cy="1127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921068" y="3401295"/>
            <a:ext cx="810370" cy="1119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35" name="Rectangle 534"/>
          <p:cNvSpPr/>
          <p:nvPr/>
        </p:nvSpPr>
        <p:spPr>
          <a:xfrm rot="18441256">
            <a:off x="3909795" y="3590566"/>
            <a:ext cx="515774" cy="68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429000"/>
            <a:ext cx="172844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07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19587628">
            <a:off x="4921994" y="3266622"/>
            <a:ext cx="621258" cy="35080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8595299">
            <a:off x="3055920" y="4213455"/>
            <a:ext cx="1006872" cy="5045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5778182">
            <a:off x="3620054" y="4407802"/>
            <a:ext cx="621258" cy="3622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5400000">
            <a:off x="3844383" y="4613817"/>
            <a:ext cx="814974" cy="2741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6436965">
            <a:off x="4567846" y="3166821"/>
            <a:ext cx="621258" cy="2890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555280">
            <a:off x="4728008" y="3966083"/>
            <a:ext cx="1029866" cy="44983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277725">
            <a:off x="4961501" y="3735346"/>
            <a:ext cx="621258" cy="23579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even more antennas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Rectangle 243"/>
          <p:cNvSpPr/>
          <p:nvPr/>
        </p:nvSpPr>
        <p:spPr>
          <a:xfrm rot="488027" flipH="1" flipV="1">
            <a:off x="4702874" y="3373188"/>
            <a:ext cx="344891" cy="7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rot="2406187">
            <a:off x="3415208" y="3313109"/>
            <a:ext cx="1000377" cy="50582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 rot="960000">
            <a:off x="-1741769" y="3065761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6618783">
            <a:off x="3708621" y="4022811"/>
            <a:ext cx="587114" cy="68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6650071">
            <a:off x="4898165" y="3831146"/>
            <a:ext cx="348367" cy="348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6430180">
            <a:off x="4078688" y="3408400"/>
            <a:ext cx="269930" cy="332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4326152">
            <a:off x="3963747" y="3144972"/>
            <a:ext cx="871206" cy="47684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1570204">
            <a:off x="4428521" y="4310554"/>
            <a:ext cx="667958" cy="54125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429000"/>
            <a:ext cx="17978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52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0"/>
            <a:ext cx="456684" cy="314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/>
          <p:cNvCxnSpPr/>
          <p:nvPr/>
        </p:nvCxnSpPr>
        <p:spPr>
          <a:xfrm rot="10800000" flipV="1">
            <a:off x="5299981" y="2950048"/>
            <a:ext cx="1610239" cy="755678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20151979">
            <a:off x="5679173" y="311999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3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6" name="Group 45"/>
          <p:cNvGrpSpPr/>
          <p:nvPr/>
        </p:nvGrpSpPr>
        <p:grpSpPr>
          <a:xfrm rot="480000">
            <a:off x="4590359" y="4870601"/>
            <a:ext cx="369332" cy="1145794"/>
            <a:chOff x="4435877" y="4733360"/>
            <a:chExt cx="369332" cy="1145794"/>
          </a:xfrm>
        </p:grpSpPr>
        <p:cxnSp>
          <p:nvCxnSpPr>
            <p:cNvPr id="47" name="Straight Arrow Connector 46"/>
            <p:cNvCxnSpPr/>
            <p:nvPr/>
          </p:nvCxnSpPr>
          <p:spPr>
            <a:xfrm rot="15720000" flipV="1">
              <a:off x="4060243" y="5188973"/>
              <a:ext cx="1145794" cy="234567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4162375">
              <a:off x="4218606" y="5049056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5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220770" y="2867847"/>
            <a:ext cx="2604215" cy="2290527"/>
            <a:chOff x="3220770" y="2867847"/>
            <a:chExt cx="2604215" cy="2290527"/>
          </a:xfrm>
        </p:grpSpPr>
        <p:sp>
          <p:nvSpPr>
            <p:cNvPr id="54" name="Oval 53"/>
            <p:cNvSpPr/>
            <p:nvPr/>
          </p:nvSpPr>
          <p:spPr>
            <a:xfrm rot="19587628">
              <a:off x="4921994" y="3266622"/>
              <a:ext cx="621258" cy="3508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8595299">
              <a:off x="3220770" y="4204855"/>
              <a:ext cx="839165" cy="45842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778182">
              <a:off x="3512116" y="4462519"/>
              <a:ext cx="778203" cy="4042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3844383" y="4613817"/>
              <a:ext cx="814974" cy="2741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6436965">
              <a:off x="4370434" y="3016246"/>
              <a:ext cx="734581" cy="4377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1809031">
              <a:off x="4728008" y="3966083"/>
              <a:ext cx="1029866" cy="4498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77725">
              <a:off x="5190101" y="3834683"/>
              <a:ext cx="621258" cy="2357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2406187">
              <a:off x="3448044" y="3298757"/>
              <a:ext cx="972780" cy="5321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16430180">
              <a:off x="4078688" y="3408400"/>
              <a:ext cx="269930" cy="332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4326152">
              <a:off x="3898450" y="3234677"/>
              <a:ext cx="871206" cy="33960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2225413">
              <a:off x="4493194" y="4255008"/>
              <a:ext cx="879742" cy="49147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4042266">
              <a:off x="4196256" y="4517651"/>
              <a:ext cx="767509" cy="33729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9585885">
              <a:off x="5003352" y="3451271"/>
              <a:ext cx="821633" cy="43778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7471378">
              <a:off x="4606383" y="3166017"/>
              <a:ext cx="814974" cy="2741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23236">
              <a:off x="3373743" y="3703926"/>
              <a:ext cx="635853" cy="3247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277725">
              <a:off x="3361301" y="3987084"/>
              <a:ext cx="621258" cy="2357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6618783">
              <a:off x="3686557" y="3627675"/>
              <a:ext cx="954890" cy="114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488027" flipH="1" flipV="1">
              <a:off x="4666357" y="3272259"/>
              <a:ext cx="567252" cy="1374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19793905" flipH="1" flipV="1">
              <a:off x="4347555" y="3176869"/>
              <a:ext cx="912745" cy="1173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 rot="15508223" flipH="1" flipV="1">
            <a:off x="4933063" y="3410635"/>
            <a:ext cx="588878" cy="612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Conjugate Multi-user </a:t>
            </a:r>
            <a:r>
              <a:rPr lang="en-US" dirty="0" err="1" smtClean="0"/>
              <a:t>Beamforming</a:t>
            </a:r>
            <a:endParaRPr lang="en-US" dirty="0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0960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Rectangle 243"/>
          <p:cNvSpPr/>
          <p:nvPr/>
        </p:nvSpPr>
        <p:spPr>
          <a:xfrm rot="488027" flipH="1" flipV="1">
            <a:off x="4702874" y="3373188"/>
            <a:ext cx="344891" cy="7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 rot="960000">
            <a:off x="-1741769" y="3065761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6618783">
            <a:off x="3708621" y="4022811"/>
            <a:ext cx="587114" cy="68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6650071">
            <a:off x="4898165" y="3831146"/>
            <a:ext cx="348367" cy="348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6430180">
            <a:off x="4078688" y="3408400"/>
            <a:ext cx="269930" cy="332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2"/>
          <p:cNvGrpSpPr/>
          <p:nvPr/>
        </p:nvGrpSpPr>
        <p:grpSpPr>
          <a:xfrm rot="21280043">
            <a:off x="2032652" y="4876800"/>
            <a:ext cx="1443279" cy="1232335"/>
            <a:chOff x="2031780" y="4820678"/>
            <a:chExt cx="1443279" cy="1232335"/>
          </a:xfrm>
        </p:grpSpPr>
        <p:cxnSp>
          <p:nvCxnSpPr>
            <p:cNvPr id="36" name="Straight Arrow Connector 35"/>
            <p:cNvCxnSpPr/>
            <p:nvPr/>
          </p:nvCxnSpPr>
          <p:spPr>
            <a:xfrm rot="319957" flipV="1">
              <a:off x="2031780" y="4820678"/>
              <a:ext cx="1443279" cy="1232335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2"/>
            <p:cNvSpPr txBox="1"/>
            <p:nvPr/>
          </p:nvSpPr>
          <p:spPr>
            <a:xfrm rot="19399957">
              <a:off x="2359427" y="5271754"/>
              <a:ext cx="7697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6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8" name="Oval 37"/>
          <p:cNvSpPr/>
          <p:nvPr/>
        </p:nvSpPr>
        <p:spPr>
          <a:xfrm rot="19209614">
            <a:off x="-1240177" y="6032721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3581400" y="2514600"/>
            <a:ext cx="1371600" cy="152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"/>
          <p:cNvSpPr txBox="1"/>
          <p:nvPr/>
        </p:nvSpPr>
        <p:spPr>
          <a:xfrm rot="5040000">
            <a:off x="3911624" y="2359699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2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5" name="Group 42"/>
          <p:cNvGrpSpPr/>
          <p:nvPr/>
        </p:nvGrpSpPr>
        <p:grpSpPr>
          <a:xfrm rot="161468">
            <a:off x="5074721" y="4227096"/>
            <a:ext cx="2705783" cy="956863"/>
            <a:chOff x="5042637" y="4267201"/>
            <a:chExt cx="2705783" cy="956863"/>
          </a:xfrm>
        </p:grpSpPr>
        <p:cxnSp>
          <p:nvCxnSpPr>
            <p:cNvPr id="44" name="Straight Arrow Connector 43"/>
            <p:cNvCxnSpPr/>
            <p:nvPr/>
          </p:nvCxnSpPr>
          <p:spPr>
            <a:xfrm rot="10800000">
              <a:off x="5042637" y="4267201"/>
              <a:ext cx="2705783" cy="956863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1116306">
              <a:off x="5839829" y="4507543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4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9" name="Oval 48"/>
          <p:cNvSpPr/>
          <p:nvPr/>
        </p:nvSpPr>
        <p:spPr>
          <a:xfrm rot="15752303">
            <a:off x="1047601" y="953930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5545323">
            <a:off x="2018541" y="6617253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261972">
            <a:off x="3920779" y="4665498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20209866">
            <a:off x="4038503" y="2634394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429000"/>
            <a:ext cx="17978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6" name="Straight Arrow Connector 75"/>
          <p:cNvCxnSpPr/>
          <p:nvPr/>
        </p:nvCxnSpPr>
        <p:spPr>
          <a:xfrm rot="10800000" flipV="1">
            <a:off x="5399883" y="3505200"/>
            <a:ext cx="324740" cy="152400"/>
          </a:xfrm>
          <a:prstGeom prst="straightConnector1">
            <a:avLst/>
          </a:prstGeom>
          <a:ln w="57150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V="1">
            <a:off x="4535518" y="4824675"/>
            <a:ext cx="252176" cy="51625"/>
          </a:xfrm>
          <a:prstGeom prst="straightConnector1">
            <a:avLst/>
          </a:prstGeom>
          <a:ln w="57150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68198"/>
              </p:ext>
            </p:extLst>
          </p:nvPr>
        </p:nvGraphicFramePr>
        <p:xfrm>
          <a:off x="6582913" y="1419489"/>
          <a:ext cx="18780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6" imgW="647700" imgH="203200" progId="Equation.3">
                  <p:embed/>
                </p:oleObj>
              </mc:Choice>
              <mc:Fallback>
                <p:oleObj name="Equation" r:id="rId6" imgW="647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2913" y="1419489"/>
                        <a:ext cx="18780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75429" y="6034752"/>
            <a:ext cx="38712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Conjugate approaches </a:t>
            </a:r>
            <a:r>
              <a:rPr lang="en-US" dirty="0" err="1" smtClean="0">
                <a:solidFill>
                  <a:srgbClr val="008000"/>
                </a:solidFill>
              </a:rPr>
              <a:t>Zeroforcing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sz="1600" dirty="0" smtClean="0"/>
              <a:t>as </a:t>
            </a:r>
            <a:r>
              <a:rPr lang="en-US" sz="1600" dirty="0"/>
              <a:t>M/K</a:t>
            </a:r>
            <a:r>
              <a:rPr lang="en-US" sz="1600" dirty="0">
                <a:sym typeface="Wingdings"/>
              </a:rPr>
              <a:t>∞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2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Conjugate        vs.       </a:t>
            </a:r>
            <a:r>
              <a:rPr lang="en-US" sz="3600" dirty="0" err="1" smtClean="0"/>
              <a:t>Zeroforcing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16428"/>
            <a:ext cx="4038600" cy="2756028"/>
          </a:xfrm>
        </p:spPr>
        <p:txBody>
          <a:bodyPr>
            <a:normAutofit/>
          </a:bodyPr>
          <a:lstStyle/>
          <a:p>
            <a:r>
              <a:rPr lang="en-US" dirty="0" smtClean="0"/>
              <a:t>Trivial computation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Suboptimal capacity</a:t>
            </a:r>
          </a:p>
          <a:p>
            <a:endParaRPr lang="en-US" dirty="0"/>
          </a:p>
          <a:p>
            <a:r>
              <a:rPr lang="en-US" dirty="0" smtClean="0"/>
              <a:t>Scalable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69823" y="3016428"/>
            <a:ext cx="4702003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Nontrivial computation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Close to capacity achieving</a:t>
            </a:r>
          </a:p>
          <a:p>
            <a:endParaRPr lang="en-US" dirty="0" smtClean="0"/>
          </a:p>
          <a:p>
            <a:r>
              <a:rPr lang="en-US" dirty="0" smtClean="0"/>
              <a:t>Not scalable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33029"/>
              </p:ext>
            </p:extLst>
          </p:nvPr>
        </p:nvGraphicFramePr>
        <p:xfrm>
          <a:off x="1143340" y="2022391"/>
          <a:ext cx="18780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59" name="Equation" r:id="rId3" imgW="647700" imgH="203200" progId="Equation.3">
                  <p:embed/>
                </p:oleObj>
              </mc:Choice>
              <mc:Fallback>
                <p:oleObj name="Equation" r:id="rId3" imgW="647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340" y="2022391"/>
                        <a:ext cx="18780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494603"/>
              </p:ext>
            </p:extLst>
          </p:nvPr>
        </p:nvGraphicFramePr>
        <p:xfrm>
          <a:off x="5217386" y="1955957"/>
          <a:ext cx="36115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60" name="Equation" r:id="rId5" imgW="1244600" imgH="228600" progId="Equation.3">
                  <p:embed/>
                </p:oleObj>
              </mc:Choice>
              <mc:Fallback>
                <p:oleObj name="Equation" r:id="rId5" imgW="1244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386" y="1955957"/>
                        <a:ext cx="361156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9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Estimate channels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Calculate weights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Apply </a:t>
            </a:r>
            <a:r>
              <a:rPr lang="en-US" dirty="0"/>
              <a:t>l</a:t>
            </a:r>
            <a:r>
              <a:rPr lang="en-US" dirty="0" smtClean="0"/>
              <a:t>inear </a:t>
            </a:r>
            <a:r>
              <a:rPr lang="en-US" dirty="0" err="1" smtClean="0"/>
              <a:t>precoding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Scalability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Estimate channels</a:t>
            </a:r>
          </a:p>
          <a:p>
            <a:pPr marL="971550" lvl="1" indent="-514350"/>
            <a:r>
              <a:rPr lang="en-US" dirty="0" smtClean="0">
                <a:solidFill>
                  <a:srgbClr val="FF0000"/>
                </a:solidFill>
              </a:rPr>
              <a:t>M+K pilots, then M•K feedback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Calculate weights</a:t>
            </a:r>
          </a:p>
          <a:p>
            <a:pPr marL="971550" lvl="1" indent="-514350"/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(M•K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), non-parallelizable, centralized data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Apply </a:t>
            </a:r>
            <a:r>
              <a:rPr lang="en-US" dirty="0"/>
              <a:t>l</a:t>
            </a:r>
            <a:r>
              <a:rPr lang="en-US" dirty="0" smtClean="0"/>
              <a:t>inear </a:t>
            </a:r>
            <a:r>
              <a:rPr lang="en-US" dirty="0" err="1" smtClean="0"/>
              <a:t>precoding</a:t>
            </a:r>
            <a:endParaRPr lang="en-US" dirty="0" smtClean="0"/>
          </a:p>
          <a:p>
            <a:pPr marL="977900" lvl="1" indent="-520700"/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(M•K), then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(M) data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Argos’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Estimate channels</a:t>
            </a:r>
          </a:p>
          <a:p>
            <a:pPr marL="971550" lvl="1" indent="-514350"/>
            <a:r>
              <a:rPr lang="en-US" dirty="0" smtClean="0">
                <a:solidFill>
                  <a:srgbClr val="00B050"/>
                </a:solidFill>
              </a:rPr>
              <a:t>New reciprocal calibration method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Calculate weights</a:t>
            </a:r>
          </a:p>
          <a:p>
            <a:pPr marL="971550" lvl="1" indent="-514350"/>
            <a:r>
              <a:rPr lang="en-US" dirty="0" smtClean="0">
                <a:solidFill>
                  <a:srgbClr val="00B050"/>
                </a:solidFill>
              </a:rPr>
              <a:t>Novel distributed </a:t>
            </a:r>
            <a:r>
              <a:rPr lang="en-US" dirty="0" err="1" smtClean="0">
                <a:solidFill>
                  <a:srgbClr val="00B050"/>
                </a:solidFill>
              </a:rPr>
              <a:t>beamforming</a:t>
            </a:r>
            <a:r>
              <a:rPr lang="en-US" dirty="0" smtClean="0">
                <a:solidFill>
                  <a:srgbClr val="00B050"/>
                </a:solidFill>
              </a:rPr>
              <a:t> method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Apply linear </a:t>
            </a:r>
            <a:r>
              <a:rPr lang="en-US" dirty="0" err="1" smtClean="0"/>
              <a:t>precoding</a:t>
            </a:r>
            <a:endParaRPr lang="en-US" dirty="0" smtClean="0"/>
          </a:p>
          <a:p>
            <a:pPr marL="977900" lvl="1" indent="-520700"/>
            <a:r>
              <a:rPr lang="en-US" dirty="0" smtClean="0">
                <a:solidFill>
                  <a:srgbClr val="00B050"/>
                </a:solidFill>
              </a:rPr>
              <a:t>Carefully designed scalable architecture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0983" y="1981200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(M•K) </a:t>
            </a:r>
            <a:r>
              <a:rPr lang="en-US" sz="2400" dirty="0" smtClean="0"/>
              <a:t>→ </a:t>
            </a:r>
            <a:r>
              <a:rPr lang="en-US" sz="2400" b="1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(K)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8988" y="3581400"/>
            <a:ext cx="2441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(M•K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→ </a:t>
            </a:r>
            <a:r>
              <a:rPr lang="en-US" sz="2400" b="1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(K)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16645" y="5181600"/>
            <a:ext cx="2326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(M•K) </a:t>
            </a:r>
            <a:r>
              <a:rPr lang="en-US" sz="2400" dirty="0" smtClean="0"/>
              <a:t>→ </a:t>
            </a:r>
            <a:r>
              <a:rPr lang="en-US" sz="2400" b="1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(K)</a:t>
            </a:r>
            <a:r>
              <a:rPr lang="en-US" sz="2400" dirty="0" smtClean="0"/>
              <a:t>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918083" y="2171700"/>
            <a:ext cx="533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986088" y="3771900"/>
            <a:ext cx="533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397545" y="5372100"/>
            <a:ext cx="533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6388" y="6338411"/>
            <a:ext cx="8685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aseline="30000" dirty="0"/>
              <a:t>C. </a:t>
            </a:r>
            <a:r>
              <a:rPr lang="en-US" sz="2400" baseline="30000" dirty="0" smtClean="0"/>
              <a:t>Shepard et al. </a:t>
            </a:r>
            <a:r>
              <a:rPr lang="en-US" sz="2400" baseline="30000" dirty="0"/>
              <a:t>Argos: Practical many-antenna base stations. </a:t>
            </a:r>
            <a:r>
              <a:rPr lang="en-US" sz="2400" baseline="30000" dirty="0" smtClean="0"/>
              <a:t>ACM </a:t>
            </a:r>
            <a:r>
              <a:rPr lang="en-US" sz="2400" baseline="30000" dirty="0" err="1"/>
              <a:t>MobiCom</a:t>
            </a:r>
            <a:r>
              <a:rPr lang="en-US" sz="2400" baseline="30000" dirty="0"/>
              <a:t>, 2012.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Antennas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Argos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3" name="Group 103"/>
          <p:cNvGrpSpPr/>
          <p:nvPr/>
        </p:nvGrpSpPr>
        <p:grpSpPr>
          <a:xfrm>
            <a:off x="1981200" y="1866900"/>
            <a:ext cx="5181600" cy="4236720"/>
            <a:chOff x="2019300" y="1600200"/>
            <a:chExt cx="5181600" cy="4236720"/>
          </a:xfrm>
        </p:grpSpPr>
        <p:sp>
          <p:nvSpPr>
            <p:cNvPr id="74" name="Rounded Rectangle 73"/>
            <p:cNvSpPr/>
            <p:nvPr/>
          </p:nvSpPr>
          <p:spPr>
            <a:xfrm>
              <a:off x="2019300" y="1600200"/>
              <a:ext cx="1828800" cy="8382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bel" pitchFamily="2" charset="0"/>
                </a:rPr>
                <a:t>Central Controller</a:t>
              </a:r>
              <a:endParaRPr lang="en-US" sz="14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019300" y="2895600"/>
              <a:ext cx="1280160" cy="5486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bel" pitchFamily="2" charset="0"/>
                </a:rPr>
                <a:t>Argos Hub</a:t>
              </a:r>
              <a:endParaRPr lang="en-US" sz="12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467100" y="2895600"/>
              <a:ext cx="1280160" cy="5486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bel" pitchFamily="2" charset="0"/>
                </a:rPr>
                <a:t>Argos Hub</a:t>
              </a:r>
              <a:endParaRPr lang="en-US" sz="12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5865224" y="2895600"/>
              <a:ext cx="1280160" cy="5486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bel" pitchFamily="2" charset="0"/>
                </a:rPr>
                <a:t>Argos Hub</a:t>
              </a:r>
              <a:endParaRPr lang="en-US" sz="12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cxnSp>
          <p:nvCxnSpPr>
            <p:cNvPr id="78" name="Elbow Connector 77"/>
            <p:cNvCxnSpPr>
              <a:stCxn id="74" idx="2"/>
              <a:endCxn id="75" idx="0"/>
            </p:cNvCxnSpPr>
            <p:nvPr/>
          </p:nvCxnSpPr>
          <p:spPr>
            <a:xfrm rot="5400000">
              <a:off x="2567940" y="2529840"/>
              <a:ext cx="457200" cy="274320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74" idx="2"/>
              <a:endCxn id="76" idx="0"/>
            </p:cNvCxnSpPr>
            <p:nvPr/>
          </p:nvCxnSpPr>
          <p:spPr>
            <a:xfrm rot="16200000" flipH="1">
              <a:off x="3291840" y="2080260"/>
              <a:ext cx="457200" cy="1173480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74" idx="2"/>
              <a:endCxn id="77" idx="0"/>
            </p:cNvCxnSpPr>
            <p:nvPr/>
          </p:nvCxnSpPr>
          <p:spPr>
            <a:xfrm rot="16200000" flipH="1">
              <a:off x="4490902" y="881198"/>
              <a:ext cx="457200" cy="3571604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2019300" y="39624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086100" y="39624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143501" y="3943927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019300" y="45720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2019300" y="54102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cxnSp>
          <p:nvCxnSpPr>
            <p:cNvPr id="86" name="Elbow Connector 85"/>
            <p:cNvCxnSpPr>
              <a:stCxn id="75" idx="2"/>
              <a:endCxn id="81" idx="0"/>
            </p:cNvCxnSpPr>
            <p:nvPr/>
          </p:nvCxnSpPr>
          <p:spPr>
            <a:xfrm rot="5400000">
              <a:off x="2308860" y="3611880"/>
              <a:ext cx="518160" cy="182880"/>
            </a:xfrm>
            <a:prstGeom prst="bent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>
              <a:stCxn id="75" idx="2"/>
              <a:endCxn id="82" idx="0"/>
            </p:cNvCxnSpPr>
            <p:nvPr/>
          </p:nvCxnSpPr>
          <p:spPr>
            <a:xfrm rot="16200000" flipH="1">
              <a:off x="2842260" y="3261360"/>
              <a:ext cx="518160" cy="883920"/>
            </a:xfrm>
            <a:prstGeom prst="bent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>
              <a:stCxn id="75" idx="2"/>
              <a:endCxn id="83" idx="0"/>
            </p:cNvCxnSpPr>
            <p:nvPr/>
          </p:nvCxnSpPr>
          <p:spPr>
            <a:xfrm rot="16200000" flipH="1">
              <a:off x="3880197" y="2223422"/>
              <a:ext cx="499687" cy="2941321"/>
            </a:xfrm>
            <a:prstGeom prst="bent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1" idx="2"/>
              <a:endCxn id="84" idx="0"/>
            </p:cNvCxnSpPr>
            <p:nvPr/>
          </p:nvCxnSpPr>
          <p:spPr>
            <a:xfrm>
              <a:off x="2476500" y="4373880"/>
              <a:ext cx="0" cy="198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4" idx="2"/>
              <a:endCxn id="85" idx="0"/>
            </p:cNvCxnSpPr>
            <p:nvPr/>
          </p:nvCxnSpPr>
          <p:spPr>
            <a:xfrm>
              <a:off x="2476500" y="4983480"/>
              <a:ext cx="0" cy="4267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 rot="16200000">
              <a:off x="2364433" y="4967258"/>
              <a:ext cx="228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bel" pitchFamily="2" charset="0"/>
                  <a:cs typeface="Times New Roman" pitchFamily="18" charset="0"/>
                </a:rPr>
                <a:t>…</a:t>
              </a:r>
              <a:endParaRPr lang="en-US" sz="2400" dirty="0">
                <a:latin typeface="Abel" pitchFamily="2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62500" y="2668369"/>
              <a:ext cx="11027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Abel" pitchFamily="2" charset="0"/>
                  <a:cs typeface="Times New Roman" pitchFamily="18" charset="0"/>
                </a:rPr>
                <a:t>…</a:t>
              </a:r>
              <a:endParaRPr lang="en-US" sz="3600" dirty="0">
                <a:latin typeface="Abel" pitchFamily="2" charset="0"/>
                <a:cs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000500" y="3695700"/>
              <a:ext cx="1143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Abel" pitchFamily="2" charset="0"/>
                  <a:cs typeface="Times New Roman" pitchFamily="18" charset="0"/>
                </a:rPr>
                <a:t>…</a:t>
              </a:r>
              <a:endParaRPr lang="en-US" sz="3600" dirty="0">
                <a:latin typeface="Abel" pitchFamily="2" charset="0"/>
                <a:cs typeface="Times New Roman" pitchFamily="18" charset="0"/>
              </a:endParaRPr>
            </a:p>
          </p:txBody>
        </p:sp>
        <p:cxnSp>
          <p:nvCxnSpPr>
            <p:cNvPr id="94" name="Straight Connector 93"/>
            <p:cNvCxnSpPr>
              <a:endCxn id="74" idx="3"/>
            </p:cNvCxnSpPr>
            <p:nvPr/>
          </p:nvCxnSpPr>
          <p:spPr>
            <a:xfrm flipH="1">
              <a:off x="3848100" y="2019300"/>
              <a:ext cx="3297284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4724400" y="1600200"/>
              <a:ext cx="18669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bel" pitchFamily="2" charset="0"/>
                  <a:cs typeface="Times New Roman" pitchFamily="18" charset="0"/>
                </a:rPr>
                <a:t>Data Backhaul</a:t>
              </a:r>
              <a:endParaRPr lang="en-US" sz="2000" dirty="0">
                <a:latin typeface="Abel" pitchFamily="2" charset="0"/>
                <a:cs typeface="Times New Roman" pitchFamily="18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000500" y="4648200"/>
              <a:ext cx="3200400" cy="11887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</a:p>
            <a:p>
              <a:pPr algn="ctr"/>
              <a:endParaRPr lang="en-US" sz="32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>
              <a:off x="4152900" y="4346536"/>
              <a:ext cx="986056" cy="30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ounded Rectangle 98"/>
            <p:cNvSpPr/>
            <p:nvPr/>
          </p:nvSpPr>
          <p:spPr>
            <a:xfrm>
              <a:off x="4155076" y="5410200"/>
              <a:ext cx="731520" cy="2743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bel" pitchFamily="2" charset="0"/>
                </a:rPr>
                <a:t>Radio</a:t>
              </a:r>
              <a:endParaRPr lang="en-US" sz="105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5067300" y="5410200"/>
              <a:ext cx="731520" cy="2743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bel" pitchFamily="2" charset="0"/>
                </a:rPr>
                <a:t>Radio</a:t>
              </a:r>
              <a:endParaRPr lang="en-US" sz="105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6316980" y="5410200"/>
              <a:ext cx="731520" cy="2743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bel" pitchFamily="2" charset="0"/>
                </a:rPr>
                <a:t>Radio</a:t>
              </a:r>
              <a:endParaRPr lang="en-US" sz="105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829300" y="5215235"/>
              <a:ext cx="4419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Abel" pitchFamily="2" charset="0"/>
                  <a:cs typeface="Times New Roman" pitchFamily="18" charset="0"/>
                </a:rPr>
                <a:t>…</a:t>
              </a:r>
              <a:endParaRPr lang="en-US" sz="2400" dirty="0">
                <a:solidFill>
                  <a:schemeClr val="bg1"/>
                </a:solidFill>
                <a:latin typeface="Abel" pitchFamily="2" charset="0"/>
                <a:cs typeface="Times New Roman" pitchFamily="18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6046527" y="4323790"/>
              <a:ext cx="986056" cy="30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6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Left-Right Arrow 311"/>
          <p:cNvSpPr/>
          <p:nvPr/>
        </p:nvSpPr>
        <p:spPr>
          <a:xfrm>
            <a:off x="2676360" y="3811104"/>
            <a:ext cx="1790700" cy="685800"/>
          </a:xfrm>
          <a:prstGeom prst="leftRightArrow">
            <a:avLst>
              <a:gd name="adj1" fmla="val 59333"/>
              <a:gd name="adj2" fmla="val 62451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Argos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" name="Group 74"/>
          <p:cNvGrpSpPr/>
          <p:nvPr/>
        </p:nvGrpSpPr>
        <p:grpSpPr>
          <a:xfrm>
            <a:off x="1981200" y="1866900"/>
            <a:ext cx="1828800" cy="4221480"/>
            <a:chOff x="1981200" y="1866900"/>
            <a:chExt cx="1828800" cy="4221480"/>
          </a:xfrm>
        </p:grpSpPr>
        <p:sp>
          <p:nvSpPr>
            <p:cNvPr id="37" name="Rounded Rectangle 36"/>
            <p:cNvSpPr/>
            <p:nvPr/>
          </p:nvSpPr>
          <p:spPr>
            <a:xfrm>
              <a:off x="1981200" y="1866900"/>
              <a:ext cx="1828800" cy="8382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bel" pitchFamily="2" charset="0"/>
                </a:rPr>
                <a:t>Central Controller</a:t>
              </a:r>
              <a:endParaRPr lang="en-US" sz="14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981200" y="3162300"/>
              <a:ext cx="1280160" cy="5486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bel" pitchFamily="2" charset="0"/>
                </a:rPr>
                <a:t>Argos Hub</a:t>
              </a:r>
              <a:endParaRPr lang="en-US" sz="12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981200" y="42291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981200" y="48387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981200" y="56769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cxnSp>
          <p:nvCxnSpPr>
            <p:cNvPr id="52" name="Straight Connector 51"/>
            <p:cNvCxnSpPr>
              <a:stCxn id="44" idx="2"/>
              <a:endCxn id="47" idx="0"/>
            </p:cNvCxnSpPr>
            <p:nvPr/>
          </p:nvCxnSpPr>
          <p:spPr>
            <a:xfrm>
              <a:off x="2438400" y="4640580"/>
              <a:ext cx="0" cy="198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2"/>
              <a:endCxn id="48" idx="0"/>
            </p:cNvCxnSpPr>
            <p:nvPr/>
          </p:nvCxnSpPr>
          <p:spPr>
            <a:xfrm>
              <a:off x="2438400" y="5250180"/>
              <a:ext cx="0" cy="4267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16200000">
              <a:off x="2326333" y="5233958"/>
              <a:ext cx="228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bel" pitchFamily="2" charset="0"/>
                  <a:cs typeface="Times New Roman" pitchFamily="18" charset="0"/>
                </a:rPr>
                <a:t>…</a:t>
              </a:r>
              <a:endParaRPr lang="en-US" sz="2400" dirty="0">
                <a:latin typeface="Abel" pitchFamily="2" charset="0"/>
                <a:cs typeface="Times New Roman" pitchFamily="18" charset="0"/>
              </a:endParaRPr>
            </a:p>
          </p:txBody>
        </p:sp>
        <p:cxnSp>
          <p:nvCxnSpPr>
            <p:cNvPr id="73" name="Elbow Connector 72"/>
            <p:cNvCxnSpPr/>
            <p:nvPr/>
          </p:nvCxnSpPr>
          <p:spPr>
            <a:xfrm rot="5400000">
              <a:off x="2529840" y="2796540"/>
              <a:ext cx="457200" cy="274320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/>
            <p:nvPr/>
          </p:nvCxnSpPr>
          <p:spPr>
            <a:xfrm rot="5400000">
              <a:off x="2270760" y="3878580"/>
              <a:ext cx="518160" cy="182880"/>
            </a:xfrm>
            <a:prstGeom prst="bent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Right Arrow 173"/>
          <p:cNvSpPr/>
          <p:nvPr/>
        </p:nvSpPr>
        <p:spPr>
          <a:xfrm flipH="1">
            <a:off x="2514599" y="2095500"/>
            <a:ext cx="3809999" cy="4572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ight Arrow 174"/>
          <p:cNvSpPr/>
          <p:nvPr/>
        </p:nvSpPr>
        <p:spPr>
          <a:xfrm flipH="1">
            <a:off x="2514600" y="3208020"/>
            <a:ext cx="3810000" cy="4572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ight Arrow 175"/>
          <p:cNvSpPr/>
          <p:nvPr/>
        </p:nvSpPr>
        <p:spPr>
          <a:xfrm flipH="1">
            <a:off x="5638800" y="4847068"/>
            <a:ext cx="668168" cy="40311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28600" y="1828800"/>
            <a:ext cx="1920240" cy="9144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Central Controller</a:t>
            </a:r>
          </a:p>
          <a:p>
            <a:pPr algn="ctr"/>
            <a:r>
              <a:rPr lang="en-US" sz="1400" b="1" dirty="0" smtClean="0"/>
              <a:t>(PC with MATLAB)</a:t>
            </a:r>
            <a:endParaRPr lang="en-US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222720" y="3276600"/>
            <a:ext cx="1920240" cy="3033229"/>
            <a:chOff x="222720" y="3276600"/>
            <a:chExt cx="1920240" cy="3033229"/>
          </a:xfrm>
        </p:grpSpPr>
        <p:sp>
          <p:nvSpPr>
            <p:cNvPr id="49" name="Rounded Rectangle 48"/>
            <p:cNvSpPr/>
            <p:nvPr/>
          </p:nvSpPr>
          <p:spPr>
            <a:xfrm>
              <a:off x="222720" y="3276600"/>
              <a:ext cx="1920240" cy="3033229"/>
            </a:xfrm>
            <a:prstGeom prst="roundRect">
              <a:avLst>
                <a:gd name="adj" fmla="val 61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US" sz="2400" b="1" dirty="0" smtClean="0"/>
            </a:p>
            <a:p>
              <a:pPr algn="ctr"/>
              <a:endParaRPr lang="en-US" sz="2400" b="1" dirty="0" smtClean="0"/>
            </a:p>
            <a:p>
              <a:pPr algn="ctr"/>
              <a:endParaRPr lang="en-US" sz="2400" b="1" dirty="0" smtClean="0"/>
            </a:p>
            <a:p>
              <a:pPr algn="ctr"/>
              <a:endParaRPr lang="en-US" sz="2400" b="1" dirty="0" smtClean="0"/>
            </a:p>
            <a:p>
              <a:pPr algn="ctr"/>
              <a:endParaRPr lang="en-US" sz="2400" b="1" dirty="0" smtClean="0"/>
            </a:p>
            <a:p>
              <a:pPr algn="ctr"/>
              <a:endParaRPr lang="en-US" sz="2400" b="1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68440" y="4617720"/>
              <a:ext cx="1828800" cy="731520"/>
            </a:xfrm>
            <a:prstGeom prst="roundRect">
              <a:avLst>
                <a:gd name="adj" fmla="val 1180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Sync Pulse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68440" y="3810000"/>
              <a:ext cx="1828800" cy="731520"/>
            </a:xfrm>
            <a:prstGeom prst="roundRect">
              <a:avLst>
                <a:gd name="adj" fmla="val 926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Ethernet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68440" y="5440680"/>
              <a:ext cx="1828800" cy="731520"/>
            </a:xfrm>
            <a:prstGeom prst="roundRect">
              <a:avLst>
                <a:gd name="adj" fmla="val 784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Clock Distribution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8600" y="33528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Argos Hub</a:t>
              </a:r>
            </a:p>
          </p:txBody>
        </p:sp>
      </p:grp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10000"/>
            <a:ext cx="3047999" cy="250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" name="Left-Right Arrow 310"/>
          <p:cNvSpPr/>
          <p:nvPr/>
        </p:nvSpPr>
        <p:spPr>
          <a:xfrm>
            <a:off x="2219160" y="3934929"/>
            <a:ext cx="1790700" cy="685800"/>
          </a:xfrm>
          <a:prstGeom prst="leftRightArrow">
            <a:avLst>
              <a:gd name="adj1" fmla="val 59333"/>
              <a:gd name="adj2" fmla="val 62451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Argos</a:t>
            </a:r>
          </a:p>
          <a:p>
            <a:pPr algn="ctr"/>
            <a:r>
              <a:rPr lang="en-US" sz="1400" b="1" dirty="0" smtClean="0"/>
              <a:t>Interconnect</a:t>
            </a:r>
          </a:p>
        </p:txBody>
      </p:sp>
      <p:grpSp>
        <p:nvGrpSpPr>
          <p:cNvPr id="313" name="Group 312"/>
          <p:cNvGrpSpPr/>
          <p:nvPr/>
        </p:nvGrpSpPr>
        <p:grpSpPr>
          <a:xfrm>
            <a:off x="3352800" y="1524000"/>
            <a:ext cx="5700032" cy="5056390"/>
            <a:chOff x="3352800" y="1524000"/>
            <a:chExt cx="5700032" cy="5056390"/>
          </a:xfrm>
        </p:grpSpPr>
        <p:grpSp>
          <p:nvGrpSpPr>
            <p:cNvPr id="314" name="Group 104"/>
            <p:cNvGrpSpPr/>
            <p:nvPr/>
          </p:nvGrpSpPr>
          <p:grpSpPr>
            <a:xfrm>
              <a:off x="3886200" y="1524000"/>
              <a:ext cx="5010009" cy="4025900"/>
              <a:chOff x="1546860" y="775970"/>
              <a:chExt cx="5120640" cy="4114800"/>
            </a:xfrm>
          </p:grpSpPr>
          <p:sp>
            <p:nvSpPr>
              <p:cNvPr id="340" name="Rounded Rectangle 339"/>
              <p:cNvSpPr/>
              <p:nvPr/>
            </p:nvSpPr>
            <p:spPr>
              <a:xfrm>
                <a:off x="1546860" y="775970"/>
                <a:ext cx="5120640" cy="4114800"/>
              </a:xfrm>
              <a:prstGeom prst="roundRect">
                <a:avLst>
                  <a:gd name="adj" fmla="val 4267"/>
                </a:avLst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r"/>
                <a:r>
                  <a:rPr lang="en-US" sz="2400" b="1" dirty="0" smtClean="0"/>
                  <a:t>WARP Module</a:t>
                </a:r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grpSp>
            <p:nvGrpSpPr>
              <p:cNvPr id="341" name="Group 80"/>
              <p:cNvGrpSpPr/>
              <p:nvPr/>
            </p:nvGrpSpPr>
            <p:grpSpPr>
              <a:xfrm>
                <a:off x="1645920" y="1189990"/>
                <a:ext cx="4937760" cy="3642360"/>
                <a:chOff x="3390900" y="1150620"/>
                <a:chExt cx="4937760" cy="3642360"/>
              </a:xfrm>
            </p:grpSpPr>
            <p:grpSp>
              <p:nvGrpSpPr>
                <p:cNvPr id="342" name="Group 78"/>
                <p:cNvGrpSpPr/>
                <p:nvPr/>
              </p:nvGrpSpPr>
              <p:grpSpPr>
                <a:xfrm>
                  <a:off x="3390900" y="1150620"/>
                  <a:ext cx="3566160" cy="3642360"/>
                  <a:chOff x="3390900" y="2080260"/>
                  <a:chExt cx="3566160" cy="3642360"/>
                </a:xfrm>
              </p:grpSpPr>
              <p:grpSp>
                <p:nvGrpSpPr>
                  <p:cNvPr id="349" name="Group 76"/>
                  <p:cNvGrpSpPr/>
                  <p:nvPr/>
                </p:nvGrpSpPr>
                <p:grpSpPr>
                  <a:xfrm>
                    <a:off x="3390900" y="2080260"/>
                    <a:ext cx="3566160" cy="2834640"/>
                    <a:chOff x="3390900" y="2080260"/>
                    <a:chExt cx="3566160" cy="2834640"/>
                  </a:xfrm>
                </p:grpSpPr>
                <p:sp>
                  <p:nvSpPr>
                    <p:cNvPr id="351" name="Rounded Rectangle 350"/>
                    <p:cNvSpPr/>
                    <p:nvPr/>
                  </p:nvSpPr>
                  <p:spPr>
                    <a:xfrm>
                      <a:off x="3390900" y="2080260"/>
                      <a:ext cx="3566160" cy="2834640"/>
                    </a:xfrm>
                    <a:prstGeom prst="roundRect">
                      <a:avLst>
                        <a:gd name="adj" fmla="val 3813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tIns="137160" rtlCol="0" anchor="ctr"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FPGA</a:t>
                      </a:r>
                      <a:endPara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352" name="Group 74"/>
                    <p:cNvGrpSpPr/>
                    <p:nvPr/>
                  </p:nvGrpSpPr>
                  <p:grpSpPr>
                    <a:xfrm>
                      <a:off x="3482340" y="2674620"/>
                      <a:ext cx="3383280" cy="2138680"/>
                      <a:chOff x="3515360" y="1717040"/>
                      <a:chExt cx="3383280" cy="2138680"/>
                    </a:xfrm>
                  </p:grpSpPr>
                  <p:sp>
                    <p:nvSpPr>
                      <p:cNvPr id="353" name="Rounded Rectangle 352"/>
                      <p:cNvSpPr/>
                      <p:nvPr/>
                    </p:nvSpPr>
                    <p:spPr>
                      <a:xfrm>
                        <a:off x="3515360" y="1717040"/>
                        <a:ext cx="3383280" cy="731520"/>
                      </a:xfrm>
                      <a:prstGeom prst="round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schemeClr val="bg1"/>
                            </a:solidFill>
                          </a:rPr>
                          <a:t>Power PC</a:t>
                        </a:r>
                      </a:p>
                    </p:txBody>
                  </p:sp>
                  <p:grpSp>
                    <p:nvGrpSpPr>
                      <p:cNvPr id="354" name="Group 73"/>
                      <p:cNvGrpSpPr/>
                      <p:nvPr/>
                    </p:nvGrpSpPr>
                    <p:grpSpPr>
                      <a:xfrm>
                        <a:off x="3515360" y="2615353"/>
                        <a:ext cx="3383280" cy="1240367"/>
                        <a:chOff x="3515360" y="2869353"/>
                        <a:chExt cx="3383280" cy="1240367"/>
                      </a:xfrm>
                    </p:grpSpPr>
                    <p:sp>
                      <p:nvSpPr>
                        <p:cNvPr id="355" name="Rounded Rectangle 354"/>
                        <p:cNvSpPr/>
                        <p:nvPr/>
                      </p:nvSpPr>
                      <p:spPr>
                        <a:xfrm>
                          <a:off x="3515360" y="2869353"/>
                          <a:ext cx="3383280" cy="1240367"/>
                        </a:xfrm>
                        <a:prstGeom prst="roundRect">
                          <a:avLst>
                            <a:gd name="adj" fmla="val 8120"/>
                          </a:avLst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FPGA Fabric</a:t>
                          </a:r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</p:txBody>
                    </p:sp>
                    <p:grpSp>
                      <p:nvGrpSpPr>
                        <p:cNvPr id="356" name="Group 65"/>
                        <p:cNvGrpSpPr/>
                        <p:nvPr/>
                      </p:nvGrpSpPr>
                      <p:grpSpPr>
                        <a:xfrm>
                          <a:off x="3632200" y="3327400"/>
                          <a:ext cx="3175000" cy="640080"/>
                          <a:chOff x="3581400" y="3365500"/>
                          <a:chExt cx="3175000" cy="640080"/>
                        </a:xfrm>
                      </p:grpSpPr>
                      <p:sp>
                        <p:nvSpPr>
                          <p:cNvPr id="357" name="Rounded Rectangle 356"/>
                          <p:cNvSpPr/>
                          <p:nvPr/>
                        </p:nvSpPr>
                        <p:spPr>
                          <a:xfrm>
                            <a:off x="5232400" y="3365500"/>
                            <a:ext cx="1524000" cy="640080"/>
                          </a:xfrm>
                          <a:prstGeom prst="round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rtlCol="0" anchor="ctr"/>
                          <a:lstStyle/>
                          <a:p>
                            <a:pPr algn="ctr"/>
                            <a:r>
                              <a:rPr lang="en-US" sz="1600" b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a:t>Hardware Model</a:t>
                            </a:r>
                          </a:p>
                        </p:txBody>
                      </p:sp>
                      <p:sp>
                        <p:nvSpPr>
                          <p:cNvPr id="358" name="Rounded Rectangle 357"/>
                          <p:cNvSpPr/>
                          <p:nvPr/>
                        </p:nvSpPr>
                        <p:spPr>
                          <a:xfrm>
                            <a:off x="3581400" y="3365500"/>
                            <a:ext cx="1524000" cy="640080"/>
                          </a:xfrm>
                          <a:prstGeom prst="round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rtlCol="0" anchor="ctr"/>
                          <a:lstStyle/>
                          <a:p>
                            <a:pPr algn="ctr"/>
                            <a:r>
                              <a:rPr lang="en-US" sz="1600" b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a:t>Peripherals and Other I/O</a:t>
                            </a:r>
                            <a:endParaRPr lang="en-US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350" name="Rounded Rectangle 349"/>
                  <p:cNvSpPr/>
                  <p:nvPr/>
                </p:nvSpPr>
                <p:spPr>
                  <a:xfrm>
                    <a:off x="3390900" y="4991100"/>
                    <a:ext cx="3566160" cy="731520"/>
                  </a:xfrm>
                  <a:prstGeom prst="roundRect">
                    <a:avLst>
                      <a:gd name="adj" fmla="val 11459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Clock Board</a:t>
                    </a:r>
                    <a:endParaRPr lang="en-US" sz="2400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43" name="Group 79"/>
                <p:cNvGrpSpPr/>
                <p:nvPr/>
              </p:nvGrpSpPr>
              <p:grpSpPr>
                <a:xfrm>
                  <a:off x="7048500" y="1152144"/>
                  <a:ext cx="1280160" cy="3639312"/>
                  <a:chOff x="7239000" y="1152144"/>
                  <a:chExt cx="1280160" cy="3639312"/>
                </a:xfrm>
              </p:grpSpPr>
              <p:sp>
                <p:nvSpPr>
                  <p:cNvPr id="344" name="Rounded Rectangle 343"/>
                  <p:cNvSpPr/>
                  <p:nvPr/>
                </p:nvSpPr>
                <p:spPr>
                  <a:xfrm>
                    <a:off x="7239000" y="1152144"/>
                    <a:ext cx="1280160" cy="3639312"/>
                  </a:xfrm>
                  <a:prstGeom prst="roundRect">
                    <a:avLst>
                      <a:gd name="adj" fmla="val 9723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lIns="0" tIns="182880" rIns="0" rtlCol="0" anchor="ctr"/>
                  <a:lstStyle/>
                  <a:p>
                    <a:pPr algn="ctr"/>
                    <a:r>
                      <a:rPr lang="en-US" sz="2000" b="1" dirty="0" smtClean="0"/>
                      <a:t>Daughter Cards</a:t>
                    </a:r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Rounded Rectangle 344"/>
                  <p:cNvSpPr/>
                  <p:nvPr/>
                </p:nvSpPr>
                <p:spPr>
                  <a:xfrm>
                    <a:off x="7351542" y="4074160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4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46" name="Rounded Rectangle 345"/>
                  <p:cNvSpPr/>
                  <p:nvPr/>
                </p:nvSpPr>
                <p:spPr>
                  <a:xfrm>
                    <a:off x="7351542" y="3358726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3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47" name="Rounded Rectangle 346"/>
                  <p:cNvSpPr/>
                  <p:nvPr/>
                </p:nvSpPr>
                <p:spPr>
                  <a:xfrm>
                    <a:off x="7351542" y="2643293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2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48" name="Rounded Rectangle 347"/>
                  <p:cNvSpPr/>
                  <p:nvPr/>
                </p:nvSpPr>
                <p:spPr>
                  <a:xfrm>
                    <a:off x="7351542" y="1927860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1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15" name="Group 104"/>
            <p:cNvGrpSpPr/>
            <p:nvPr/>
          </p:nvGrpSpPr>
          <p:grpSpPr>
            <a:xfrm>
              <a:off x="3352800" y="2057400"/>
              <a:ext cx="5010009" cy="4025900"/>
              <a:chOff x="1546860" y="775970"/>
              <a:chExt cx="5120640" cy="4114800"/>
            </a:xfrm>
          </p:grpSpPr>
          <p:sp>
            <p:nvSpPr>
              <p:cNvPr id="321" name="Rounded Rectangle 320"/>
              <p:cNvSpPr/>
              <p:nvPr/>
            </p:nvSpPr>
            <p:spPr>
              <a:xfrm>
                <a:off x="1546860" y="775970"/>
                <a:ext cx="5120640" cy="4114800"/>
              </a:xfrm>
              <a:prstGeom prst="roundRect">
                <a:avLst>
                  <a:gd name="adj" fmla="val 4267"/>
                </a:avLst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r"/>
                <a:r>
                  <a:rPr lang="en-US" sz="2400" b="1" dirty="0" smtClean="0"/>
                  <a:t>WARP Module</a:t>
                </a:r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grpSp>
            <p:nvGrpSpPr>
              <p:cNvPr id="322" name="Group 80"/>
              <p:cNvGrpSpPr/>
              <p:nvPr/>
            </p:nvGrpSpPr>
            <p:grpSpPr>
              <a:xfrm>
                <a:off x="1645920" y="1189990"/>
                <a:ext cx="4937760" cy="3642360"/>
                <a:chOff x="3390900" y="1150620"/>
                <a:chExt cx="4937760" cy="3642360"/>
              </a:xfrm>
            </p:grpSpPr>
            <p:grpSp>
              <p:nvGrpSpPr>
                <p:cNvPr id="323" name="Group 78"/>
                <p:cNvGrpSpPr/>
                <p:nvPr/>
              </p:nvGrpSpPr>
              <p:grpSpPr>
                <a:xfrm>
                  <a:off x="3390900" y="1150620"/>
                  <a:ext cx="3566160" cy="3642360"/>
                  <a:chOff x="3390900" y="2080260"/>
                  <a:chExt cx="3566160" cy="3642360"/>
                </a:xfrm>
              </p:grpSpPr>
              <p:grpSp>
                <p:nvGrpSpPr>
                  <p:cNvPr id="330" name="Group 76"/>
                  <p:cNvGrpSpPr/>
                  <p:nvPr/>
                </p:nvGrpSpPr>
                <p:grpSpPr>
                  <a:xfrm>
                    <a:off x="3390900" y="2080260"/>
                    <a:ext cx="3566160" cy="2834640"/>
                    <a:chOff x="3390900" y="2080260"/>
                    <a:chExt cx="3566160" cy="2834640"/>
                  </a:xfrm>
                </p:grpSpPr>
                <p:sp>
                  <p:nvSpPr>
                    <p:cNvPr id="332" name="Rounded Rectangle 331"/>
                    <p:cNvSpPr/>
                    <p:nvPr/>
                  </p:nvSpPr>
                  <p:spPr>
                    <a:xfrm>
                      <a:off x="3390900" y="2080260"/>
                      <a:ext cx="3566160" cy="2834640"/>
                    </a:xfrm>
                    <a:prstGeom prst="roundRect">
                      <a:avLst>
                        <a:gd name="adj" fmla="val 3813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tIns="137160" rtlCol="0" anchor="ctr"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FPGA</a:t>
                      </a:r>
                      <a:endPara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333" name="Group 74"/>
                    <p:cNvGrpSpPr/>
                    <p:nvPr/>
                  </p:nvGrpSpPr>
                  <p:grpSpPr>
                    <a:xfrm>
                      <a:off x="3482340" y="2674620"/>
                      <a:ext cx="3383280" cy="2138680"/>
                      <a:chOff x="3515360" y="1717040"/>
                      <a:chExt cx="3383280" cy="2138680"/>
                    </a:xfrm>
                  </p:grpSpPr>
                  <p:sp>
                    <p:nvSpPr>
                      <p:cNvPr id="334" name="Rounded Rectangle 333"/>
                      <p:cNvSpPr/>
                      <p:nvPr/>
                    </p:nvSpPr>
                    <p:spPr>
                      <a:xfrm>
                        <a:off x="3515360" y="1717040"/>
                        <a:ext cx="3383280" cy="731520"/>
                      </a:xfrm>
                      <a:prstGeom prst="round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schemeClr val="bg1"/>
                            </a:solidFill>
                          </a:rPr>
                          <a:t>Power PC</a:t>
                        </a:r>
                      </a:p>
                    </p:txBody>
                  </p:sp>
                  <p:grpSp>
                    <p:nvGrpSpPr>
                      <p:cNvPr id="335" name="Group 73"/>
                      <p:cNvGrpSpPr/>
                      <p:nvPr/>
                    </p:nvGrpSpPr>
                    <p:grpSpPr>
                      <a:xfrm>
                        <a:off x="3515360" y="2615353"/>
                        <a:ext cx="3383280" cy="1240367"/>
                        <a:chOff x="3515360" y="2869353"/>
                        <a:chExt cx="3383280" cy="1240367"/>
                      </a:xfrm>
                    </p:grpSpPr>
                    <p:sp>
                      <p:nvSpPr>
                        <p:cNvPr id="336" name="Rounded Rectangle 335"/>
                        <p:cNvSpPr/>
                        <p:nvPr/>
                      </p:nvSpPr>
                      <p:spPr>
                        <a:xfrm>
                          <a:off x="3515360" y="2869353"/>
                          <a:ext cx="3383280" cy="1240367"/>
                        </a:xfrm>
                        <a:prstGeom prst="roundRect">
                          <a:avLst>
                            <a:gd name="adj" fmla="val 8120"/>
                          </a:avLst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FPGA Fabric</a:t>
                          </a:r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</p:txBody>
                    </p:sp>
                    <p:grpSp>
                      <p:nvGrpSpPr>
                        <p:cNvPr id="337" name="Group 65"/>
                        <p:cNvGrpSpPr/>
                        <p:nvPr/>
                      </p:nvGrpSpPr>
                      <p:grpSpPr>
                        <a:xfrm>
                          <a:off x="3632200" y="3327400"/>
                          <a:ext cx="3175000" cy="640080"/>
                          <a:chOff x="3581400" y="3365500"/>
                          <a:chExt cx="3175000" cy="640080"/>
                        </a:xfrm>
                      </p:grpSpPr>
                      <p:sp>
                        <p:nvSpPr>
                          <p:cNvPr id="338" name="Rounded Rectangle 337"/>
                          <p:cNvSpPr/>
                          <p:nvPr/>
                        </p:nvSpPr>
                        <p:spPr>
                          <a:xfrm>
                            <a:off x="5232400" y="3365500"/>
                            <a:ext cx="1524000" cy="640080"/>
                          </a:xfrm>
                          <a:prstGeom prst="round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rtlCol="0" anchor="ctr"/>
                          <a:lstStyle/>
                          <a:p>
                            <a:pPr algn="ctr"/>
                            <a:r>
                              <a:rPr lang="en-US" sz="1600" b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a:t>Hardware Model</a:t>
                            </a:r>
                          </a:p>
                        </p:txBody>
                      </p:sp>
                      <p:sp>
                        <p:nvSpPr>
                          <p:cNvPr id="339" name="Rounded Rectangle 338"/>
                          <p:cNvSpPr/>
                          <p:nvPr/>
                        </p:nvSpPr>
                        <p:spPr>
                          <a:xfrm>
                            <a:off x="3581400" y="3365500"/>
                            <a:ext cx="1524000" cy="640080"/>
                          </a:xfrm>
                          <a:prstGeom prst="round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rtlCol="0" anchor="ctr"/>
                          <a:lstStyle/>
                          <a:p>
                            <a:pPr algn="ctr"/>
                            <a:r>
                              <a:rPr lang="en-US" sz="1600" b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a:t>Peripherals and Other I/O</a:t>
                            </a:r>
                            <a:endParaRPr lang="en-US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331" name="Rounded Rectangle 330"/>
                  <p:cNvSpPr/>
                  <p:nvPr/>
                </p:nvSpPr>
                <p:spPr>
                  <a:xfrm>
                    <a:off x="3390900" y="4991100"/>
                    <a:ext cx="3566160" cy="731520"/>
                  </a:xfrm>
                  <a:prstGeom prst="roundRect">
                    <a:avLst>
                      <a:gd name="adj" fmla="val 11459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Clock Board</a:t>
                    </a:r>
                    <a:endParaRPr lang="en-US" sz="2400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24" name="Group 79"/>
                <p:cNvGrpSpPr/>
                <p:nvPr/>
              </p:nvGrpSpPr>
              <p:grpSpPr>
                <a:xfrm>
                  <a:off x="7048500" y="1152144"/>
                  <a:ext cx="1280160" cy="3639312"/>
                  <a:chOff x="7239000" y="1152144"/>
                  <a:chExt cx="1280160" cy="3639312"/>
                </a:xfrm>
              </p:grpSpPr>
              <p:sp>
                <p:nvSpPr>
                  <p:cNvPr id="325" name="Rounded Rectangle 324"/>
                  <p:cNvSpPr/>
                  <p:nvPr/>
                </p:nvSpPr>
                <p:spPr>
                  <a:xfrm>
                    <a:off x="7239000" y="1152144"/>
                    <a:ext cx="1280160" cy="3639312"/>
                  </a:xfrm>
                  <a:prstGeom prst="roundRect">
                    <a:avLst>
                      <a:gd name="adj" fmla="val 9723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lIns="0" tIns="182880" rIns="0" rtlCol="0" anchor="ctr"/>
                  <a:lstStyle/>
                  <a:p>
                    <a:pPr algn="ctr"/>
                    <a:r>
                      <a:rPr lang="en-US" sz="2000" b="1" dirty="0" smtClean="0"/>
                      <a:t>Daughter Cards</a:t>
                    </a:r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6" name="Rounded Rectangle 325"/>
                  <p:cNvSpPr/>
                  <p:nvPr/>
                </p:nvSpPr>
                <p:spPr>
                  <a:xfrm>
                    <a:off x="7351542" y="4074160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4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27" name="Rounded Rectangle 326"/>
                  <p:cNvSpPr/>
                  <p:nvPr/>
                </p:nvSpPr>
                <p:spPr>
                  <a:xfrm>
                    <a:off x="7351542" y="3358726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3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28" name="Rounded Rectangle 327"/>
                  <p:cNvSpPr/>
                  <p:nvPr/>
                </p:nvSpPr>
                <p:spPr>
                  <a:xfrm>
                    <a:off x="7351542" y="2643293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2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29" name="Rounded Rectangle 328"/>
                  <p:cNvSpPr/>
                  <p:nvPr/>
                </p:nvSpPr>
                <p:spPr>
                  <a:xfrm>
                    <a:off x="7351542" y="1927860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1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316" name="Right Brace 315"/>
            <p:cNvSpPr/>
            <p:nvPr/>
          </p:nvSpPr>
          <p:spPr>
            <a:xfrm rot="2629459">
              <a:off x="8510312" y="5417352"/>
              <a:ext cx="268393" cy="1163038"/>
            </a:xfrm>
            <a:prstGeom prst="rightBrac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8754618" y="5985614"/>
              <a:ext cx="29821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16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 rot="18960000" flipV="1">
              <a:off x="8524091" y="5551422"/>
              <a:ext cx="29821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dirty="0" smtClean="0">
                  <a:solidFill>
                    <a:schemeClr val="accent1"/>
                  </a:solidFill>
                </a:rPr>
                <a:t>…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 rot="7320000">
              <a:off x="8467645" y="1688792"/>
              <a:ext cx="29821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dirty="0" smtClean="0">
                  <a:solidFill>
                    <a:schemeClr val="accent5"/>
                  </a:solidFill>
                </a:rPr>
                <a:t>…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 rot="18960000" flipV="1">
              <a:off x="3583581" y="1670151"/>
              <a:ext cx="29821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dirty="0" smtClean="0">
                  <a:solidFill>
                    <a:schemeClr val="accent1"/>
                  </a:solidFill>
                </a:rPr>
                <a:t>…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59" name="Left-Right Arrow 358"/>
          <p:cNvSpPr/>
          <p:nvPr/>
        </p:nvSpPr>
        <p:spPr>
          <a:xfrm rot="16200000">
            <a:off x="669994" y="2611355"/>
            <a:ext cx="1025691" cy="457200"/>
          </a:xfrm>
          <a:prstGeom prst="leftRightArrow">
            <a:avLst>
              <a:gd name="adj1" fmla="val 59333"/>
              <a:gd name="adj2" fmla="val 3400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/>
              <a:t>Ethernet</a:t>
            </a:r>
            <a:endParaRPr lang="en-US" sz="1200" b="1" dirty="0" smtClean="0"/>
          </a:p>
        </p:txBody>
      </p:sp>
      <p:grpSp>
        <p:nvGrpSpPr>
          <p:cNvPr id="360" name="Group 104"/>
          <p:cNvGrpSpPr/>
          <p:nvPr/>
        </p:nvGrpSpPr>
        <p:grpSpPr>
          <a:xfrm>
            <a:off x="3133560" y="2283929"/>
            <a:ext cx="5010009" cy="4025900"/>
            <a:chOff x="1546860" y="775970"/>
            <a:chExt cx="5120640" cy="4114800"/>
          </a:xfrm>
        </p:grpSpPr>
        <p:sp>
          <p:nvSpPr>
            <p:cNvPr id="361" name="Rounded Rectangle 360"/>
            <p:cNvSpPr/>
            <p:nvPr/>
          </p:nvSpPr>
          <p:spPr>
            <a:xfrm>
              <a:off x="1546860" y="775970"/>
              <a:ext cx="5120640" cy="4114800"/>
            </a:xfrm>
            <a:prstGeom prst="roundRect">
              <a:avLst>
                <a:gd name="adj" fmla="val 4267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r"/>
              <a:r>
                <a:rPr lang="en-US" sz="2400" b="1" dirty="0" smtClean="0"/>
                <a:t>WARP Module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grpSp>
          <p:nvGrpSpPr>
            <p:cNvPr id="362" name="Group 80"/>
            <p:cNvGrpSpPr/>
            <p:nvPr/>
          </p:nvGrpSpPr>
          <p:grpSpPr>
            <a:xfrm>
              <a:off x="1645920" y="1189990"/>
              <a:ext cx="4937760" cy="3642360"/>
              <a:chOff x="3390900" y="1150620"/>
              <a:chExt cx="4937760" cy="3642360"/>
            </a:xfrm>
          </p:grpSpPr>
          <p:grpSp>
            <p:nvGrpSpPr>
              <p:cNvPr id="363" name="Group 78"/>
              <p:cNvGrpSpPr/>
              <p:nvPr/>
            </p:nvGrpSpPr>
            <p:grpSpPr>
              <a:xfrm>
                <a:off x="3390900" y="1150620"/>
                <a:ext cx="3566160" cy="3642360"/>
                <a:chOff x="3390900" y="2080260"/>
                <a:chExt cx="3566160" cy="3642360"/>
              </a:xfrm>
            </p:grpSpPr>
            <p:grpSp>
              <p:nvGrpSpPr>
                <p:cNvPr id="370" name="Group 76"/>
                <p:cNvGrpSpPr/>
                <p:nvPr/>
              </p:nvGrpSpPr>
              <p:grpSpPr>
                <a:xfrm>
                  <a:off x="3390900" y="2080260"/>
                  <a:ext cx="3566160" cy="2834640"/>
                  <a:chOff x="3390900" y="2080260"/>
                  <a:chExt cx="3566160" cy="2834640"/>
                </a:xfrm>
              </p:grpSpPr>
              <p:sp>
                <p:nvSpPr>
                  <p:cNvPr id="372" name="Rounded Rectangle 371"/>
                  <p:cNvSpPr/>
                  <p:nvPr/>
                </p:nvSpPr>
                <p:spPr>
                  <a:xfrm>
                    <a:off x="3390900" y="2080260"/>
                    <a:ext cx="3566160" cy="2834640"/>
                  </a:xfrm>
                  <a:prstGeom prst="roundRect">
                    <a:avLst>
                      <a:gd name="adj" fmla="val 3813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tIns="137160"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FPGA</a:t>
                    </a:r>
                    <a:endPara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73" name="Group 74"/>
                  <p:cNvGrpSpPr/>
                  <p:nvPr/>
                </p:nvGrpSpPr>
                <p:grpSpPr>
                  <a:xfrm>
                    <a:off x="3482339" y="2674620"/>
                    <a:ext cx="3383281" cy="2138680"/>
                    <a:chOff x="3515359" y="1717040"/>
                    <a:chExt cx="3383281" cy="2138680"/>
                  </a:xfrm>
                </p:grpSpPr>
                <p:sp>
                  <p:nvSpPr>
                    <p:cNvPr id="374" name="Rounded Rectangle 373"/>
                    <p:cNvSpPr/>
                    <p:nvPr/>
                  </p:nvSpPr>
                  <p:spPr>
                    <a:xfrm>
                      <a:off x="3515359" y="1717040"/>
                      <a:ext cx="3383280" cy="731520"/>
                    </a:xfrm>
                    <a:prstGeom prst="round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Power PC</a:t>
                      </a:r>
                    </a:p>
                  </p:txBody>
                </p:sp>
                <p:grpSp>
                  <p:nvGrpSpPr>
                    <p:cNvPr id="375" name="Group 73"/>
                    <p:cNvGrpSpPr/>
                    <p:nvPr/>
                  </p:nvGrpSpPr>
                  <p:grpSpPr>
                    <a:xfrm>
                      <a:off x="3515360" y="2615353"/>
                      <a:ext cx="3383280" cy="1240367"/>
                      <a:chOff x="3515360" y="2869353"/>
                      <a:chExt cx="3383280" cy="1240367"/>
                    </a:xfrm>
                  </p:grpSpPr>
                  <p:sp>
                    <p:nvSpPr>
                      <p:cNvPr id="376" name="Rounded Rectangle 375"/>
                      <p:cNvSpPr/>
                      <p:nvPr/>
                    </p:nvSpPr>
                    <p:spPr>
                      <a:xfrm>
                        <a:off x="3515360" y="2869353"/>
                        <a:ext cx="3383280" cy="1240367"/>
                      </a:xfrm>
                      <a:prstGeom prst="roundRect">
                        <a:avLst>
                          <a:gd name="adj" fmla="val 8120"/>
                        </a:avLst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schemeClr val="bg1"/>
                            </a:solidFill>
                          </a:rPr>
                          <a:t>FPGA Fabric</a:t>
                        </a:r>
                      </a:p>
                      <a:p>
                        <a:pPr algn="ctr"/>
                        <a:endParaRPr lang="en-US" b="1" dirty="0" smtClean="0"/>
                      </a:p>
                      <a:p>
                        <a:pPr algn="ctr"/>
                        <a:endParaRPr lang="en-US" dirty="0" smtClean="0"/>
                      </a:p>
                      <a:p>
                        <a:pPr algn="ctr"/>
                        <a:endParaRPr lang="en-US" dirty="0" smtClean="0"/>
                      </a:p>
                    </p:txBody>
                  </p:sp>
                  <p:grpSp>
                    <p:nvGrpSpPr>
                      <p:cNvPr id="377" name="Group 65"/>
                      <p:cNvGrpSpPr/>
                      <p:nvPr/>
                    </p:nvGrpSpPr>
                    <p:grpSpPr>
                      <a:xfrm>
                        <a:off x="3632200" y="3327400"/>
                        <a:ext cx="3175000" cy="640080"/>
                        <a:chOff x="3581400" y="3365500"/>
                        <a:chExt cx="3175000" cy="640080"/>
                      </a:xfrm>
                    </p:grpSpPr>
                    <p:sp>
                      <p:nvSpPr>
                        <p:cNvPr id="378" name="Rounded Rectangle 377"/>
                        <p:cNvSpPr/>
                        <p:nvPr/>
                      </p:nvSpPr>
                      <p:spPr>
                        <a:xfrm>
                          <a:off x="5232400" y="3365500"/>
                          <a:ext cx="1524000" cy="640080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tIns="0" rIns="0" bIns="0" rtlCol="0" anchor="ctr"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Hardware Model</a:t>
                          </a:r>
                        </a:p>
                      </p:txBody>
                    </p:sp>
                    <p:sp>
                      <p:nvSpPr>
                        <p:cNvPr id="379" name="Rounded Rectangle 378"/>
                        <p:cNvSpPr/>
                        <p:nvPr/>
                      </p:nvSpPr>
                      <p:spPr>
                        <a:xfrm>
                          <a:off x="3581400" y="3365500"/>
                          <a:ext cx="1524000" cy="640080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tIns="0" rIns="0" bIns="0" rtlCol="0" anchor="ctr"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Peripherals and Other I/O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371" name="Rounded Rectangle 370"/>
                <p:cNvSpPr/>
                <p:nvPr/>
              </p:nvSpPr>
              <p:spPr>
                <a:xfrm>
                  <a:off x="3390900" y="4991100"/>
                  <a:ext cx="3566160" cy="731520"/>
                </a:xfrm>
                <a:prstGeom prst="roundRect">
                  <a:avLst>
                    <a:gd name="adj" fmla="val 1145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Clock Board</a:t>
                  </a:r>
                  <a:endParaRPr lang="en-US" sz="24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64" name="Group 79"/>
              <p:cNvGrpSpPr/>
              <p:nvPr/>
            </p:nvGrpSpPr>
            <p:grpSpPr>
              <a:xfrm>
                <a:off x="7048500" y="1152144"/>
                <a:ext cx="1280160" cy="3639312"/>
                <a:chOff x="7239000" y="1152144"/>
                <a:chExt cx="1280160" cy="3639312"/>
              </a:xfrm>
            </p:grpSpPr>
            <p:sp>
              <p:nvSpPr>
                <p:cNvPr id="365" name="Rounded Rectangle 364"/>
                <p:cNvSpPr/>
                <p:nvPr/>
              </p:nvSpPr>
              <p:spPr>
                <a:xfrm>
                  <a:off x="7239000" y="1152144"/>
                  <a:ext cx="1280160" cy="3639312"/>
                </a:xfrm>
                <a:prstGeom prst="roundRect">
                  <a:avLst>
                    <a:gd name="adj" fmla="val 972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lIns="0" tIns="182880" rIns="0" rtlCol="0" anchor="ctr"/>
                <a:lstStyle/>
                <a:p>
                  <a:pPr algn="ctr"/>
                  <a:r>
                    <a:rPr lang="en-US" sz="2000" b="1" dirty="0" smtClean="0"/>
                    <a:t>Daughter Cards</a:t>
                  </a:r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366" name="Rounded Rectangle 365"/>
                <p:cNvSpPr/>
                <p:nvPr/>
              </p:nvSpPr>
              <p:spPr>
                <a:xfrm>
                  <a:off x="7351542" y="4074160"/>
                  <a:ext cx="1055077" cy="54864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Radio 4</a:t>
                  </a:r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67" name="Rounded Rectangle 366"/>
                <p:cNvSpPr/>
                <p:nvPr/>
              </p:nvSpPr>
              <p:spPr>
                <a:xfrm>
                  <a:off x="7351542" y="3358726"/>
                  <a:ext cx="1055077" cy="54864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Radio 3</a:t>
                  </a:r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68" name="Rounded Rectangle 367"/>
                <p:cNvSpPr/>
                <p:nvPr/>
              </p:nvSpPr>
              <p:spPr>
                <a:xfrm>
                  <a:off x="7351542" y="2643293"/>
                  <a:ext cx="1055077" cy="54864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Radio 2</a:t>
                  </a:r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69" name="Rounded Rectangle 368"/>
                <p:cNvSpPr/>
                <p:nvPr/>
              </p:nvSpPr>
              <p:spPr>
                <a:xfrm>
                  <a:off x="7351542" y="1927860"/>
                  <a:ext cx="1055077" cy="54864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Radio 1</a:t>
                  </a:r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80" name="Left-Right Arrow 12"/>
          <p:cNvSpPr/>
          <p:nvPr/>
        </p:nvSpPr>
        <p:spPr>
          <a:xfrm>
            <a:off x="1952460" y="4004779"/>
            <a:ext cx="1790700" cy="685800"/>
          </a:xfrm>
          <a:prstGeom prst="leftRightArrow">
            <a:avLst>
              <a:gd name="adj1" fmla="val 59333"/>
              <a:gd name="adj2" fmla="val 62451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Argos</a:t>
            </a:r>
          </a:p>
          <a:p>
            <a:pPr algn="ctr"/>
            <a:r>
              <a:rPr lang="en-US" sz="1400" b="1" dirty="0" smtClean="0"/>
              <a:t>Interconnect</a:t>
            </a:r>
          </a:p>
        </p:txBody>
      </p:sp>
    </p:spTree>
    <p:extLst>
      <p:ext uri="{BB962C8B-B14F-4D97-AF65-F5344CB8AC3E}">
        <p14:creationId xmlns:p14="http://schemas.microsoft.com/office/powerpoint/2010/main" val="9726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9935E-6 L 0.50833 -4.6993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28E-6 L 0.18282 -0.1149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361476"/>
                                        </p:tgtEl>
                                      </p:cBhvr>
                                      <p:by x="165700" y="1657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16242E-7 L -4.72222E-6 -0.0465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animBg="1"/>
      <p:bldP spid="174" grpId="0" animBg="1"/>
      <p:bldP spid="175" grpId="0" animBg="1"/>
      <p:bldP spid="176" grpId="0" animBg="1"/>
      <p:bldP spid="45" grpId="0" animBg="1"/>
      <p:bldP spid="45" grpId="1" animBg="1"/>
      <p:bldP spid="311" grpId="0" animBg="1"/>
      <p:bldP spid="359" grpId="0" animBg="1"/>
      <p:bldP spid="3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37160"/>
            <a:ext cx="877824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8546" name="Picture 2" descr="C:\Users\Xepra\Documents\yale\MobiCom\figs\photos\20120221_120920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82880" y="137160"/>
            <a:ext cx="8778240" cy="658368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92242" y="260684"/>
            <a:ext cx="9170202" cy="6381893"/>
            <a:chOff x="-914400" y="786825"/>
            <a:chExt cx="10058400" cy="7000024"/>
          </a:xfrm>
        </p:grpSpPr>
        <p:sp>
          <p:nvSpPr>
            <p:cNvPr id="22" name="TextBox 21"/>
            <p:cNvSpPr txBox="1"/>
            <p:nvPr/>
          </p:nvSpPr>
          <p:spPr>
            <a:xfrm>
              <a:off x="7315200" y="1371600"/>
              <a:ext cx="1676400" cy="104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WARP Modules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2" idx="1"/>
              <a:endCxn id="44" idx="3"/>
            </p:cNvCxnSpPr>
            <p:nvPr/>
          </p:nvCxnSpPr>
          <p:spPr>
            <a:xfrm rot="10800000" flipV="1">
              <a:off x="6553201" y="1894860"/>
              <a:ext cx="762001" cy="734041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1"/>
              <a:endCxn id="45" idx="3"/>
            </p:cNvCxnSpPr>
            <p:nvPr/>
          </p:nvCxnSpPr>
          <p:spPr>
            <a:xfrm rot="10800000" flipV="1">
              <a:off x="6566936" y="1894860"/>
              <a:ext cx="748266" cy="2022398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-914400" y="786825"/>
              <a:ext cx="1905000" cy="104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Central Controller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5" idx="3"/>
              <a:endCxn id="43" idx="1"/>
            </p:cNvCxnSpPr>
            <p:nvPr/>
          </p:nvCxnSpPr>
          <p:spPr>
            <a:xfrm flipV="1">
              <a:off x="990600" y="1257301"/>
              <a:ext cx="609600" cy="5278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-848589" y="6858000"/>
              <a:ext cx="1697178" cy="57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Argos Hub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7" idx="3"/>
              <a:endCxn id="32" idx="1"/>
            </p:cNvCxnSpPr>
            <p:nvPr/>
          </p:nvCxnSpPr>
          <p:spPr>
            <a:xfrm flipV="1">
              <a:off x="848589" y="6346542"/>
              <a:ext cx="1144733" cy="798407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985000" y="5791200"/>
              <a:ext cx="1701800" cy="77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Clock Distribution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9" idx="1"/>
              <a:endCxn id="33" idx="3"/>
            </p:cNvCxnSpPr>
            <p:nvPr/>
          </p:nvCxnSpPr>
          <p:spPr>
            <a:xfrm rot="10800000" flipV="1">
              <a:off x="5269922" y="6179425"/>
              <a:ext cx="1715078" cy="167117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2145721" y="5508342"/>
              <a:ext cx="1602791" cy="53340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93322" y="5432142"/>
              <a:ext cx="3581400" cy="18288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279322" y="5965542"/>
              <a:ext cx="990600" cy="76200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374322" y="6803742"/>
              <a:ext cx="3048000" cy="38100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9000" y="7010399"/>
              <a:ext cx="1295400" cy="77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Ethernet Switch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5" idx="1"/>
              <a:endCxn id="34" idx="3"/>
            </p:cNvCxnSpPr>
            <p:nvPr/>
          </p:nvCxnSpPr>
          <p:spPr>
            <a:xfrm rot="10800000">
              <a:off x="5422322" y="6994241"/>
              <a:ext cx="1816678" cy="404383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-685800" y="5334000"/>
              <a:ext cx="1752600" cy="77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Sync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Distribution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85000" y="3581399"/>
              <a:ext cx="2159000" cy="77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Argos Interconnects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7" idx="3"/>
              <a:endCxn id="31" idx="1"/>
            </p:cNvCxnSpPr>
            <p:nvPr/>
          </p:nvCxnSpPr>
          <p:spPr>
            <a:xfrm>
              <a:off x="1066800" y="5722225"/>
              <a:ext cx="1078921" cy="5281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8" idx="2"/>
            </p:cNvCxnSpPr>
            <p:nvPr/>
          </p:nvCxnSpPr>
          <p:spPr>
            <a:xfrm rot="5400000">
              <a:off x="7045369" y="4197460"/>
              <a:ext cx="858743" cy="117952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8" idx="2"/>
            </p:cNvCxnSpPr>
            <p:nvPr/>
          </p:nvCxnSpPr>
          <p:spPr>
            <a:xfrm rot="5400000">
              <a:off x="7054168" y="4382217"/>
              <a:ext cx="1034701" cy="98596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8" idx="2"/>
            </p:cNvCxnSpPr>
            <p:nvPr/>
          </p:nvCxnSpPr>
          <p:spPr>
            <a:xfrm rot="5400000">
              <a:off x="7658976" y="4242676"/>
              <a:ext cx="290352" cy="52069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1600200" y="990600"/>
              <a:ext cx="2514600" cy="5334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495800" y="2362200"/>
              <a:ext cx="2057400" cy="5334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509535" y="3650557"/>
              <a:ext cx="2057400" cy="5334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Division Duplex (TDD)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Uplink and Downlink use the same band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Downlink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" y="5715000"/>
            <a:ext cx="75438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66800" y="5334000"/>
            <a:ext cx="8382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5334000"/>
            <a:ext cx="2362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5334000"/>
            <a:ext cx="1219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 to pilot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586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BF weights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Conjugate vs. </a:t>
            </a:r>
            <a:r>
              <a:rPr lang="en-US" dirty="0" err="1" smtClean="0"/>
              <a:t>Zeroforcing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Without considering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5715000"/>
            <a:ext cx="75438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66800" y="5334000"/>
            <a:ext cx="8382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5334000"/>
            <a:ext cx="2362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5334000"/>
            <a:ext cx="1219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 to pilot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586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BF weights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Linear gains as # of BS antennas increases</a:t>
            </a:r>
            <a:endParaRPr lang="en-US" sz="3600" dirty="0"/>
          </a:p>
        </p:txBody>
      </p:sp>
      <p:pic>
        <p:nvPicPr>
          <p:cNvPr id="2050" name="Picture 2" descr="C:\Users\Xepra\Documents\MUBF\MastersThesis\figs\capacitym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4440" y="1548002"/>
            <a:ext cx="6675119" cy="52337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1447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Capacity vs. M, with K =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Linear gains as # of users increases</a:t>
            </a:r>
            <a:endParaRPr lang="en-US" sz="3600" dirty="0"/>
          </a:p>
        </p:txBody>
      </p:sp>
      <p:pic>
        <p:nvPicPr>
          <p:cNvPr id="3074" name="Picture 2" descr="C:\Users\Xepra\Documents\MUBF\MastersThesis\figs\capacityka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4440" y="1533372"/>
            <a:ext cx="6675119" cy="52337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1447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Capacity vs. K, with M = 64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Considering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5715000"/>
            <a:ext cx="75438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66800" y="5334000"/>
            <a:ext cx="8382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5334000"/>
            <a:ext cx="2362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5334000"/>
            <a:ext cx="1219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 to pilot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586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BF weights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244" y="566244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7220" y="267889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2843" y="8900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025" y="4666356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409" y="543096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0863" y="2151044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Rectangle 242"/>
          <p:cNvSpPr/>
          <p:nvPr/>
        </p:nvSpPr>
        <p:spPr>
          <a:xfrm rot="1118233">
            <a:off x="3267953" y="3131590"/>
            <a:ext cx="913577" cy="1452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938290" y="3311082"/>
            <a:ext cx="711521" cy="321630"/>
            <a:chOff x="3810000" y="3259770"/>
            <a:chExt cx="711521" cy="321630"/>
          </a:xfrm>
        </p:grpSpPr>
        <p:grpSp>
          <p:nvGrpSpPr>
            <p:cNvPr id="14" name="Group 129"/>
            <p:cNvGrpSpPr/>
            <p:nvPr/>
          </p:nvGrpSpPr>
          <p:grpSpPr>
            <a:xfrm>
              <a:off x="3822547" y="3369822"/>
              <a:ext cx="106313" cy="211578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4020243" y="3369822"/>
              <a:ext cx="106313" cy="211578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4210474" y="3369822"/>
              <a:ext cx="106313" cy="211578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4408170" y="3369822"/>
              <a:ext cx="106313" cy="211578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Straight Connector 165"/>
            <p:cNvCxnSpPr/>
            <p:nvPr/>
          </p:nvCxnSpPr>
          <p:spPr>
            <a:xfrm flipH="1">
              <a:off x="3850961" y="3564570"/>
              <a:ext cx="594360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0" y="3262153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6685" y="3262153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8966" y="3262152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6009" y="3259770"/>
              <a:ext cx="125512" cy="100509"/>
            </a:xfrm>
            <a:prstGeom prst="rect">
              <a:avLst/>
            </a:prstGeom>
            <a:noFill/>
          </p:spPr>
        </p:pic>
      </p:grpSp>
      <p:cxnSp>
        <p:nvCxnSpPr>
          <p:cNvPr id="126" name="Straight Arrow Connector 125"/>
          <p:cNvCxnSpPr/>
          <p:nvPr/>
        </p:nvCxnSpPr>
        <p:spPr>
          <a:xfrm>
            <a:off x="1840620" y="2871295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2"/>
          <p:cNvSpPr txBox="1"/>
          <p:nvPr/>
        </p:nvSpPr>
        <p:spPr>
          <a:xfrm rot="936670">
            <a:off x="2537303" y="3030453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20303193">
            <a:off x="889453" y="1200807"/>
            <a:ext cx="6629400" cy="4439932"/>
          </a:xfrm>
          <a:prstGeom prst="ellipse">
            <a:avLst/>
          </a:prstGeom>
          <a:noFill/>
          <a:ln w="12700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 rot="20303193">
            <a:off x="2190026" y="2085278"/>
            <a:ext cx="4095957" cy="2743200"/>
          </a:xfrm>
          <a:prstGeom prst="ellipse">
            <a:avLst/>
          </a:prstGeom>
          <a:noFill/>
          <a:ln w="12700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 rot="20303193">
            <a:off x="2831618" y="2609385"/>
            <a:ext cx="2730638" cy="1828800"/>
          </a:xfrm>
          <a:prstGeom prst="ellipse">
            <a:avLst/>
          </a:prstGeom>
          <a:noFill/>
          <a:ln w="12700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9200" y="152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Omni-directional base station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172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 spatial reuse; poor power efficiency; high inter-cell 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632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Zeroforcing</a:t>
            </a:r>
            <a:r>
              <a:rPr lang="en-US" dirty="0" smtClean="0"/>
              <a:t> with various hardware configurations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= 64    K = 15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257800"/>
            <a:ext cx="4284688" cy="1066800"/>
          </a:xfrm>
          <a:prstGeom prst="rect">
            <a:avLst/>
          </a:prstGeom>
        </p:spPr>
      </p:pic>
      <p:pic>
        <p:nvPicPr>
          <p:cNvPr id="265218" name="Picture 2" descr="C:\MUBF\CellNet13\figs\hwVar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06" y="672528"/>
            <a:ext cx="6319387" cy="44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43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many-antenna </a:t>
            </a:r>
            <a:r>
              <a:rPr lang="en-US" dirty="0" err="1" smtClean="0"/>
              <a:t>beamforming</a:t>
            </a:r>
            <a:r>
              <a:rPr lang="en-US" dirty="0" smtClean="0"/>
              <a:t> platform</a:t>
            </a:r>
          </a:p>
          <a:p>
            <a:pPr lvl="1"/>
            <a:r>
              <a:rPr lang="en-US" dirty="0" smtClean="0"/>
              <a:t>Demonstration of </a:t>
            </a:r>
            <a:r>
              <a:rPr lang="en-US" dirty="0" err="1" smtClean="0"/>
              <a:t>manyfold</a:t>
            </a:r>
            <a:r>
              <a:rPr lang="en-US" dirty="0" smtClean="0"/>
              <a:t> capacity increase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Devised novel techniques and architecture</a:t>
            </a:r>
          </a:p>
          <a:p>
            <a:pPr lvl="1"/>
            <a:r>
              <a:rPr lang="en-US" dirty="0" smtClean="0"/>
              <a:t>Unlimited Scalability</a:t>
            </a:r>
          </a:p>
          <a:p>
            <a:endParaRPr lang="en-US" dirty="0" smtClean="0"/>
          </a:p>
          <a:p>
            <a:r>
              <a:rPr lang="en-US" dirty="0" smtClean="0"/>
              <a:t>Simplistic conjugate </a:t>
            </a:r>
            <a:r>
              <a:rPr lang="en-US" dirty="0" err="1" smtClean="0"/>
              <a:t>beamforming</a:t>
            </a:r>
            <a:r>
              <a:rPr lang="en-US" dirty="0" smtClean="0"/>
              <a:t> works</a:t>
            </a:r>
          </a:p>
          <a:p>
            <a:endParaRPr lang="en-US" dirty="0"/>
          </a:p>
          <a:p>
            <a:r>
              <a:rPr lang="en-US" dirty="0" smtClean="0"/>
              <a:t>Need adaptive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91"/>
            <a:ext cx="8229600" cy="6632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19800"/>
            <a:ext cx="6705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network of massive MU-MIMO base stations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5765800" cy="4610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1219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Inter-cell interference management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Pilot contamination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Client grouping &amp; scheduling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2" descr="C:\Users\Xepra\Documents\yale\MobiCom\figs\photos\20120221_120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2880" y="137160"/>
            <a:ext cx="8778240" cy="6583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1268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9059" r="11685" b="5358"/>
          <a:stretch/>
        </p:blipFill>
        <p:spPr>
          <a:xfrm rot="5400000">
            <a:off x="-959779" y="1126539"/>
            <a:ext cx="6767440" cy="46954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 descr="IMG_13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6" t="5807" r="21431" b="23279"/>
          <a:stretch/>
        </p:blipFill>
        <p:spPr>
          <a:xfrm>
            <a:off x="5181600" y="4114800"/>
            <a:ext cx="3044738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1524000"/>
            <a:ext cx="411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~$2,000 per antenna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0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419600"/>
            <a:ext cx="16002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86200"/>
            <a:ext cx="3200400" cy="460927"/>
          </a:xfrm>
          <a:prstGeom prst="rect">
            <a:avLst/>
          </a:prstGeom>
        </p:spPr>
      </p:pic>
      <p:pic>
        <p:nvPicPr>
          <p:cNvPr id="9" name="Picture 8" descr="nar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52600"/>
            <a:ext cx="1330036" cy="1828800"/>
          </a:xfrm>
          <a:prstGeom prst="rect">
            <a:avLst/>
          </a:prstGeom>
        </p:spPr>
      </p:pic>
      <p:pic>
        <p:nvPicPr>
          <p:cNvPr id="10" name="Picture 9" descr="cla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1920240" cy="2743200"/>
          </a:xfrm>
          <a:prstGeom prst="rect">
            <a:avLst/>
          </a:prstGeom>
        </p:spPr>
      </p:pic>
      <p:pic>
        <p:nvPicPr>
          <p:cNvPr id="11" name="Picture 10" descr="ha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52600"/>
            <a:ext cx="1279133" cy="1828800"/>
          </a:xfrm>
          <a:prstGeom prst="rect">
            <a:avLst/>
          </a:prstGeom>
        </p:spPr>
      </p:pic>
      <p:pic>
        <p:nvPicPr>
          <p:cNvPr id="12" name="Picture 11" descr="erra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35" y="4373880"/>
            <a:ext cx="1156357" cy="1645920"/>
          </a:xfrm>
          <a:prstGeom prst="rect">
            <a:avLst/>
          </a:prstGeom>
        </p:spPr>
      </p:pic>
      <p:pic>
        <p:nvPicPr>
          <p:cNvPr id="13" name="Picture 12" descr="thoma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35" y="4373880"/>
            <a:ext cx="1103472" cy="1645920"/>
          </a:xfrm>
          <a:prstGeom prst="rect">
            <a:avLst/>
          </a:prstGeom>
        </p:spPr>
      </p:pic>
      <p:pic>
        <p:nvPicPr>
          <p:cNvPr id="14" name="Picture 13" descr="richard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35" y="4373880"/>
            <a:ext cx="1151268" cy="16459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3000" y="3581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http://argos.rice.edu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7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val 141"/>
          <p:cNvSpPr/>
          <p:nvPr/>
        </p:nvSpPr>
        <p:spPr>
          <a:xfrm rot="1249746">
            <a:off x="4410178" y="4035580"/>
            <a:ext cx="4497579" cy="86962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 rot="9529252">
            <a:off x="4273660" y="2345718"/>
            <a:ext cx="3448373" cy="138224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 rot="488027">
            <a:off x="4405379" y="3329075"/>
            <a:ext cx="1564847" cy="61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rot="4645469">
            <a:off x="3604050" y="4517051"/>
            <a:ext cx="2543639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 rot="19242807">
            <a:off x="896043" y="4776635"/>
            <a:ext cx="3962231" cy="134546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rot="1042419">
            <a:off x="467728" y="2776026"/>
            <a:ext cx="3962231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70" y="152400"/>
            <a:ext cx="893737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More BS antennas + MU-MIMO</a:t>
            </a:r>
            <a:r>
              <a:rPr lang="en-US" sz="3600" dirty="0" smtClean="0">
                <a:sym typeface="Wingdings"/>
              </a:rPr>
              <a:t> </a:t>
            </a:r>
            <a:br>
              <a:rPr lang="en-US" sz="3600" dirty="0" smtClean="0">
                <a:sym typeface="Wingdings"/>
              </a:rPr>
            </a:br>
            <a:r>
              <a:rPr lang="en-US" sz="3600" dirty="0" smtClean="0">
                <a:sym typeface="Wingdings"/>
              </a:rPr>
              <a:t>Higher efficiency &amp; lower interference</a:t>
            </a:r>
            <a:endParaRPr lang="en-US" sz="3600" dirty="0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869" y="5894108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845" y="2910558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468" y="1121763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650" y="4898024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034" y="5662633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488" y="2382712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5100000">
            <a:off x="2607535" y="2032713"/>
            <a:ext cx="3358855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118233">
            <a:off x="3301578" y="3363258"/>
            <a:ext cx="913577" cy="1452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854734" y="2862224"/>
            <a:ext cx="1379364" cy="180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1"/>
          <p:cNvGrpSpPr/>
          <p:nvPr/>
        </p:nvGrpSpPr>
        <p:grpSpPr>
          <a:xfrm>
            <a:off x="3703045" y="3102963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>
          <a:xfrm rot="16200000" flipH="1">
            <a:off x="3626845" y="2188563"/>
            <a:ext cx="1371600" cy="152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5040000">
            <a:off x="3957287" y="2165686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2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1874245" y="3102963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2"/>
          <p:cNvSpPr txBox="1"/>
          <p:nvPr/>
        </p:nvSpPr>
        <p:spPr>
          <a:xfrm rot="936670">
            <a:off x="2570928" y="3262121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 rot="21280043">
            <a:off x="2102845" y="4403645"/>
            <a:ext cx="1600200" cy="1366319"/>
            <a:chOff x="2037666" y="4694275"/>
            <a:chExt cx="1600200" cy="1366319"/>
          </a:xfrm>
        </p:grpSpPr>
        <p:cxnSp>
          <p:nvCxnSpPr>
            <p:cNvPr id="129" name="Straight Arrow Connector 128"/>
            <p:cNvCxnSpPr/>
            <p:nvPr/>
          </p:nvCxnSpPr>
          <p:spPr>
            <a:xfrm rot="319957" flipV="1">
              <a:off x="2037666" y="4694275"/>
              <a:ext cx="1600200" cy="1366319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2"/>
            <p:cNvSpPr txBox="1"/>
            <p:nvPr/>
          </p:nvSpPr>
          <p:spPr>
            <a:xfrm rot="19399957">
              <a:off x="2596895" y="5075632"/>
              <a:ext cx="7697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6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rot="10800000" flipV="1">
            <a:off x="5345426" y="2624011"/>
            <a:ext cx="1610239" cy="755678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20151979">
            <a:off x="5648417" y="2870160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3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50" name="Group 249"/>
          <p:cNvGrpSpPr/>
          <p:nvPr/>
        </p:nvGrpSpPr>
        <p:grpSpPr>
          <a:xfrm rot="161468">
            <a:off x="5120166" y="3901059"/>
            <a:ext cx="2705783" cy="956863"/>
            <a:chOff x="5042637" y="4267201"/>
            <a:chExt cx="2705783" cy="956863"/>
          </a:xfrm>
        </p:grpSpPr>
        <p:cxnSp>
          <p:nvCxnSpPr>
            <p:cNvPr id="145" name="Straight Arrow Connector 144"/>
            <p:cNvCxnSpPr/>
            <p:nvPr/>
          </p:nvCxnSpPr>
          <p:spPr>
            <a:xfrm rot="10800000">
              <a:off x="5042637" y="4267201"/>
              <a:ext cx="2705783" cy="956863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 rot="1116306">
              <a:off x="5839829" y="4507543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4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 rot="480000">
            <a:off x="4617104" y="4315991"/>
            <a:ext cx="369332" cy="1291744"/>
            <a:chOff x="4405577" y="4590199"/>
            <a:chExt cx="369332" cy="1291744"/>
          </a:xfrm>
        </p:grpSpPr>
        <p:cxnSp>
          <p:nvCxnSpPr>
            <p:cNvPr id="146" name="Straight Arrow Connector 145"/>
            <p:cNvCxnSpPr/>
            <p:nvPr/>
          </p:nvCxnSpPr>
          <p:spPr>
            <a:xfrm rot="15720000" flipV="1">
              <a:off x="3962318" y="5103848"/>
              <a:ext cx="1291744" cy="264446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 rot="4075573">
              <a:off x="4188306" y="5015444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5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8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/>
          <p:cNvGrpSpPr/>
          <p:nvPr/>
        </p:nvGrpSpPr>
        <p:grpSpPr>
          <a:xfrm rot="7499622">
            <a:off x="503045" y="6018617"/>
            <a:ext cx="6130550" cy="1071332"/>
            <a:chOff x="4038503" y="2634394"/>
            <a:chExt cx="6130550" cy="1071332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V="1">
              <a:off x="5299981" y="2950048"/>
              <a:ext cx="1610239" cy="755678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 rot="20151979">
              <a:off x="5578170" y="3119997"/>
              <a:ext cx="10058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10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180" name="Picture 179" descr="D:\Documents and Settings\Hang Yu\Desktop\pics\iphone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9043" y="2708749"/>
              <a:ext cx="456684" cy="3146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Oval 180"/>
            <p:cNvSpPr/>
            <p:nvPr/>
          </p:nvSpPr>
          <p:spPr>
            <a:xfrm rot="20209866">
              <a:off x="4038503" y="2634394"/>
              <a:ext cx="6130550" cy="481495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rot="10800000" flipV="1">
              <a:off x="5390258" y="3505200"/>
              <a:ext cx="324740" cy="152400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 rot="11409498">
            <a:off x="-1295400" y="3961221"/>
            <a:ext cx="6130550" cy="1071332"/>
            <a:chOff x="4038503" y="2634394"/>
            <a:chExt cx="6130550" cy="1071332"/>
          </a:xfrm>
        </p:grpSpPr>
        <p:cxnSp>
          <p:nvCxnSpPr>
            <p:cNvPr id="172" name="Straight Arrow Connector 171"/>
            <p:cNvCxnSpPr/>
            <p:nvPr/>
          </p:nvCxnSpPr>
          <p:spPr>
            <a:xfrm rot="10800000" flipV="1">
              <a:off x="5299981" y="2950048"/>
              <a:ext cx="1610239" cy="755678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 rot="9606379">
              <a:off x="5578170" y="3119998"/>
              <a:ext cx="10058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12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174" name="Picture 173" descr="D:\Documents and Settings\Hang Yu\Desktop\pics\iphone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4369333">
              <a:off x="6939043" y="2708749"/>
              <a:ext cx="456684" cy="3146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Oval 174"/>
            <p:cNvSpPr/>
            <p:nvPr/>
          </p:nvSpPr>
          <p:spPr>
            <a:xfrm rot="20209866">
              <a:off x="4038503" y="2634394"/>
              <a:ext cx="6130550" cy="481495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/>
            <p:nvPr/>
          </p:nvCxnSpPr>
          <p:spPr>
            <a:xfrm rot="10800000" flipV="1">
              <a:off x="5390258" y="3505200"/>
              <a:ext cx="324740" cy="152400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 rot="15049495">
            <a:off x="-158430" y="1574779"/>
            <a:ext cx="6130550" cy="1071332"/>
            <a:chOff x="4038503" y="2634394"/>
            <a:chExt cx="6130550" cy="1071332"/>
          </a:xfrm>
        </p:grpSpPr>
        <p:cxnSp>
          <p:nvCxnSpPr>
            <p:cNvPr id="166" name="Straight Arrow Connector 165"/>
            <p:cNvCxnSpPr/>
            <p:nvPr/>
          </p:nvCxnSpPr>
          <p:spPr>
            <a:xfrm rot="10800000" flipV="1">
              <a:off x="5299981" y="2950048"/>
              <a:ext cx="1610239" cy="755678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 rot="9308537">
              <a:off x="5642360" y="3119998"/>
              <a:ext cx="8775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2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168" name="Picture 167" descr="D:\Documents and Settings\Hang Yu\Desktop\pics\iphone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8323704">
              <a:off x="6939042" y="2708749"/>
              <a:ext cx="456684" cy="3146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Oval 168"/>
            <p:cNvSpPr/>
            <p:nvPr/>
          </p:nvSpPr>
          <p:spPr>
            <a:xfrm rot="20209866">
              <a:off x="4038503" y="2634394"/>
              <a:ext cx="6130550" cy="481495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10800000" flipV="1">
              <a:off x="5390258" y="3505200"/>
              <a:ext cx="324740" cy="152400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 rot="3757345">
            <a:off x="3239568" y="5487656"/>
            <a:ext cx="6130550" cy="1071332"/>
            <a:chOff x="4038503" y="2634394"/>
            <a:chExt cx="6130550" cy="1071332"/>
          </a:xfrm>
        </p:grpSpPr>
        <p:cxnSp>
          <p:nvCxnSpPr>
            <p:cNvPr id="160" name="Straight Arrow Connector 159"/>
            <p:cNvCxnSpPr/>
            <p:nvPr/>
          </p:nvCxnSpPr>
          <p:spPr>
            <a:xfrm rot="10800000" flipV="1">
              <a:off x="5299981" y="2950048"/>
              <a:ext cx="1610239" cy="755678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 rot="20151979">
              <a:off x="5642360" y="3119997"/>
              <a:ext cx="8775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8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162" name="Picture 161" descr="D:\Documents and Settings\Hang Yu\Desktop\pics\iphone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9043" y="2708749"/>
              <a:ext cx="456684" cy="3146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Oval 162"/>
            <p:cNvSpPr/>
            <p:nvPr/>
          </p:nvSpPr>
          <p:spPr>
            <a:xfrm rot="20209866">
              <a:off x="4038503" y="2634394"/>
              <a:ext cx="6130550" cy="481495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rot="10800000" flipV="1">
              <a:off x="5390258" y="3505200"/>
              <a:ext cx="324740" cy="152400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 rot="1621374">
            <a:off x="4252126" y="3772616"/>
            <a:ext cx="6130550" cy="1071332"/>
            <a:chOff x="4038503" y="2634394"/>
            <a:chExt cx="6130550" cy="1071332"/>
          </a:xfrm>
        </p:grpSpPr>
        <p:cxnSp>
          <p:nvCxnSpPr>
            <p:cNvPr id="154" name="Straight Arrow Connector 153"/>
            <p:cNvCxnSpPr/>
            <p:nvPr/>
          </p:nvCxnSpPr>
          <p:spPr>
            <a:xfrm rot="10800000" flipV="1">
              <a:off x="5299981" y="2950048"/>
              <a:ext cx="1610239" cy="755678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 rot="20151979">
              <a:off x="5642360" y="3119998"/>
              <a:ext cx="8775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6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156" name="Picture 155" descr="D:\Documents and Settings\Hang Yu\Desktop\pics\iphone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9043" y="2708749"/>
              <a:ext cx="456684" cy="3146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Oval 156"/>
            <p:cNvSpPr/>
            <p:nvPr/>
          </p:nvSpPr>
          <p:spPr>
            <a:xfrm rot="20209866">
              <a:off x="4038503" y="2634394"/>
              <a:ext cx="6130550" cy="481495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 rot="10800000" flipV="1">
              <a:off x="5390258" y="3505200"/>
              <a:ext cx="324740" cy="152400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 rot="19347685">
            <a:off x="3120693" y="1286723"/>
            <a:ext cx="6130550" cy="1071331"/>
            <a:chOff x="4038503" y="2634395"/>
            <a:chExt cx="6130550" cy="1071331"/>
          </a:xfrm>
        </p:grpSpPr>
        <p:cxnSp>
          <p:nvCxnSpPr>
            <p:cNvPr id="148" name="Straight Arrow Connector 147"/>
            <p:cNvCxnSpPr/>
            <p:nvPr/>
          </p:nvCxnSpPr>
          <p:spPr>
            <a:xfrm rot="10800000" flipV="1">
              <a:off x="5299981" y="2950048"/>
              <a:ext cx="1610239" cy="755678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 rot="20151979">
              <a:off x="5497433" y="3158849"/>
              <a:ext cx="9939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  Data 4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150" name="Picture 149" descr="D:\Documents and Settings\Hang Yu\Desktop\pics\iphone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9043" y="2708749"/>
              <a:ext cx="456684" cy="3146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Oval 150"/>
            <p:cNvSpPr/>
            <p:nvPr/>
          </p:nvSpPr>
          <p:spPr>
            <a:xfrm rot="20209866">
              <a:off x="4038503" y="2634395"/>
              <a:ext cx="6130550" cy="481495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 rot="10800000" flipV="1">
              <a:off x="5390258" y="3505200"/>
              <a:ext cx="324740" cy="152400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38503" y="2634394"/>
            <a:ext cx="6130550" cy="1071332"/>
            <a:chOff x="4038503" y="2634394"/>
            <a:chExt cx="6130550" cy="1071332"/>
          </a:xfrm>
        </p:grpSpPr>
        <p:cxnSp>
          <p:nvCxnSpPr>
            <p:cNvPr id="89" name="Straight Arrow Connector 88"/>
            <p:cNvCxnSpPr/>
            <p:nvPr/>
          </p:nvCxnSpPr>
          <p:spPr>
            <a:xfrm rot="10800000" flipV="1">
              <a:off x="5299981" y="2950048"/>
              <a:ext cx="1610239" cy="755678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rot="20151979">
              <a:off x="5642359" y="3119998"/>
              <a:ext cx="8775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5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122" name="Picture 121" descr="D:\Documents and Settings\Hang Yu\Desktop\pics\iphone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9043" y="2708749"/>
              <a:ext cx="456684" cy="3146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Oval 142"/>
            <p:cNvSpPr/>
            <p:nvPr/>
          </p:nvSpPr>
          <p:spPr>
            <a:xfrm rot="20209866">
              <a:off x="4038503" y="2634394"/>
              <a:ext cx="6130550" cy="481495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rot="10800000" flipV="1">
              <a:off x="5390258" y="3505200"/>
              <a:ext cx="324740" cy="152400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45"/>
          <p:cNvGrpSpPr/>
          <p:nvPr/>
        </p:nvGrpSpPr>
        <p:grpSpPr>
          <a:xfrm rot="480000">
            <a:off x="4590360" y="4870601"/>
            <a:ext cx="369332" cy="1145794"/>
            <a:chOff x="4435878" y="4733360"/>
            <a:chExt cx="369332" cy="1145794"/>
          </a:xfrm>
        </p:grpSpPr>
        <p:cxnSp>
          <p:nvCxnSpPr>
            <p:cNvPr id="92" name="Straight Arrow Connector 91"/>
            <p:cNvCxnSpPr/>
            <p:nvPr/>
          </p:nvCxnSpPr>
          <p:spPr>
            <a:xfrm rot="15720000" flipV="1">
              <a:off x="4060243" y="5188973"/>
              <a:ext cx="1145794" cy="234567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 rot="4162375">
              <a:off x="4181793" y="5049056"/>
              <a:ext cx="8775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9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276600" y="2971800"/>
            <a:ext cx="2604215" cy="2189497"/>
            <a:chOff x="3220770" y="2968877"/>
            <a:chExt cx="2604215" cy="2189497"/>
          </a:xfrm>
        </p:grpSpPr>
        <p:sp>
          <p:nvSpPr>
            <p:cNvPr id="95" name="Oval 94"/>
            <p:cNvSpPr/>
            <p:nvPr/>
          </p:nvSpPr>
          <p:spPr>
            <a:xfrm rot="19587628">
              <a:off x="4921994" y="3266622"/>
              <a:ext cx="621258" cy="35080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8595299">
              <a:off x="3220770" y="4204855"/>
              <a:ext cx="839165" cy="458423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rot="5778182">
              <a:off x="3512116" y="4462519"/>
              <a:ext cx="778203" cy="404242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5400000">
              <a:off x="3844383" y="4613817"/>
              <a:ext cx="814974" cy="27414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809031">
              <a:off x="4728008" y="3966083"/>
              <a:ext cx="1029866" cy="449831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 rot="277725">
              <a:off x="5190101" y="3834683"/>
              <a:ext cx="621258" cy="23579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rot="16430180">
              <a:off x="4078688" y="3408400"/>
              <a:ext cx="269930" cy="332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4326152">
              <a:off x="3898450" y="3234677"/>
              <a:ext cx="871206" cy="339605"/>
            </a:xfrm>
            <a:prstGeom prst="ellipse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 rot="2225413">
              <a:off x="4493194" y="4255008"/>
              <a:ext cx="879742" cy="491470"/>
            </a:xfrm>
            <a:prstGeom prst="ellipse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rot="4042266">
              <a:off x="4196256" y="4517651"/>
              <a:ext cx="767509" cy="337295"/>
            </a:xfrm>
            <a:prstGeom prst="ellipse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rot="9585885">
              <a:off x="5003352" y="3451271"/>
              <a:ext cx="821633" cy="437783"/>
            </a:xfrm>
            <a:prstGeom prst="ellipse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523236">
              <a:off x="3373743" y="3703926"/>
              <a:ext cx="635853" cy="324753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277725">
              <a:off x="3361301" y="3987084"/>
              <a:ext cx="621258" cy="23579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6618783">
              <a:off x="3686557" y="3627675"/>
              <a:ext cx="954890" cy="114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488027" flipH="1" flipV="1">
              <a:off x="4666357" y="3272259"/>
              <a:ext cx="567252" cy="1374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9793905" flipH="1" flipV="1">
              <a:off x="4347555" y="3176869"/>
              <a:ext cx="912745" cy="1173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7" name="Picture 1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1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Picture 1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Picture 1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0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Rectangle 122"/>
          <p:cNvSpPr/>
          <p:nvPr/>
        </p:nvSpPr>
        <p:spPr>
          <a:xfrm rot="488027" flipH="1" flipV="1">
            <a:off x="4702874" y="3373188"/>
            <a:ext cx="344891" cy="7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 rot="960000">
            <a:off x="-1741769" y="3065761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 rot="16618783">
            <a:off x="3708621" y="4022811"/>
            <a:ext cx="587114" cy="68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16650071">
            <a:off x="4898165" y="3831146"/>
            <a:ext cx="348367" cy="348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 rot="16430180">
            <a:off x="4078688" y="3408400"/>
            <a:ext cx="269930" cy="332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32"/>
          <p:cNvGrpSpPr/>
          <p:nvPr/>
        </p:nvGrpSpPr>
        <p:grpSpPr>
          <a:xfrm rot="21280043">
            <a:off x="2032652" y="4876800"/>
            <a:ext cx="1443279" cy="1232335"/>
            <a:chOff x="2031780" y="4820678"/>
            <a:chExt cx="1443279" cy="1232335"/>
          </a:xfrm>
        </p:grpSpPr>
        <p:cxnSp>
          <p:nvCxnSpPr>
            <p:cNvPr id="131" name="Straight Arrow Connector 130"/>
            <p:cNvCxnSpPr/>
            <p:nvPr/>
          </p:nvCxnSpPr>
          <p:spPr>
            <a:xfrm rot="319957" flipV="1">
              <a:off x="2031780" y="4820678"/>
              <a:ext cx="1443279" cy="1232335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2"/>
            <p:cNvSpPr txBox="1"/>
            <p:nvPr/>
          </p:nvSpPr>
          <p:spPr>
            <a:xfrm rot="19399957">
              <a:off x="2247737" y="5271754"/>
              <a:ext cx="9931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11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3" name="Oval 132"/>
          <p:cNvSpPr/>
          <p:nvPr/>
        </p:nvSpPr>
        <p:spPr>
          <a:xfrm rot="19209614">
            <a:off x="-1240177" y="6032721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/>
          <p:nvPr/>
        </p:nvCxnSpPr>
        <p:spPr>
          <a:xfrm rot="16200000" flipH="1">
            <a:off x="3581400" y="2514600"/>
            <a:ext cx="1371600" cy="152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2"/>
          <p:cNvSpPr txBox="1"/>
          <p:nvPr/>
        </p:nvSpPr>
        <p:spPr>
          <a:xfrm rot="5040000">
            <a:off x="3855350" y="2359699"/>
            <a:ext cx="8775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3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37" name="Group 42"/>
          <p:cNvGrpSpPr/>
          <p:nvPr/>
        </p:nvGrpSpPr>
        <p:grpSpPr>
          <a:xfrm rot="161468">
            <a:off x="5074721" y="4227096"/>
            <a:ext cx="2705783" cy="956863"/>
            <a:chOff x="5042637" y="4267201"/>
            <a:chExt cx="2705783" cy="956863"/>
          </a:xfrm>
        </p:grpSpPr>
        <p:cxnSp>
          <p:nvCxnSpPr>
            <p:cNvPr id="138" name="Straight Arrow Connector 137"/>
            <p:cNvCxnSpPr/>
            <p:nvPr/>
          </p:nvCxnSpPr>
          <p:spPr>
            <a:xfrm rot="10800000">
              <a:off x="5042637" y="4267201"/>
              <a:ext cx="2705783" cy="956863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 rot="1116306">
              <a:off x="5803016" y="4507542"/>
              <a:ext cx="8775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7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40" name="Oval 139"/>
          <p:cNvSpPr/>
          <p:nvPr/>
        </p:nvSpPr>
        <p:spPr>
          <a:xfrm rot="15752303">
            <a:off x="1047601" y="953930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rot="15545323">
            <a:off x="2018541" y="6617253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 rot="1261972">
            <a:off x="3920779" y="4665498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429000"/>
            <a:ext cx="17978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6" name="Straight Arrow Connector 145"/>
          <p:cNvCxnSpPr/>
          <p:nvPr/>
        </p:nvCxnSpPr>
        <p:spPr>
          <a:xfrm rot="16200000" flipV="1">
            <a:off x="4535518" y="4824675"/>
            <a:ext cx="252176" cy="51625"/>
          </a:xfrm>
          <a:prstGeom prst="straightConnector1">
            <a:avLst/>
          </a:prstGeom>
          <a:ln w="57150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itle 1"/>
          <p:cNvSpPr>
            <a:spLocks noGrp="1"/>
          </p:cNvSpPr>
          <p:nvPr>
            <p:ph type="title"/>
          </p:nvPr>
        </p:nvSpPr>
        <p:spPr>
          <a:xfrm>
            <a:off x="-21970" y="152400"/>
            <a:ext cx="893737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More BS antennas + MU-MIMO</a:t>
            </a:r>
            <a:r>
              <a:rPr lang="en-US" sz="3600" dirty="0" smtClean="0">
                <a:sym typeface="Wingdings"/>
              </a:rPr>
              <a:t> </a:t>
            </a:r>
            <a:br>
              <a:rPr lang="en-US" sz="3600" dirty="0" smtClean="0">
                <a:sym typeface="Wingdings"/>
              </a:rPr>
            </a:br>
            <a:r>
              <a:rPr lang="en-US" sz="3600" dirty="0" smtClean="0">
                <a:sym typeface="Wingdings"/>
              </a:rPr>
              <a:t>Higher efficiency &amp; lower interference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5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244" y="566244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7220" y="267889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2843" y="8900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025" y="4666356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409" y="543096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0863" y="2151044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Rectangle 242"/>
          <p:cNvSpPr/>
          <p:nvPr/>
        </p:nvSpPr>
        <p:spPr>
          <a:xfrm rot="1118233">
            <a:off x="3267953" y="3131590"/>
            <a:ext cx="913577" cy="1452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900577" y="3034404"/>
            <a:ext cx="1018703" cy="708341"/>
            <a:chOff x="4010497" y="3200400"/>
            <a:chExt cx="1018703" cy="708341"/>
          </a:xfrm>
        </p:grpSpPr>
        <p:grpSp>
          <p:nvGrpSpPr>
            <p:cNvPr id="14" name="Group 129"/>
            <p:cNvGrpSpPr/>
            <p:nvPr/>
          </p:nvGrpSpPr>
          <p:grpSpPr>
            <a:xfrm>
              <a:off x="4330226" y="3310452"/>
              <a:ext cx="106313" cy="211578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4527922" y="3310452"/>
              <a:ext cx="106313" cy="211578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4718153" y="3310452"/>
              <a:ext cx="106313" cy="211578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4915849" y="3310452"/>
              <a:ext cx="106313" cy="211578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4021555" y="3697163"/>
              <a:ext cx="106313" cy="211578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4219251" y="3697163"/>
              <a:ext cx="106313" cy="211578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4409482" y="3697163"/>
              <a:ext cx="106313" cy="211578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4607178" y="3697163"/>
              <a:ext cx="106313" cy="211578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Straight Connector 165"/>
            <p:cNvCxnSpPr/>
            <p:nvPr/>
          </p:nvCxnSpPr>
          <p:spPr>
            <a:xfrm flipH="1">
              <a:off x="4072079" y="3908741"/>
              <a:ext cx="594360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4085107" y="3520440"/>
              <a:ext cx="320040" cy="36576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4269516" y="3520440"/>
              <a:ext cx="320040" cy="36576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4467212" y="3520440"/>
              <a:ext cx="320040" cy="36576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4658760" y="3520440"/>
              <a:ext cx="320040" cy="36576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17679" y="3202783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14364" y="3202783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06645" y="3202782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3688" y="3200400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10497" y="3592295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09563" y="3592294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9462" y="3594675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98888" y="3592293"/>
              <a:ext cx="125512" cy="100509"/>
            </a:xfrm>
            <a:prstGeom prst="rect">
              <a:avLst/>
            </a:prstGeom>
            <a:noFill/>
          </p:spPr>
        </p:pic>
      </p:grpSp>
      <p:cxnSp>
        <p:nvCxnSpPr>
          <p:cNvPr id="126" name="Straight Arrow Connector 125"/>
          <p:cNvCxnSpPr/>
          <p:nvPr/>
        </p:nvCxnSpPr>
        <p:spPr>
          <a:xfrm>
            <a:off x="1840620" y="2871295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2"/>
          <p:cNvSpPr txBox="1"/>
          <p:nvPr/>
        </p:nvSpPr>
        <p:spPr>
          <a:xfrm rot="936670">
            <a:off x="2537303" y="3030453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20303193">
            <a:off x="889453" y="1200807"/>
            <a:ext cx="6629400" cy="4439932"/>
          </a:xfrm>
          <a:prstGeom prst="ellipse">
            <a:avLst/>
          </a:prstGeom>
          <a:noFill/>
          <a:ln w="12700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 rot="20303193">
            <a:off x="2190026" y="2085278"/>
            <a:ext cx="4095957" cy="2743200"/>
          </a:xfrm>
          <a:prstGeom prst="ellipse">
            <a:avLst/>
          </a:prstGeom>
          <a:noFill/>
          <a:ln w="12700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 rot="20303193">
            <a:off x="2831618" y="2609385"/>
            <a:ext cx="2730638" cy="1828800"/>
          </a:xfrm>
          <a:prstGeom prst="ellipse">
            <a:avLst/>
          </a:prstGeom>
          <a:noFill/>
          <a:ln w="12700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/>
          <p:cNvCxnSpPr/>
          <p:nvPr/>
        </p:nvCxnSpPr>
        <p:spPr>
          <a:xfrm flipV="1">
            <a:off x="4419600" y="457200"/>
            <a:ext cx="1295400" cy="259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685800" y="3810000"/>
            <a:ext cx="312420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4495800" y="3810000"/>
            <a:ext cx="30480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10800000" flipV="1">
            <a:off x="5311801" y="2392343"/>
            <a:ext cx="1610239" cy="755678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 rot="20151979">
            <a:off x="5577979" y="2638492"/>
            <a:ext cx="8775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2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37" name="Group 152"/>
          <p:cNvGrpSpPr/>
          <p:nvPr/>
        </p:nvGrpSpPr>
        <p:grpSpPr>
          <a:xfrm>
            <a:off x="4355068" y="4042256"/>
            <a:ext cx="369332" cy="1291744"/>
            <a:chOff x="4405578" y="4590199"/>
            <a:chExt cx="369332" cy="1291744"/>
          </a:xfrm>
        </p:grpSpPr>
        <p:cxnSp>
          <p:nvCxnSpPr>
            <p:cNvPr id="138" name="Straight Arrow Connector 137"/>
            <p:cNvCxnSpPr/>
            <p:nvPr/>
          </p:nvCxnSpPr>
          <p:spPr>
            <a:xfrm rot="15720000" flipV="1">
              <a:off x="3962318" y="5103848"/>
              <a:ext cx="1291744" cy="264446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 rot="4075573">
              <a:off x="4151493" y="5015444"/>
              <a:ext cx="8775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3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029200" y="152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Sectored base station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62000" y="6172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Better spatial reuse; better power efficiency; high inter-cell 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val 142"/>
          <p:cNvSpPr/>
          <p:nvPr/>
        </p:nvSpPr>
        <p:spPr>
          <a:xfrm rot="9529252">
            <a:off x="4240035" y="2114050"/>
            <a:ext cx="3448373" cy="138224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rot="4645469">
            <a:off x="3570425" y="4285383"/>
            <a:ext cx="2543639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rot="1042419">
            <a:off x="434103" y="2544358"/>
            <a:ext cx="3962231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244" y="566244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7220" y="267889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2843" y="8900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025" y="4666356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409" y="543096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0863" y="2151044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Rectangle 242"/>
          <p:cNvSpPr/>
          <p:nvPr/>
        </p:nvSpPr>
        <p:spPr>
          <a:xfrm rot="1118233">
            <a:off x="3267953" y="3131590"/>
            <a:ext cx="913577" cy="1452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820612" y="2630521"/>
            <a:ext cx="1379364" cy="181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Parallelogram 139"/>
          <p:cNvSpPr/>
          <p:nvPr/>
        </p:nvSpPr>
        <p:spPr>
          <a:xfrm>
            <a:off x="4038600" y="3200400"/>
            <a:ext cx="893247" cy="545568"/>
          </a:xfrm>
          <a:prstGeom prst="parallelogram">
            <a:avLst>
              <a:gd name="adj" fmla="val 56498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6"/>
          <p:cNvGrpSpPr/>
          <p:nvPr/>
        </p:nvGrpSpPr>
        <p:grpSpPr>
          <a:xfrm>
            <a:off x="4928155" y="2978961"/>
            <a:ext cx="106313" cy="211578"/>
            <a:chOff x="1476543" y="4728479"/>
            <a:chExt cx="163909" cy="326203"/>
          </a:xfrm>
        </p:grpSpPr>
        <p:sp>
          <p:nvSpPr>
            <p:cNvPr id="227" name="Isosceles Triangle 226"/>
            <p:cNvSpPr/>
            <p:nvPr/>
          </p:nvSpPr>
          <p:spPr>
            <a:xfrm rot="10800000">
              <a:off x="1476543" y="4728479"/>
              <a:ext cx="163909" cy="141301"/>
            </a:xfrm>
            <a:prstGeom prst="triangl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28" name="Straight Connector 227"/>
            <p:cNvCxnSpPr>
              <a:stCxn id="227" idx="0"/>
            </p:cNvCxnSpPr>
            <p:nvPr/>
          </p:nvCxnSpPr>
          <p:spPr>
            <a:xfrm>
              <a:off x="1558497" y="4869780"/>
              <a:ext cx="0" cy="18490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32"/>
          <p:cNvGrpSpPr/>
          <p:nvPr/>
        </p:nvGrpSpPr>
        <p:grpSpPr>
          <a:xfrm>
            <a:off x="4341712" y="2978960"/>
            <a:ext cx="106313" cy="211578"/>
            <a:chOff x="1476543" y="4728479"/>
            <a:chExt cx="163909" cy="326203"/>
          </a:xfrm>
        </p:grpSpPr>
        <p:sp>
          <p:nvSpPr>
            <p:cNvPr id="223" name="Isosceles Triangle 222"/>
            <p:cNvSpPr/>
            <p:nvPr/>
          </p:nvSpPr>
          <p:spPr>
            <a:xfrm rot="10800000">
              <a:off x="1476543" y="4728479"/>
              <a:ext cx="163909" cy="141301"/>
            </a:xfrm>
            <a:prstGeom prst="triangl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24" name="Straight Connector 223"/>
            <p:cNvCxnSpPr>
              <a:stCxn id="223" idx="0"/>
            </p:cNvCxnSpPr>
            <p:nvPr/>
          </p:nvCxnSpPr>
          <p:spPr>
            <a:xfrm>
              <a:off x="1558497" y="4869780"/>
              <a:ext cx="0" cy="18490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35"/>
          <p:cNvGrpSpPr/>
          <p:nvPr/>
        </p:nvGrpSpPr>
        <p:grpSpPr>
          <a:xfrm>
            <a:off x="4531943" y="2978960"/>
            <a:ext cx="106313" cy="211578"/>
            <a:chOff x="1476543" y="4728479"/>
            <a:chExt cx="163909" cy="326203"/>
          </a:xfrm>
        </p:grpSpPr>
        <p:sp>
          <p:nvSpPr>
            <p:cNvPr id="221" name="Isosceles Triangle 220"/>
            <p:cNvSpPr/>
            <p:nvPr/>
          </p:nvSpPr>
          <p:spPr>
            <a:xfrm rot="10800000">
              <a:off x="1476543" y="4728479"/>
              <a:ext cx="163909" cy="141301"/>
            </a:xfrm>
            <a:prstGeom prst="triangl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22" name="Straight Connector 221"/>
            <p:cNvCxnSpPr>
              <a:stCxn id="221" idx="0"/>
            </p:cNvCxnSpPr>
            <p:nvPr/>
          </p:nvCxnSpPr>
          <p:spPr>
            <a:xfrm>
              <a:off x="1558497" y="4869780"/>
              <a:ext cx="0" cy="18490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38"/>
          <p:cNvGrpSpPr/>
          <p:nvPr/>
        </p:nvGrpSpPr>
        <p:grpSpPr>
          <a:xfrm>
            <a:off x="4729639" y="2978960"/>
            <a:ext cx="106313" cy="211578"/>
            <a:chOff x="1476543" y="4728479"/>
            <a:chExt cx="163909" cy="326203"/>
          </a:xfrm>
        </p:grpSpPr>
        <p:sp>
          <p:nvSpPr>
            <p:cNvPr id="219" name="Isosceles Triangle 218"/>
            <p:cNvSpPr/>
            <p:nvPr/>
          </p:nvSpPr>
          <p:spPr>
            <a:xfrm rot="10800000">
              <a:off x="1476543" y="4728479"/>
              <a:ext cx="163909" cy="141301"/>
            </a:xfrm>
            <a:prstGeom prst="triangl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20" name="Straight Connector 219"/>
            <p:cNvCxnSpPr>
              <a:stCxn id="219" idx="0"/>
            </p:cNvCxnSpPr>
            <p:nvPr/>
          </p:nvCxnSpPr>
          <p:spPr>
            <a:xfrm>
              <a:off x="1558497" y="4869780"/>
              <a:ext cx="0" cy="18490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44"/>
          <p:cNvGrpSpPr/>
          <p:nvPr/>
        </p:nvGrpSpPr>
        <p:grpSpPr>
          <a:xfrm>
            <a:off x="4604711" y="3522624"/>
            <a:ext cx="106313" cy="211578"/>
            <a:chOff x="1476543" y="4728479"/>
            <a:chExt cx="163909" cy="326203"/>
          </a:xfrm>
        </p:grpSpPr>
        <p:sp>
          <p:nvSpPr>
            <p:cNvPr id="215" name="Isosceles Triangle 214"/>
            <p:cNvSpPr/>
            <p:nvPr/>
          </p:nvSpPr>
          <p:spPr>
            <a:xfrm rot="10800000">
              <a:off x="1476543" y="4728479"/>
              <a:ext cx="163909" cy="141301"/>
            </a:xfrm>
            <a:prstGeom prst="triangl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16" name="Straight Connector 215"/>
            <p:cNvCxnSpPr>
              <a:stCxn id="215" idx="0"/>
            </p:cNvCxnSpPr>
            <p:nvPr/>
          </p:nvCxnSpPr>
          <p:spPr>
            <a:xfrm>
              <a:off x="1558497" y="4869780"/>
              <a:ext cx="0" cy="18490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50"/>
          <p:cNvGrpSpPr/>
          <p:nvPr/>
        </p:nvGrpSpPr>
        <p:grpSpPr>
          <a:xfrm>
            <a:off x="4018268" y="3522624"/>
            <a:ext cx="106313" cy="211578"/>
            <a:chOff x="1476543" y="4728479"/>
            <a:chExt cx="163909" cy="326203"/>
          </a:xfrm>
        </p:grpSpPr>
        <p:sp>
          <p:nvSpPr>
            <p:cNvPr id="211" name="Isosceles Triangle 210"/>
            <p:cNvSpPr/>
            <p:nvPr/>
          </p:nvSpPr>
          <p:spPr>
            <a:xfrm rot="10800000">
              <a:off x="1476543" y="4728479"/>
              <a:ext cx="163909" cy="141301"/>
            </a:xfrm>
            <a:prstGeom prst="triangl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12" name="Straight Connector 211"/>
            <p:cNvCxnSpPr>
              <a:stCxn id="211" idx="0"/>
            </p:cNvCxnSpPr>
            <p:nvPr/>
          </p:nvCxnSpPr>
          <p:spPr>
            <a:xfrm>
              <a:off x="1558497" y="4869780"/>
              <a:ext cx="0" cy="18490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53"/>
          <p:cNvGrpSpPr/>
          <p:nvPr/>
        </p:nvGrpSpPr>
        <p:grpSpPr>
          <a:xfrm>
            <a:off x="4208499" y="3522624"/>
            <a:ext cx="106313" cy="211578"/>
            <a:chOff x="1476543" y="4728479"/>
            <a:chExt cx="163909" cy="326203"/>
          </a:xfrm>
        </p:grpSpPr>
        <p:sp>
          <p:nvSpPr>
            <p:cNvPr id="209" name="Isosceles Triangle 208"/>
            <p:cNvSpPr/>
            <p:nvPr/>
          </p:nvSpPr>
          <p:spPr>
            <a:xfrm rot="10800000">
              <a:off x="1476543" y="4728479"/>
              <a:ext cx="163909" cy="141301"/>
            </a:xfrm>
            <a:prstGeom prst="triangl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10" name="Straight Connector 209"/>
            <p:cNvCxnSpPr>
              <a:stCxn id="209" idx="0"/>
            </p:cNvCxnSpPr>
            <p:nvPr/>
          </p:nvCxnSpPr>
          <p:spPr>
            <a:xfrm>
              <a:off x="1558497" y="4869780"/>
              <a:ext cx="0" cy="18490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56"/>
          <p:cNvGrpSpPr/>
          <p:nvPr/>
        </p:nvGrpSpPr>
        <p:grpSpPr>
          <a:xfrm>
            <a:off x="4406195" y="3522624"/>
            <a:ext cx="106313" cy="211578"/>
            <a:chOff x="1476543" y="4728479"/>
            <a:chExt cx="163909" cy="326203"/>
          </a:xfrm>
        </p:grpSpPr>
        <p:sp>
          <p:nvSpPr>
            <p:cNvPr id="207" name="Isosceles Triangle 206"/>
            <p:cNvSpPr/>
            <p:nvPr/>
          </p:nvSpPr>
          <p:spPr>
            <a:xfrm rot="10800000">
              <a:off x="1476543" y="4728479"/>
              <a:ext cx="163909" cy="141301"/>
            </a:xfrm>
            <a:prstGeom prst="triangl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08" name="Straight Connector 207"/>
            <p:cNvCxnSpPr>
              <a:stCxn id="207" idx="0"/>
            </p:cNvCxnSpPr>
            <p:nvPr/>
          </p:nvCxnSpPr>
          <p:spPr>
            <a:xfrm>
              <a:off x="1558497" y="4869780"/>
              <a:ext cx="0" cy="18490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162"/>
          <p:cNvGrpSpPr/>
          <p:nvPr/>
        </p:nvGrpSpPr>
        <p:grpSpPr>
          <a:xfrm>
            <a:off x="4779883" y="3239963"/>
            <a:ext cx="106313" cy="211578"/>
            <a:chOff x="1476543" y="4728479"/>
            <a:chExt cx="163909" cy="326203"/>
          </a:xfrm>
        </p:grpSpPr>
        <p:sp>
          <p:nvSpPr>
            <p:cNvPr id="203" name="Isosceles Triangle 202"/>
            <p:cNvSpPr/>
            <p:nvPr/>
          </p:nvSpPr>
          <p:spPr>
            <a:xfrm rot="10800000">
              <a:off x="1476543" y="4728479"/>
              <a:ext cx="163909" cy="141301"/>
            </a:xfrm>
            <a:prstGeom prst="triangl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04" name="Straight Connector 203"/>
            <p:cNvCxnSpPr>
              <a:stCxn id="203" idx="0"/>
            </p:cNvCxnSpPr>
            <p:nvPr/>
          </p:nvCxnSpPr>
          <p:spPr>
            <a:xfrm>
              <a:off x="1558497" y="4869780"/>
              <a:ext cx="0" cy="18490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168"/>
          <p:cNvGrpSpPr/>
          <p:nvPr/>
        </p:nvGrpSpPr>
        <p:grpSpPr>
          <a:xfrm>
            <a:off x="4193440" y="3239963"/>
            <a:ext cx="106313" cy="211578"/>
            <a:chOff x="1476543" y="4728479"/>
            <a:chExt cx="163909" cy="326203"/>
          </a:xfrm>
        </p:grpSpPr>
        <p:sp>
          <p:nvSpPr>
            <p:cNvPr id="199" name="Isosceles Triangle 198"/>
            <p:cNvSpPr/>
            <p:nvPr/>
          </p:nvSpPr>
          <p:spPr>
            <a:xfrm rot="10800000">
              <a:off x="1476543" y="4728479"/>
              <a:ext cx="163909" cy="141301"/>
            </a:xfrm>
            <a:prstGeom prst="triangl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00" name="Straight Connector 199"/>
            <p:cNvCxnSpPr>
              <a:stCxn id="199" idx="0"/>
            </p:cNvCxnSpPr>
            <p:nvPr/>
          </p:nvCxnSpPr>
          <p:spPr>
            <a:xfrm>
              <a:off x="1558497" y="4869780"/>
              <a:ext cx="0" cy="18490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171"/>
          <p:cNvGrpSpPr/>
          <p:nvPr/>
        </p:nvGrpSpPr>
        <p:grpSpPr>
          <a:xfrm>
            <a:off x="4383671" y="3239963"/>
            <a:ext cx="106313" cy="211578"/>
            <a:chOff x="1476543" y="4728479"/>
            <a:chExt cx="163909" cy="326203"/>
          </a:xfrm>
        </p:grpSpPr>
        <p:sp>
          <p:nvSpPr>
            <p:cNvPr id="197" name="Isosceles Triangle 196"/>
            <p:cNvSpPr/>
            <p:nvPr/>
          </p:nvSpPr>
          <p:spPr>
            <a:xfrm rot="10800000">
              <a:off x="1476543" y="4728479"/>
              <a:ext cx="163909" cy="141301"/>
            </a:xfrm>
            <a:prstGeom prst="triangl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98" name="Straight Connector 197"/>
            <p:cNvCxnSpPr>
              <a:stCxn id="197" idx="0"/>
            </p:cNvCxnSpPr>
            <p:nvPr/>
          </p:nvCxnSpPr>
          <p:spPr>
            <a:xfrm>
              <a:off x="1558497" y="4869780"/>
              <a:ext cx="0" cy="18490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174"/>
          <p:cNvGrpSpPr/>
          <p:nvPr/>
        </p:nvGrpSpPr>
        <p:grpSpPr>
          <a:xfrm>
            <a:off x="4581367" y="3239963"/>
            <a:ext cx="106313" cy="211578"/>
            <a:chOff x="1476543" y="4728479"/>
            <a:chExt cx="163909" cy="326203"/>
          </a:xfrm>
        </p:grpSpPr>
        <p:sp>
          <p:nvSpPr>
            <p:cNvPr id="195" name="Isosceles Triangle 194"/>
            <p:cNvSpPr/>
            <p:nvPr/>
          </p:nvSpPr>
          <p:spPr>
            <a:xfrm rot="10800000">
              <a:off x="1476543" y="4728479"/>
              <a:ext cx="163909" cy="141301"/>
            </a:xfrm>
            <a:prstGeom prst="triangl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96" name="Straight Connector 195"/>
            <p:cNvCxnSpPr>
              <a:stCxn id="195" idx="0"/>
            </p:cNvCxnSpPr>
            <p:nvPr/>
          </p:nvCxnSpPr>
          <p:spPr>
            <a:xfrm>
              <a:off x="1558497" y="4869780"/>
              <a:ext cx="0" cy="18490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Straight Connector 165"/>
          <p:cNvCxnSpPr/>
          <p:nvPr/>
        </p:nvCxnSpPr>
        <p:spPr>
          <a:xfrm flipH="1">
            <a:off x="4212671" y="3451541"/>
            <a:ext cx="582217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8154" y="2873679"/>
            <a:ext cx="125512" cy="100509"/>
          </a:xfrm>
          <a:prstGeom prst="rect">
            <a:avLst/>
          </a:prstGeom>
          <a:noFill/>
        </p:spPr>
      </p:pic>
      <p:pic>
        <p:nvPicPr>
          <p:cNvPr id="173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0435" y="2873678"/>
            <a:ext cx="125512" cy="100509"/>
          </a:xfrm>
          <a:prstGeom prst="rect">
            <a:avLst/>
          </a:prstGeom>
          <a:noFill/>
        </p:spPr>
      </p:pic>
      <p:pic>
        <p:nvPicPr>
          <p:cNvPr id="174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7478" y="2871296"/>
            <a:ext cx="125512" cy="100509"/>
          </a:xfrm>
          <a:prstGeom prst="rect">
            <a:avLst/>
          </a:prstGeom>
          <a:noFill/>
        </p:spPr>
      </p:pic>
      <p:pic>
        <p:nvPicPr>
          <p:cNvPr id="175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8927" y="2873677"/>
            <a:ext cx="125512" cy="100509"/>
          </a:xfrm>
          <a:prstGeom prst="rect">
            <a:avLst/>
          </a:prstGeom>
          <a:noFill/>
        </p:spPr>
      </p:pic>
      <p:pic>
        <p:nvPicPr>
          <p:cNvPr id="178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3752" y="3135094"/>
            <a:ext cx="125512" cy="100509"/>
          </a:xfrm>
          <a:prstGeom prst="rect">
            <a:avLst/>
          </a:prstGeom>
          <a:noFill/>
        </p:spPr>
      </p:pic>
      <p:pic>
        <p:nvPicPr>
          <p:cNvPr id="179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3651" y="3137475"/>
            <a:ext cx="125512" cy="100509"/>
          </a:xfrm>
          <a:prstGeom prst="rect">
            <a:avLst/>
          </a:prstGeom>
          <a:noFill/>
        </p:spPr>
      </p:pic>
      <p:pic>
        <p:nvPicPr>
          <p:cNvPr id="180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3077" y="3135093"/>
            <a:ext cx="125512" cy="100509"/>
          </a:xfrm>
          <a:prstGeom prst="rect">
            <a:avLst/>
          </a:prstGeom>
          <a:noFill/>
        </p:spPr>
      </p:pic>
      <p:pic>
        <p:nvPicPr>
          <p:cNvPr id="181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2143" y="3135092"/>
            <a:ext cx="125512" cy="100509"/>
          </a:xfrm>
          <a:prstGeom prst="rect">
            <a:avLst/>
          </a:prstGeom>
          <a:noFill/>
        </p:spPr>
      </p:pic>
      <p:pic>
        <p:nvPicPr>
          <p:cNvPr id="184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6985" y="3417353"/>
            <a:ext cx="125512" cy="100509"/>
          </a:xfrm>
          <a:prstGeom prst="rect">
            <a:avLst/>
          </a:prstGeom>
          <a:noFill/>
        </p:spPr>
      </p:pic>
      <p:pic>
        <p:nvPicPr>
          <p:cNvPr id="185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9266" y="3414973"/>
            <a:ext cx="125512" cy="100509"/>
          </a:xfrm>
          <a:prstGeom prst="rect">
            <a:avLst/>
          </a:prstGeom>
          <a:noFill/>
        </p:spPr>
      </p:pic>
      <p:pic>
        <p:nvPicPr>
          <p:cNvPr id="186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3929" y="3414971"/>
            <a:ext cx="125512" cy="100509"/>
          </a:xfrm>
          <a:prstGeom prst="rect">
            <a:avLst/>
          </a:prstGeom>
          <a:noFill/>
        </p:spPr>
      </p:pic>
      <p:pic>
        <p:nvPicPr>
          <p:cNvPr id="187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5378" y="3414970"/>
            <a:ext cx="125512" cy="100509"/>
          </a:xfrm>
          <a:prstGeom prst="rect">
            <a:avLst/>
          </a:prstGeom>
          <a:noFill/>
        </p:spPr>
      </p:pic>
      <p:pic>
        <p:nvPicPr>
          <p:cNvPr id="188" name="Picture 2" descr="http://t0.gstatic.com/images?q=tbn:ANd9GcTWBx3KSxj2cAYTh8-yfLnz65-OlzXmjiG9cduhehNdi9hfsA7I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6227" y="3417352"/>
            <a:ext cx="125512" cy="100509"/>
          </a:xfrm>
          <a:prstGeom prst="rect">
            <a:avLst/>
          </a:prstGeom>
          <a:noFill/>
        </p:spPr>
      </p:pic>
      <p:sp>
        <p:nvSpPr>
          <p:cNvPr id="10" name="TextBox 2"/>
          <p:cNvSpPr txBox="1"/>
          <p:nvPr/>
        </p:nvSpPr>
        <p:spPr>
          <a:xfrm rot="5040000">
            <a:off x="3923662" y="1934018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2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1840620" y="2871295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2"/>
          <p:cNvSpPr txBox="1"/>
          <p:nvPr/>
        </p:nvSpPr>
        <p:spPr>
          <a:xfrm rot="936670">
            <a:off x="2537303" y="3030453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rot="10800000" flipV="1">
            <a:off x="5311801" y="2392343"/>
            <a:ext cx="1610239" cy="755678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20151979">
            <a:off x="5614792" y="2638492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3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52" name="Group 152"/>
          <p:cNvGrpSpPr/>
          <p:nvPr/>
        </p:nvGrpSpPr>
        <p:grpSpPr>
          <a:xfrm rot="480000">
            <a:off x="4583479" y="4084323"/>
            <a:ext cx="369332" cy="1291744"/>
            <a:chOff x="4405577" y="4590199"/>
            <a:chExt cx="369332" cy="1291744"/>
          </a:xfrm>
        </p:grpSpPr>
        <p:cxnSp>
          <p:nvCxnSpPr>
            <p:cNvPr id="146" name="Straight Arrow Connector 145"/>
            <p:cNvCxnSpPr/>
            <p:nvPr/>
          </p:nvCxnSpPr>
          <p:spPr>
            <a:xfrm rot="15720000" flipV="1">
              <a:off x="3962318" y="5103848"/>
              <a:ext cx="1291744" cy="264446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 rot="4075573">
              <a:off x="4188306" y="5015444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5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4038600" y="152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Single-user </a:t>
            </a:r>
            <a:r>
              <a:rPr lang="en-US" dirty="0" err="1" smtClean="0"/>
              <a:t>beamforming</a:t>
            </a:r>
            <a:r>
              <a:rPr lang="en-US" dirty="0" smtClean="0"/>
              <a:t> base station</a:t>
            </a:r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flipV="1">
            <a:off x="4419600" y="457200"/>
            <a:ext cx="1295400" cy="259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685800" y="3810000"/>
            <a:ext cx="312420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4495800" y="3810000"/>
            <a:ext cx="30480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61999" y="6172200"/>
            <a:ext cx="825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Better spatial reuse; best power efficiency; reduced inter-cell 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val 141"/>
          <p:cNvSpPr/>
          <p:nvPr/>
        </p:nvSpPr>
        <p:spPr>
          <a:xfrm rot="1249746">
            <a:off x="4376553" y="3803912"/>
            <a:ext cx="4497579" cy="86962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 rot="9529252">
            <a:off x="4240035" y="2114050"/>
            <a:ext cx="3448373" cy="138224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 rot="488027">
            <a:off x="4371754" y="3097407"/>
            <a:ext cx="1564847" cy="61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rot="4645469">
            <a:off x="3570425" y="4285383"/>
            <a:ext cx="2543639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 rot="19242807">
            <a:off x="907863" y="4218930"/>
            <a:ext cx="3962231" cy="134546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rot="1042419">
            <a:off x="434103" y="2544358"/>
            <a:ext cx="3962231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244" y="566244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7220" y="267889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2843" y="8900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025" y="4666356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409" y="543096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0863" y="2151044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5100000">
            <a:off x="2573910" y="1801045"/>
            <a:ext cx="3358855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118233">
            <a:off x="3267953" y="3131590"/>
            <a:ext cx="913577" cy="1452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820612" y="2630521"/>
            <a:ext cx="1379364" cy="181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1"/>
          <p:cNvGrpSpPr/>
          <p:nvPr/>
        </p:nvGrpSpPr>
        <p:grpSpPr>
          <a:xfrm>
            <a:off x="3669420" y="2871295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>
          <a:xfrm rot="16200000" flipH="1">
            <a:off x="3593220" y="1956895"/>
            <a:ext cx="1371600" cy="152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5040000">
            <a:off x="3923662" y="1934018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2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1840620" y="2871295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2"/>
          <p:cNvSpPr txBox="1"/>
          <p:nvPr/>
        </p:nvSpPr>
        <p:spPr>
          <a:xfrm rot="936670">
            <a:off x="2537303" y="3030453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50" name="Group 132"/>
          <p:cNvGrpSpPr/>
          <p:nvPr/>
        </p:nvGrpSpPr>
        <p:grpSpPr>
          <a:xfrm rot="21280043">
            <a:off x="2069220" y="4171977"/>
            <a:ext cx="1600200" cy="1366319"/>
            <a:chOff x="2037666" y="4694275"/>
            <a:chExt cx="1600200" cy="1366319"/>
          </a:xfrm>
        </p:grpSpPr>
        <p:cxnSp>
          <p:nvCxnSpPr>
            <p:cNvPr id="129" name="Straight Arrow Connector 128"/>
            <p:cNvCxnSpPr/>
            <p:nvPr/>
          </p:nvCxnSpPr>
          <p:spPr>
            <a:xfrm rot="319957" flipV="1">
              <a:off x="2037666" y="4694275"/>
              <a:ext cx="1600200" cy="1366319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2"/>
            <p:cNvSpPr txBox="1"/>
            <p:nvPr/>
          </p:nvSpPr>
          <p:spPr>
            <a:xfrm rot="19399957">
              <a:off x="2596895" y="5075632"/>
              <a:ext cx="7697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6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rot="10800000" flipV="1">
            <a:off x="5311801" y="2392343"/>
            <a:ext cx="1610239" cy="755678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20151979">
            <a:off x="5614792" y="2638492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3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51" name="Group 249"/>
          <p:cNvGrpSpPr/>
          <p:nvPr/>
        </p:nvGrpSpPr>
        <p:grpSpPr>
          <a:xfrm rot="161468">
            <a:off x="5086541" y="3669391"/>
            <a:ext cx="2705783" cy="956863"/>
            <a:chOff x="5042637" y="4267201"/>
            <a:chExt cx="2705783" cy="956863"/>
          </a:xfrm>
        </p:grpSpPr>
        <p:cxnSp>
          <p:nvCxnSpPr>
            <p:cNvPr id="145" name="Straight Arrow Connector 144"/>
            <p:cNvCxnSpPr/>
            <p:nvPr/>
          </p:nvCxnSpPr>
          <p:spPr>
            <a:xfrm rot="10800000">
              <a:off x="5042637" y="4267201"/>
              <a:ext cx="2705783" cy="956863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 rot="1116306">
              <a:off x="5839829" y="4507543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4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2" name="Group 152"/>
          <p:cNvGrpSpPr/>
          <p:nvPr/>
        </p:nvGrpSpPr>
        <p:grpSpPr>
          <a:xfrm rot="480000">
            <a:off x="4583479" y="4084323"/>
            <a:ext cx="369332" cy="1291744"/>
            <a:chOff x="4405577" y="4590199"/>
            <a:chExt cx="369332" cy="1291744"/>
          </a:xfrm>
        </p:grpSpPr>
        <p:cxnSp>
          <p:nvCxnSpPr>
            <p:cNvPr id="146" name="Straight Arrow Connector 145"/>
            <p:cNvCxnSpPr/>
            <p:nvPr/>
          </p:nvCxnSpPr>
          <p:spPr>
            <a:xfrm rot="15720000" flipV="1">
              <a:off x="3962318" y="5103848"/>
              <a:ext cx="1291744" cy="264446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 rot="4075573">
              <a:off x="4188306" y="5015444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5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5029200" y="152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Multi-user MIMO base station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525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M: # of BS antennas</a:t>
            </a:r>
          </a:p>
          <a:p>
            <a:r>
              <a:rPr lang="en-US" dirty="0" smtClean="0"/>
              <a:t>K: # </a:t>
            </a:r>
            <a:r>
              <a:rPr lang="en-US" smtClean="0"/>
              <a:t>of clients (K ≤ M)</a:t>
            </a:r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flipV="1">
            <a:off x="4419600" y="457200"/>
            <a:ext cx="1295400" cy="259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685800" y="3810000"/>
            <a:ext cx="312420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4495800" y="3810000"/>
            <a:ext cx="30480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61999" y="6172200"/>
            <a:ext cx="825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spatial reuse; best power efficiency; reduced inter-cell interference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benefits of MU-MIMO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spectral efficiency</a:t>
            </a:r>
          </a:p>
          <a:p>
            <a:endParaRPr lang="en-US" dirty="0"/>
          </a:p>
          <a:p>
            <a:r>
              <a:rPr lang="en-US" dirty="0" smtClean="0"/>
              <a:t>High energy efficiency</a:t>
            </a:r>
          </a:p>
          <a:p>
            <a:endParaRPr lang="en-US" dirty="0"/>
          </a:p>
          <a:p>
            <a:r>
              <a:rPr lang="en-US" dirty="0" smtClean="0"/>
              <a:t>Low inter-cell interference</a:t>
            </a:r>
          </a:p>
          <a:p>
            <a:endParaRPr lang="en-US" dirty="0" smtClean="0"/>
          </a:p>
          <a:p>
            <a:r>
              <a:rPr lang="en-US" dirty="0" smtClean="0"/>
              <a:t>Orthogonal to </a:t>
            </a:r>
            <a:r>
              <a:rPr lang="en-US" i="1" dirty="0" smtClean="0"/>
              <a:t>Small Cell</a:t>
            </a:r>
            <a:r>
              <a:rPr lang="en-US" dirty="0" smtClean="0"/>
              <a:t> solutions</a:t>
            </a:r>
          </a:p>
          <a:p>
            <a:pPr lvl="1"/>
            <a:r>
              <a:rPr lang="en-US" dirty="0" smtClean="0"/>
              <a:t>Centralized vs. distributed antennas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b="1" i="1" dirty="0" smtClean="0"/>
              <a:t>massive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More </a:t>
            </a:r>
            <a:r>
              <a:rPr lang="en-US" sz="2800" dirty="0"/>
              <a:t>antennas </a:t>
            </a:r>
            <a:r>
              <a:rPr lang="en-US" sz="2800" dirty="0" smtClean="0">
                <a:sym typeface="Wingdings"/>
              </a:rPr>
              <a:t></a:t>
            </a:r>
            <a:r>
              <a:rPr lang="en-US" sz="2800" dirty="0" smtClean="0"/>
              <a:t> Higher </a:t>
            </a:r>
            <a:r>
              <a:rPr lang="en-US" sz="2800" dirty="0"/>
              <a:t>spectral efficiency</a:t>
            </a:r>
          </a:p>
          <a:p>
            <a:endParaRPr lang="en-US" sz="2800" dirty="0"/>
          </a:p>
          <a:p>
            <a:r>
              <a:rPr lang="en-US" sz="2800" dirty="0"/>
              <a:t>More antennas </a:t>
            </a:r>
            <a:r>
              <a:rPr lang="en-US" sz="2800" dirty="0" smtClean="0">
                <a:sym typeface="Wingdings"/>
              </a:rPr>
              <a:t></a:t>
            </a:r>
            <a:r>
              <a:rPr lang="en-US" sz="2800" dirty="0" smtClean="0"/>
              <a:t> Higher </a:t>
            </a:r>
            <a:r>
              <a:rPr lang="en-US" sz="2800" dirty="0"/>
              <a:t>energy efficiency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8000"/>
                </a:solidFill>
              </a:rPr>
              <a:t>Simple baseband technique becomes effective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9217" y="5876614"/>
            <a:ext cx="85698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/>
              <a:t>T.L. </a:t>
            </a:r>
            <a:r>
              <a:rPr lang="en-US" sz="1600" baseline="30000" dirty="0" err="1"/>
              <a:t>Marzetta</a:t>
            </a:r>
            <a:r>
              <a:rPr lang="en-US" sz="1600" baseline="30000" dirty="0"/>
              <a:t>. </a:t>
            </a:r>
            <a:r>
              <a:rPr lang="en-US" sz="1600" baseline="30000" dirty="0" err="1"/>
              <a:t>Noncooperative</a:t>
            </a:r>
            <a:r>
              <a:rPr lang="en-US" sz="1600" baseline="30000" dirty="0"/>
              <a:t> cellular </a:t>
            </a:r>
            <a:r>
              <a:rPr lang="en-US" sz="1600" baseline="30000" dirty="0" smtClean="0"/>
              <a:t>wireless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with </a:t>
            </a:r>
            <a:r>
              <a:rPr lang="en-US" sz="1600" baseline="30000" dirty="0"/>
              <a:t>unlimited numbers of base station </a:t>
            </a:r>
            <a:r>
              <a:rPr lang="en-US" sz="1600" baseline="30000" dirty="0" smtClean="0"/>
              <a:t>antennas.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IEEE </a:t>
            </a:r>
            <a:r>
              <a:rPr lang="en-US" sz="1600" baseline="30000" dirty="0"/>
              <a:t>Trans. on Wireless </a:t>
            </a:r>
            <a:r>
              <a:rPr lang="en-US" sz="1600" baseline="30000" dirty="0" smtClean="0"/>
              <a:t>Comm., </a:t>
            </a:r>
            <a:r>
              <a:rPr lang="en-US" sz="1600" baseline="30000" dirty="0"/>
              <a:t>2010.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61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gos">
      <a:majorFont>
        <a:latin typeface="Abel"/>
        <a:ea typeface=""/>
        <a:cs typeface=""/>
      </a:majorFont>
      <a:minorFont>
        <a:latin typeface="A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17487</TotalTime>
  <Words>1064</Words>
  <Application>Microsoft Office PowerPoint</Application>
  <PresentationFormat>On-screen Show (4:3)</PresentationFormat>
  <Paragraphs>497</Paragraphs>
  <Slides>47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Networking with massive MU-MIMO</vt:lpstr>
      <vt:lpstr>Guiding Principles</vt:lpstr>
      <vt:lpstr>Antennas</vt:lpstr>
      <vt:lpstr>PowerPoint Presentation</vt:lpstr>
      <vt:lpstr>PowerPoint Presentation</vt:lpstr>
      <vt:lpstr>PowerPoint Presentation</vt:lpstr>
      <vt:lpstr>PowerPoint Presentation</vt:lpstr>
      <vt:lpstr>Key benefits of MU-MIMO</vt:lpstr>
      <vt:lpstr>Why massive?</vt:lpstr>
      <vt:lpstr>Background: Beamforming</vt:lpstr>
      <vt:lpstr>Background: Beamforming</vt:lpstr>
      <vt:lpstr>Background: Beamforming</vt:lpstr>
      <vt:lpstr>Background: Beamforming</vt:lpstr>
      <vt:lpstr>Background: Beamforming</vt:lpstr>
      <vt:lpstr>Background: Channel Estimation</vt:lpstr>
      <vt:lpstr>Background: Multi-user MIMO</vt:lpstr>
      <vt:lpstr>Multi-user MIMO: Precoding</vt:lpstr>
      <vt:lpstr>Linear Precoding</vt:lpstr>
      <vt:lpstr>Background: Zeroforcing Beamforming</vt:lpstr>
      <vt:lpstr>Background: Zeroforcing Beamforming</vt:lpstr>
      <vt:lpstr>Background: Zeroforcing Beamforming</vt:lpstr>
      <vt:lpstr>Background: Conjugate Beamforming</vt:lpstr>
      <vt:lpstr>With more antennas</vt:lpstr>
      <vt:lpstr>With even more antennas</vt:lpstr>
      <vt:lpstr>Conjugate Multi-user Beamforming</vt:lpstr>
      <vt:lpstr>Conjugate        vs.       Zeroforcing</vt:lpstr>
      <vt:lpstr>Recap</vt:lpstr>
      <vt:lpstr>Scalability Challenges</vt:lpstr>
      <vt:lpstr>Argos’ Solutions</vt:lpstr>
      <vt:lpstr>Solution: Argos Architecture</vt:lpstr>
      <vt:lpstr>Argos Implementation</vt:lpstr>
      <vt:lpstr>PowerPoint Presentation</vt:lpstr>
      <vt:lpstr>PowerPoint Presentation</vt:lpstr>
      <vt:lpstr>Experimental Setup</vt:lpstr>
      <vt:lpstr>Conjugate vs. Zeroforcing</vt:lpstr>
      <vt:lpstr>Without considering computation</vt:lpstr>
      <vt:lpstr>Linear gains as # of BS antennas increases</vt:lpstr>
      <vt:lpstr>Linear gains as # of users increases</vt:lpstr>
      <vt:lpstr>Considering computation</vt:lpstr>
      <vt:lpstr>PowerPoint Presentation</vt:lpstr>
      <vt:lpstr>Conclusion</vt:lpstr>
      <vt:lpstr>Ongoing work</vt:lpstr>
      <vt:lpstr>PowerPoint Presentation</vt:lpstr>
      <vt:lpstr>PowerPoint Presentation</vt:lpstr>
      <vt:lpstr>Acknowledgments</vt:lpstr>
      <vt:lpstr>More BS antennas + MU-MIMO  Higher efficiency &amp; lower interference</vt:lpstr>
      <vt:lpstr>More BS antennas + MU-MIMO  Higher efficiency &amp; lower interference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Large Scale Beamforming</dc:title>
  <dc:creator>Clay Shepard</dc:creator>
  <cp:lastModifiedBy>Clayton Shepard</cp:lastModifiedBy>
  <cp:revision>988</cp:revision>
  <dcterms:created xsi:type="dcterms:W3CDTF">2012-02-21T05:54:45Z</dcterms:created>
  <dcterms:modified xsi:type="dcterms:W3CDTF">2013-04-23T16:35:24Z</dcterms:modified>
</cp:coreProperties>
</file>